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Poppins" pitchFamily="2" charset="77"/>
      <p:regular r:id="rId11"/>
      <p:bold r:id="rId12"/>
      <p:italic r:id="rId13"/>
      <p:boldItalic r:id="rId14"/>
    </p:embeddedFont>
    <p:embeddedFont>
      <p:font typeface="Poppins Bold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6076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1785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60FDA-AAD9-E1ED-AB23-4958FE5313E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581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8000">
                    <a:alpha val="50000"/>
                  </a:srgbClr>
                </a:solidFill>
                <a:latin typeface="Aptos" panose="020B0004020202020204" pitchFamily="34" charset="0"/>
              </a:rPr>
              <a:t>INTERNAL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nso.icann.org/sites/default/files/policy/2026/briefing/ncsg-public-comment-29sep26-en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igitalmedusa.org/dns-abuse-mitigation-and-human-rights-impact-assessment/" TargetMode="External"/><Relationship Id="rId4" Type="http://schemas.openxmlformats.org/officeDocument/2006/relationships/hyperlink" Target="https://www.article19.org/dns-must-enable-express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B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7350" y="1761531"/>
            <a:ext cx="17670650" cy="1652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Day 0 Meeting</a:t>
            </a:r>
          </a:p>
        </p:txBody>
      </p:sp>
      <p:sp>
        <p:nvSpPr>
          <p:cNvPr id="3" name="AutoShape 3"/>
          <p:cNvSpPr/>
          <p:nvPr/>
        </p:nvSpPr>
        <p:spPr>
          <a:xfrm>
            <a:off x="617350" y="8552829"/>
            <a:ext cx="6492240" cy="0"/>
          </a:xfrm>
          <a:prstGeom prst="line">
            <a:avLst/>
          </a:prstGeom>
          <a:ln w="38100" cap="flat">
            <a:solidFill>
              <a:srgbClr val="C8A8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617350" y="3852017"/>
            <a:ext cx="14286818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17350" y="8888413"/>
            <a:ext cx="5653154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BEA04D"/>
                </a:solidFill>
                <a:latin typeface="Poppins Bold"/>
                <a:ea typeface="Poppins Bold"/>
                <a:cs typeface="Poppins Bold"/>
                <a:sym typeface="Poppins Bold"/>
              </a:rPr>
              <a:t>ICANN87 16 October 2026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7350" y="7442896"/>
            <a:ext cx="14794714" cy="934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  <a:spcBef>
                <a:spcPct val="0"/>
              </a:spcBef>
            </a:pPr>
            <a:r>
              <a:rPr lang="en-US" sz="5199" b="1">
                <a:solidFill>
                  <a:srgbClr val="BEA04D"/>
                </a:solidFill>
                <a:latin typeface="Poppins Bold"/>
                <a:ea typeface="Poppins Bold"/>
                <a:cs typeface="Poppins Bold"/>
                <a:sym typeface="Poppins Bold"/>
              </a:rPr>
              <a:t>NCPH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0" y="1218464"/>
            <a:ext cx="18908588" cy="19050"/>
          </a:xfrm>
          <a:prstGeom prst="line">
            <a:avLst/>
          </a:prstGeom>
          <a:ln w="123825" cap="flat">
            <a:solidFill>
              <a:srgbClr val="BEA0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48484" y="2836121"/>
            <a:ext cx="17363542" cy="5606163"/>
            <a:chOff x="0" y="0"/>
            <a:chExt cx="23151389" cy="747488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1587073"/>
              <a:ext cx="23151389" cy="5887812"/>
              <a:chOff x="0" y="0"/>
              <a:chExt cx="4573114" cy="116302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573114" cy="1163025"/>
              </a:xfrm>
              <a:custGeom>
                <a:avLst/>
                <a:gdLst/>
                <a:ahLst/>
                <a:cxnLst/>
                <a:rect l="l" t="t" r="r" b="b"/>
                <a:pathLst>
                  <a:path w="4573114" h="1163025">
                    <a:moveTo>
                      <a:pt x="7580" y="0"/>
                    </a:moveTo>
                    <a:lnTo>
                      <a:pt x="4565534" y="0"/>
                    </a:lnTo>
                    <a:cubicBezTo>
                      <a:pt x="4569720" y="0"/>
                      <a:pt x="4573114" y="3394"/>
                      <a:pt x="4573114" y="7580"/>
                    </a:cubicBezTo>
                    <a:lnTo>
                      <a:pt x="4573114" y="1155445"/>
                    </a:lnTo>
                    <a:cubicBezTo>
                      <a:pt x="4573114" y="1159631"/>
                      <a:pt x="4569720" y="1163025"/>
                      <a:pt x="4565534" y="1163025"/>
                    </a:cubicBezTo>
                    <a:lnTo>
                      <a:pt x="7580" y="1163025"/>
                    </a:lnTo>
                    <a:cubicBezTo>
                      <a:pt x="3394" y="1163025"/>
                      <a:pt x="0" y="1159631"/>
                      <a:pt x="0" y="1155445"/>
                    </a:cubicBezTo>
                    <a:lnTo>
                      <a:pt x="0" y="7580"/>
                    </a:lnTo>
                    <a:cubicBezTo>
                      <a:pt x="0" y="3394"/>
                      <a:pt x="3394" y="0"/>
                      <a:pt x="758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573114" cy="1201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23151389" cy="1421973"/>
              <a:chOff x="0" y="0"/>
              <a:chExt cx="4573114" cy="28088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573114" cy="280884"/>
              </a:xfrm>
              <a:custGeom>
                <a:avLst/>
                <a:gdLst/>
                <a:ahLst/>
                <a:cxnLst/>
                <a:rect l="l" t="t" r="r" b="b"/>
                <a:pathLst>
                  <a:path w="4573114" h="280884">
                    <a:moveTo>
                      <a:pt x="0" y="0"/>
                    </a:moveTo>
                    <a:lnTo>
                      <a:pt x="4573114" y="0"/>
                    </a:lnTo>
                    <a:lnTo>
                      <a:pt x="4573114" y="280884"/>
                    </a:lnTo>
                    <a:lnTo>
                      <a:pt x="0" y="280884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114300"/>
                <a:ext cx="4573114" cy="3951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5599"/>
                  </a:lnSpc>
                </a:pPr>
                <a:r>
                  <a:rPr lang="en-US" sz="3999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The DNS is a tool. And how it’s wielded matters.</a:t>
                </a:r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208238" y="1688673"/>
              <a:ext cx="22339516" cy="5617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99"/>
                </a:lnSpc>
              </a:pPr>
              <a:r>
                <a:rPr lang="en-US" sz="3999" b="1">
                  <a:solidFill>
                    <a:srgbClr val="1A2B5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Increasingly, rather than blocking single pages, there is a move to make entire domains inaccessible. </a:t>
              </a:r>
            </a:p>
            <a:p>
              <a:pPr algn="l">
                <a:lnSpc>
                  <a:spcPts val="5599"/>
                </a:lnSpc>
              </a:pPr>
              <a:endParaRPr lang="en-US" sz="3999" b="1">
                <a:solidFill>
                  <a:srgbClr val="1A2B5C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l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1A2B5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Per NCSG’s input to PDP1, without clear safeguards and guiding principles, this can be unnecessary, disproportionate, and risk violating our right to speak and to know.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334716" y="9005143"/>
            <a:ext cx="754620" cy="1007854"/>
            <a:chOff x="0" y="-66675"/>
            <a:chExt cx="198748" cy="265443"/>
          </a:xfrm>
        </p:grpSpPr>
        <p:sp>
          <p:nvSpPr>
            <p:cNvPr id="12" name="Freeform 12"/>
            <p:cNvSpPr/>
            <p:nvPr/>
          </p:nvSpPr>
          <p:spPr>
            <a:xfrm>
              <a:off x="0" y="-33338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 dirty="0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48484" y="100965"/>
            <a:ext cx="18891991" cy="927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  <a:spcBef>
                <a:spcPct val="0"/>
              </a:spcBef>
            </a:pPr>
            <a:r>
              <a:rPr lang="en-US" sz="51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DNS Abuse Mitigation &amp; Human Rights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6133899" y="1515691"/>
            <a:ext cx="6020201" cy="7255617"/>
          </a:xfrm>
          <a:custGeom>
            <a:avLst/>
            <a:gdLst/>
            <a:ahLst/>
            <a:cxnLst/>
            <a:rect l="l" t="t" r="r" b="b"/>
            <a:pathLst>
              <a:path w="6020201" h="7255617">
                <a:moveTo>
                  <a:pt x="0" y="0"/>
                </a:moveTo>
                <a:lnTo>
                  <a:pt x="6020202" y="0"/>
                </a:lnTo>
                <a:lnTo>
                  <a:pt x="6020202" y="7255618"/>
                </a:lnTo>
                <a:lnTo>
                  <a:pt x="0" y="72556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11">
            <a:extLst>
              <a:ext uri="{FF2B5EF4-FFF2-40B4-BE49-F238E27FC236}">
                <a16:creationId xmlns:a16="http://schemas.microsoft.com/office/drawing/2014/main" id="{316A04E8-0A96-9C9A-D703-27BA29AE3294}"/>
              </a:ext>
            </a:extLst>
          </p:cNvPr>
          <p:cNvGrpSpPr/>
          <p:nvPr/>
        </p:nvGrpSpPr>
        <p:grpSpPr>
          <a:xfrm>
            <a:off x="17334716" y="9005143"/>
            <a:ext cx="754620" cy="1007854"/>
            <a:chOff x="0" y="-66675"/>
            <a:chExt cx="198748" cy="265443"/>
          </a:xfrm>
        </p:grpSpPr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EFF80FB8-BE6E-3F3A-F068-C58DDBE1B828}"/>
                </a:ext>
              </a:extLst>
            </p:cNvPr>
            <p:cNvSpPr/>
            <p:nvPr/>
          </p:nvSpPr>
          <p:spPr>
            <a:xfrm>
              <a:off x="0" y="-33338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D6908912-2488-C7A8-4D90-212E460D3358}"/>
                </a:ext>
              </a:extLst>
            </p:cNvPr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 dirty="0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9969" y="93980"/>
            <a:ext cx="15359651" cy="934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  <a:spcBef>
                <a:spcPct val="0"/>
              </a:spcBef>
            </a:pPr>
            <a:r>
              <a:rPr lang="en-US" sz="51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Where are we now on PDP1?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0" y="1218464"/>
            <a:ext cx="18908588" cy="19050"/>
          </a:xfrm>
          <a:prstGeom prst="line">
            <a:avLst/>
          </a:prstGeom>
          <a:ln w="123825" cap="flat">
            <a:solidFill>
              <a:srgbClr val="BEA0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348484" y="2823083"/>
            <a:ext cx="17537440" cy="5242092"/>
            <a:chOff x="0" y="0"/>
            <a:chExt cx="23383253" cy="6989456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23383253" cy="6989456"/>
              <a:chOff x="0" y="0"/>
              <a:chExt cx="4618914" cy="138063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618914" cy="1380633"/>
              </a:xfrm>
              <a:custGeom>
                <a:avLst/>
                <a:gdLst/>
                <a:ahLst/>
                <a:cxnLst/>
                <a:rect l="l" t="t" r="r" b="b"/>
                <a:pathLst>
                  <a:path w="4618914" h="1380633">
                    <a:moveTo>
                      <a:pt x="7505" y="0"/>
                    </a:moveTo>
                    <a:lnTo>
                      <a:pt x="4611410" y="0"/>
                    </a:lnTo>
                    <a:cubicBezTo>
                      <a:pt x="4615554" y="0"/>
                      <a:pt x="4618914" y="3360"/>
                      <a:pt x="4618914" y="7505"/>
                    </a:cubicBezTo>
                    <a:lnTo>
                      <a:pt x="4618914" y="1373129"/>
                    </a:lnTo>
                    <a:cubicBezTo>
                      <a:pt x="4618914" y="1377273"/>
                      <a:pt x="4615554" y="1380633"/>
                      <a:pt x="4611410" y="1380633"/>
                    </a:cubicBezTo>
                    <a:lnTo>
                      <a:pt x="7505" y="1380633"/>
                    </a:lnTo>
                    <a:cubicBezTo>
                      <a:pt x="3360" y="1380633"/>
                      <a:pt x="0" y="1377273"/>
                      <a:pt x="0" y="1373129"/>
                    </a:cubicBezTo>
                    <a:lnTo>
                      <a:pt x="0" y="7505"/>
                    </a:lnTo>
                    <a:cubicBezTo>
                      <a:pt x="0" y="3360"/>
                      <a:pt x="3360" y="0"/>
                      <a:pt x="750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4618914" cy="143778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0" y="0"/>
              <a:ext cx="2877962" cy="6989456"/>
              <a:chOff x="0" y="0"/>
              <a:chExt cx="568486" cy="138063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68486" cy="1380633"/>
              </a:xfrm>
              <a:custGeom>
                <a:avLst/>
                <a:gdLst/>
                <a:ahLst/>
                <a:cxnLst/>
                <a:rect l="l" t="t" r="r" b="b"/>
                <a:pathLst>
                  <a:path w="568486" h="1380633">
                    <a:moveTo>
                      <a:pt x="0" y="0"/>
                    </a:moveTo>
                    <a:lnTo>
                      <a:pt x="568486" y="0"/>
                    </a:lnTo>
                    <a:lnTo>
                      <a:pt x="568486" y="1380633"/>
                    </a:lnTo>
                    <a:lnTo>
                      <a:pt x="0" y="1380633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95250"/>
                <a:ext cx="568486" cy="147588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620"/>
                  </a:lnSpc>
                </a:pPr>
                <a:r>
                  <a:rPr lang="en-US" sz="3300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Timeline</a:t>
                </a:r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3249364" y="411191"/>
              <a:ext cx="19831686" cy="6200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95"/>
                </a:lnSpc>
              </a:pPr>
              <a:r>
                <a:rPr lang="en-US" sz="2639" b="1">
                  <a:solidFill>
                    <a:srgbClr val="333D4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December 2025: </a:t>
              </a:r>
              <a:r>
                <a:rPr lang="en-US" sz="2639">
                  <a:solidFill>
                    <a:srgbClr val="333D4D"/>
                  </a:solidFill>
                  <a:latin typeface="Poppins"/>
                  <a:ea typeface="Poppins"/>
                  <a:cs typeface="Poppins"/>
                  <a:sym typeface="Poppins"/>
                </a:rPr>
                <a:t>PDP Initiation</a:t>
              </a:r>
            </a:p>
            <a:p>
              <a:pPr algn="l">
                <a:lnSpc>
                  <a:spcPts val="3695"/>
                </a:lnSpc>
              </a:pPr>
              <a:endParaRPr lang="en-US" sz="2639">
                <a:solidFill>
                  <a:srgbClr val="333D4D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3695"/>
                </a:lnSpc>
              </a:pPr>
              <a:r>
                <a:rPr lang="en-US" sz="2639" b="1">
                  <a:solidFill>
                    <a:srgbClr val="333D4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March 2026: </a:t>
              </a:r>
              <a:r>
                <a:rPr lang="en-US" sz="2639">
                  <a:solidFill>
                    <a:srgbClr val="333D4D"/>
                  </a:solidFill>
                  <a:latin typeface="Poppins"/>
                  <a:ea typeface="Poppins"/>
                  <a:cs typeface="Poppins"/>
                  <a:sym typeface="Poppins"/>
                </a:rPr>
                <a:t>Working group kicked off deliberations </a:t>
              </a:r>
            </a:p>
            <a:p>
              <a:pPr algn="l">
                <a:lnSpc>
                  <a:spcPts val="3695"/>
                </a:lnSpc>
              </a:pPr>
              <a:endParaRPr lang="en-US" sz="2639">
                <a:solidFill>
                  <a:srgbClr val="333D4D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3695"/>
                </a:lnSpc>
              </a:pPr>
              <a:r>
                <a:rPr lang="en-US" sz="2639" b="1">
                  <a:solidFill>
                    <a:srgbClr val="333D4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August 2026: </a:t>
              </a:r>
              <a:r>
                <a:rPr lang="en-US" sz="2639">
                  <a:solidFill>
                    <a:srgbClr val="333D4D"/>
                  </a:solidFill>
                  <a:latin typeface="Poppins"/>
                  <a:ea typeface="Poppins"/>
                  <a:cs typeface="Poppins"/>
                  <a:sym typeface="Poppins"/>
                </a:rPr>
                <a:t>Initial working group report completed</a:t>
              </a:r>
            </a:p>
            <a:p>
              <a:pPr algn="l">
                <a:lnSpc>
                  <a:spcPts val="3695"/>
                </a:lnSpc>
              </a:pPr>
              <a:endParaRPr lang="en-US" sz="2639">
                <a:solidFill>
                  <a:srgbClr val="333D4D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3695"/>
                </a:lnSpc>
              </a:pPr>
              <a:r>
                <a:rPr lang="en-US" sz="2639" b="1">
                  <a:solidFill>
                    <a:srgbClr val="333D4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September 2026: </a:t>
              </a:r>
              <a:r>
                <a:rPr lang="en-US" sz="2639">
                  <a:solidFill>
                    <a:srgbClr val="333D4D"/>
                  </a:solidFill>
                  <a:latin typeface="Poppins"/>
                  <a:ea typeface="Poppins"/>
                  <a:cs typeface="Poppins"/>
                  <a:sym typeface="Poppins"/>
                </a:rPr>
                <a:t>End of public comment period</a:t>
              </a:r>
            </a:p>
            <a:p>
              <a:pPr algn="l">
                <a:lnSpc>
                  <a:spcPts val="3695"/>
                </a:lnSpc>
              </a:pPr>
              <a:endParaRPr lang="en-US" sz="2639">
                <a:solidFill>
                  <a:srgbClr val="333D4D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3695"/>
                </a:lnSpc>
                <a:spcBef>
                  <a:spcPct val="0"/>
                </a:spcBef>
              </a:pPr>
              <a:r>
                <a:rPr lang="en-US" sz="2639" b="1">
                  <a:solidFill>
                    <a:srgbClr val="333D4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ICANN87:</a:t>
              </a:r>
              <a:r>
                <a:rPr lang="en-US" sz="2639">
                  <a:solidFill>
                    <a:srgbClr val="333D4D"/>
                  </a:solidFill>
                  <a:latin typeface="Poppins"/>
                  <a:ea typeface="Poppins"/>
                  <a:cs typeface="Poppins"/>
                  <a:sym typeface="Poppins"/>
                </a:rPr>
                <a:t> WG reviewing public comments on report, aligning within constituency groups on position, and working within the WG to update initial report based on feedback</a:t>
              </a:r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39C8DDBD-09EB-2B1B-E077-2984F6F88D60}"/>
              </a:ext>
            </a:extLst>
          </p:cNvPr>
          <p:cNvGrpSpPr/>
          <p:nvPr/>
        </p:nvGrpSpPr>
        <p:grpSpPr>
          <a:xfrm>
            <a:off x="17334716" y="9005143"/>
            <a:ext cx="754620" cy="1007854"/>
            <a:chOff x="0" y="-66675"/>
            <a:chExt cx="198748" cy="265443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F71F59E6-3F63-4A38-6FD3-B0951AA2E298}"/>
                </a:ext>
              </a:extLst>
            </p:cNvPr>
            <p:cNvSpPr/>
            <p:nvPr/>
          </p:nvSpPr>
          <p:spPr>
            <a:xfrm>
              <a:off x="0" y="-33338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B115A280-2CA9-019E-1552-0FC703822BCF}"/>
                </a:ext>
              </a:extLst>
            </p:cNvPr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 dirty="0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9969" y="93980"/>
            <a:ext cx="15359651" cy="934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  <a:spcBef>
                <a:spcPct val="0"/>
              </a:spcBef>
            </a:pPr>
            <a:r>
              <a:rPr lang="en-US" sz="51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NCSG PDP1 High-level Priorities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0" y="1218464"/>
            <a:ext cx="18908588" cy="19050"/>
          </a:xfrm>
          <a:prstGeom prst="line">
            <a:avLst/>
          </a:prstGeom>
          <a:ln w="123825" cap="flat">
            <a:solidFill>
              <a:srgbClr val="BEA0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375280" y="4267993"/>
            <a:ext cx="17537440" cy="3513867"/>
            <a:chOff x="0" y="0"/>
            <a:chExt cx="23383253" cy="4685156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23383253" cy="4685156"/>
              <a:chOff x="0" y="0"/>
              <a:chExt cx="4618914" cy="92546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618914" cy="925463"/>
              </a:xfrm>
              <a:custGeom>
                <a:avLst/>
                <a:gdLst/>
                <a:ahLst/>
                <a:cxnLst/>
                <a:rect l="l" t="t" r="r" b="b"/>
                <a:pathLst>
                  <a:path w="4618914" h="925463">
                    <a:moveTo>
                      <a:pt x="7505" y="0"/>
                    </a:moveTo>
                    <a:lnTo>
                      <a:pt x="4611410" y="0"/>
                    </a:lnTo>
                    <a:cubicBezTo>
                      <a:pt x="4615554" y="0"/>
                      <a:pt x="4618914" y="3360"/>
                      <a:pt x="4618914" y="7505"/>
                    </a:cubicBezTo>
                    <a:lnTo>
                      <a:pt x="4618914" y="917958"/>
                    </a:lnTo>
                    <a:cubicBezTo>
                      <a:pt x="4618914" y="922103"/>
                      <a:pt x="4615554" y="925463"/>
                      <a:pt x="4611410" y="925463"/>
                    </a:cubicBezTo>
                    <a:lnTo>
                      <a:pt x="7505" y="925463"/>
                    </a:lnTo>
                    <a:cubicBezTo>
                      <a:pt x="3360" y="925463"/>
                      <a:pt x="0" y="922103"/>
                      <a:pt x="0" y="917958"/>
                    </a:cubicBezTo>
                    <a:lnTo>
                      <a:pt x="0" y="7505"/>
                    </a:lnTo>
                    <a:cubicBezTo>
                      <a:pt x="0" y="3360"/>
                      <a:pt x="3360" y="0"/>
                      <a:pt x="750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4618914" cy="9826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0" y="0"/>
              <a:ext cx="2877962" cy="4685156"/>
              <a:chOff x="0" y="0"/>
              <a:chExt cx="568486" cy="92546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68486" cy="925463"/>
              </a:xfrm>
              <a:custGeom>
                <a:avLst/>
                <a:gdLst/>
                <a:ahLst/>
                <a:cxnLst/>
                <a:rect l="l" t="t" r="r" b="b"/>
                <a:pathLst>
                  <a:path w="568486" h="925463">
                    <a:moveTo>
                      <a:pt x="0" y="0"/>
                    </a:moveTo>
                    <a:lnTo>
                      <a:pt x="568486" y="0"/>
                    </a:lnTo>
                    <a:lnTo>
                      <a:pt x="568486" y="925463"/>
                    </a:lnTo>
                    <a:lnTo>
                      <a:pt x="0" y="925463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95250"/>
                <a:ext cx="568486" cy="10207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620"/>
                  </a:lnSpc>
                </a:pPr>
                <a:r>
                  <a:rPr lang="en-US" sz="3300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At a glance</a:t>
                </a:r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3249364" y="411191"/>
              <a:ext cx="19831686" cy="3711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69827" lvl="1" indent="-284914" algn="l">
                <a:lnSpc>
                  <a:spcPts val="3695"/>
                </a:lnSpc>
                <a:buFont typeface="Arial"/>
                <a:buChar char="•"/>
              </a:pPr>
              <a:r>
                <a:rPr lang="en-US" sz="2639" b="1">
                  <a:solidFill>
                    <a:srgbClr val="333D4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Association remain an investigative lead rather than evidence of abuse in itself.</a:t>
              </a:r>
            </a:p>
            <a:p>
              <a:pPr algn="l">
                <a:lnSpc>
                  <a:spcPts val="3695"/>
                </a:lnSpc>
              </a:pPr>
              <a:endParaRPr lang="en-US" sz="2639" b="1">
                <a:solidFill>
                  <a:srgbClr val="333D4D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marL="569827" lvl="1" indent="-284914" algn="l">
                <a:lnSpc>
                  <a:spcPts val="3695"/>
                </a:lnSpc>
                <a:buFont typeface="Arial"/>
                <a:buChar char="•"/>
              </a:pPr>
              <a:r>
                <a:rPr lang="en-US" sz="2639" b="1">
                  <a:solidFill>
                    <a:srgbClr val="333D4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The ADC framework must remain within ICANN’s limited technical and contractual remit. </a:t>
              </a:r>
            </a:p>
            <a:p>
              <a:pPr algn="l">
                <a:lnSpc>
                  <a:spcPts val="3695"/>
                </a:lnSpc>
              </a:pPr>
              <a:endParaRPr lang="en-US" sz="2639" b="1">
                <a:solidFill>
                  <a:srgbClr val="333D4D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marL="569827" lvl="1" indent="-284914" algn="l">
                <a:lnSpc>
                  <a:spcPts val="3695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639" b="1">
                  <a:solidFill>
                    <a:srgbClr val="333D4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Greater definitional clarity is needed throughout the report.</a:t>
              </a:r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4C738318-F5F2-C801-743C-B62298C87C3E}"/>
              </a:ext>
            </a:extLst>
          </p:cNvPr>
          <p:cNvGrpSpPr/>
          <p:nvPr/>
        </p:nvGrpSpPr>
        <p:grpSpPr>
          <a:xfrm>
            <a:off x="17334716" y="9005143"/>
            <a:ext cx="754620" cy="1007854"/>
            <a:chOff x="0" y="-66675"/>
            <a:chExt cx="198748" cy="265443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F80C4B7C-3E04-5F49-824A-53373BE8BEF5}"/>
                </a:ext>
              </a:extLst>
            </p:cNvPr>
            <p:cNvSpPr/>
            <p:nvPr/>
          </p:nvSpPr>
          <p:spPr>
            <a:xfrm>
              <a:off x="0" y="-33338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D53D2600-9FB2-BCEF-6BBD-571807BD8DCE}"/>
                </a:ext>
              </a:extLst>
            </p:cNvPr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 dirty="0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9969" y="93980"/>
            <a:ext cx="14716887" cy="934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  <a:spcBef>
                <a:spcPct val="0"/>
              </a:spcBef>
            </a:pPr>
            <a:r>
              <a:rPr lang="en-US" sz="51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Key Gaps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0" y="1218464"/>
            <a:ext cx="18908588" cy="19050"/>
          </a:xfrm>
          <a:prstGeom prst="line">
            <a:avLst/>
          </a:prstGeom>
          <a:ln w="123825" cap="flat">
            <a:solidFill>
              <a:srgbClr val="BEA0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273144" y="2542052"/>
            <a:ext cx="17765203" cy="2902304"/>
            <a:chOff x="0" y="0"/>
            <a:chExt cx="23686937" cy="3869738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1190435"/>
              <a:ext cx="23533969" cy="1685674"/>
              <a:chOff x="0" y="0"/>
              <a:chExt cx="4648685" cy="33297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648685" cy="332973"/>
              </a:xfrm>
              <a:custGeom>
                <a:avLst/>
                <a:gdLst/>
                <a:ahLst/>
                <a:cxnLst/>
                <a:rect l="l" t="t" r="r" b="b"/>
                <a:pathLst>
                  <a:path w="4648685" h="332973">
                    <a:moveTo>
                      <a:pt x="7457" y="0"/>
                    </a:moveTo>
                    <a:lnTo>
                      <a:pt x="4641229" y="0"/>
                    </a:lnTo>
                    <a:cubicBezTo>
                      <a:pt x="4643206" y="0"/>
                      <a:pt x="4645103" y="786"/>
                      <a:pt x="4646501" y="2184"/>
                    </a:cubicBezTo>
                    <a:cubicBezTo>
                      <a:pt x="4647900" y="3582"/>
                      <a:pt x="4648685" y="5479"/>
                      <a:pt x="4648685" y="7457"/>
                    </a:cubicBezTo>
                    <a:lnTo>
                      <a:pt x="4648685" y="325516"/>
                    </a:lnTo>
                    <a:cubicBezTo>
                      <a:pt x="4648685" y="329634"/>
                      <a:pt x="4645347" y="332973"/>
                      <a:pt x="4641229" y="332973"/>
                    </a:cubicBezTo>
                    <a:lnTo>
                      <a:pt x="7457" y="332973"/>
                    </a:lnTo>
                    <a:cubicBezTo>
                      <a:pt x="3338" y="332973"/>
                      <a:pt x="0" y="329634"/>
                      <a:pt x="0" y="325516"/>
                    </a:cubicBezTo>
                    <a:lnTo>
                      <a:pt x="0" y="7457"/>
                    </a:lnTo>
                    <a:cubicBezTo>
                      <a:pt x="0" y="5479"/>
                      <a:pt x="786" y="3582"/>
                      <a:pt x="2184" y="2184"/>
                    </a:cubicBezTo>
                    <a:cubicBezTo>
                      <a:pt x="3582" y="786"/>
                      <a:pt x="5479" y="0"/>
                      <a:pt x="745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4648685" cy="39012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43675" y="1403160"/>
              <a:ext cx="23155775" cy="2466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95"/>
                </a:lnSpc>
              </a:pPr>
              <a:r>
                <a:rPr lang="en-US" sz="2639" b="1">
                  <a:solidFill>
                    <a:srgbClr val="222E4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There is a need to develop a baseline standard within ICANN for registrant access to recourse and remedy mechanisms. </a:t>
              </a:r>
            </a:p>
            <a:p>
              <a:pPr algn="l">
                <a:lnSpc>
                  <a:spcPts val="3695"/>
                </a:lnSpc>
              </a:pPr>
              <a:endParaRPr lang="en-US" sz="2639" b="1">
                <a:solidFill>
                  <a:srgbClr val="222E49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l">
                <a:lnSpc>
                  <a:spcPts val="3695"/>
                </a:lnSpc>
                <a:spcBef>
                  <a:spcPct val="0"/>
                </a:spcBef>
              </a:pPr>
              <a:endParaRPr lang="en-US" sz="2639" b="1">
                <a:solidFill>
                  <a:srgbClr val="222E49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23686937" cy="1190435"/>
              <a:chOff x="0" y="0"/>
              <a:chExt cx="4678901" cy="23514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678901" cy="235148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235148">
                    <a:moveTo>
                      <a:pt x="0" y="0"/>
                    </a:moveTo>
                    <a:lnTo>
                      <a:pt x="4678901" y="0"/>
                    </a:lnTo>
                    <a:lnTo>
                      <a:pt x="4678901" y="235148"/>
                    </a:lnTo>
                    <a:lnTo>
                      <a:pt x="0" y="235148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0"/>
                <a:ext cx="4678901" cy="330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620"/>
                  </a:lnSpc>
                </a:pPr>
                <a:r>
                  <a:rPr lang="en-US" sz="3300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(1) Access to Recourse &amp; Remedy</a:t>
                </a:r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73144" y="5965571"/>
            <a:ext cx="17816192" cy="2592721"/>
            <a:chOff x="0" y="0"/>
            <a:chExt cx="23754923" cy="3456961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1190435"/>
              <a:ext cx="23533969" cy="2266527"/>
              <a:chOff x="0" y="0"/>
              <a:chExt cx="4648685" cy="447709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648685" cy="447709"/>
              </a:xfrm>
              <a:custGeom>
                <a:avLst/>
                <a:gdLst/>
                <a:ahLst/>
                <a:cxnLst/>
                <a:rect l="l" t="t" r="r" b="b"/>
                <a:pathLst>
                  <a:path w="4648685" h="447709">
                    <a:moveTo>
                      <a:pt x="7457" y="0"/>
                    </a:moveTo>
                    <a:lnTo>
                      <a:pt x="4641229" y="0"/>
                    </a:lnTo>
                    <a:cubicBezTo>
                      <a:pt x="4643206" y="0"/>
                      <a:pt x="4645103" y="786"/>
                      <a:pt x="4646501" y="2184"/>
                    </a:cubicBezTo>
                    <a:cubicBezTo>
                      <a:pt x="4647900" y="3582"/>
                      <a:pt x="4648685" y="5479"/>
                      <a:pt x="4648685" y="7457"/>
                    </a:cubicBezTo>
                    <a:lnTo>
                      <a:pt x="4648685" y="440252"/>
                    </a:lnTo>
                    <a:cubicBezTo>
                      <a:pt x="4648685" y="442230"/>
                      <a:pt x="4647900" y="444127"/>
                      <a:pt x="4646501" y="445525"/>
                    </a:cubicBezTo>
                    <a:cubicBezTo>
                      <a:pt x="4645103" y="446923"/>
                      <a:pt x="4643206" y="447709"/>
                      <a:pt x="4641229" y="447709"/>
                    </a:cubicBezTo>
                    <a:lnTo>
                      <a:pt x="7457" y="447709"/>
                    </a:lnTo>
                    <a:cubicBezTo>
                      <a:pt x="3338" y="447709"/>
                      <a:pt x="0" y="444371"/>
                      <a:pt x="0" y="440252"/>
                    </a:cubicBezTo>
                    <a:lnTo>
                      <a:pt x="0" y="7457"/>
                    </a:lnTo>
                    <a:cubicBezTo>
                      <a:pt x="0" y="5479"/>
                      <a:pt x="786" y="3582"/>
                      <a:pt x="2184" y="2184"/>
                    </a:cubicBezTo>
                    <a:cubicBezTo>
                      <a:pt x="3582" y="786"/>
                      <a:pt x="5479" y="0"/>
                      <a:pt x="745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57150"/>
                <a:ext cx="4648685" cy="5048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20954" y="1353884"/>
              <a:ext cx="23533969" cy="18439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96"/>
                </a:lnSpc>
                <a:spcBef>
                  <a:spcPct val="0"/>
                </a:spcBef>
              </a:pPr>
              <a:r>
                <a:rPr lang="en-US" sz="2640" b="1">
                  <a:solidFill>
                    <a:srgbClr val="222E4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Minimum standards of transparency when it comes to mitigation action(s), including minimum requirements for transparency reporting on domain suspensions and notification(s) to registrants is also needed.</a:t>
              </a:r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33993" y="0"/>
              <a:ext cx="23686937" cy="1190435"/>
              <a:chOff x="0" y="0"/>
              <a:chExt cx="4678901" cy="23514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678901" cy="235148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235148">
                    <a:moveTo>
                      <a:pt x="0" y="0"/>
                    </a:moveTo>
                    <a:lnTo>
                      <a:pt x="4678901" y="0"/>
                    </a:lnTo>
                    <a:lnTo>
                      <a:pt x="4678901" y="235148"/>
                    </a:lnTo>
                    <a:lnTo>
                      <a:pt x="0" y="235148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95250"/>
                <a:ext cx="4678901" cy="330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620"/>
                  </a:lnSpc>
                </a:pPr>
                <a:r>
                  <a:rPr lang="en-US" sz="3300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(2)  Transparency &amp; Accountability Measures</a:t>
                </a:r>
              </a:p>
            </p:txBody>
          </p:sp>
        </p:grpSp>
      </p:grpSp>
      <p:grpSp>
        <p:nvGrpSpPr>
          <p:cNvPr id="23" name="Group 11">
            <a:extLst>
              <a:ext uri="{FF2B5EF4-FFF2-40B4-BE49-F238E27FC236}">
                <a16:creationId xmlns:a16="http://schemas.microsoft.com/office/drawing/2014/main" id="{2A5AE0B6-3951-8BB0-A9DE-FF9D3E3B0D3B}"/>
              </a:ext>
            </a:extLst>
          </p:cNvPr>
          <p:cNvGrpSpPr/>
          <p:nvPr/>
        </p:nvGrpSpPr>
        <p:grpSpPr>
          <a:xfrm>
            <a:off x="17334716" y="9005143"/>
            <a:ext cx="754620" cy="1007854"/>
            <a:chOff x="0" y="-66675"/>
            <a:chExt cx="198748" cy="265443"/>
          </a:xfrm>
        </p:grpSpPr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3E864DDA-8740-5AF5-7619-45FA21D2882B}"/>
                </a:ext>
              </a:extLst>
            </p:cNvPr>
            <p:cNvSpPr/>
            <p:nvPr/>
          </p:nvSpPr>
          <p:spPr>
            <a:xfrm>
              <a:off x="0" y="-33338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id="{97244526-6146-5919-5AF0-508A76F8FD73}"/>
                </a:ext>
              </a:extLst>
            </p:cNvPr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 dirty="0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9969" y="93980"/>
            <a:ext cx="14716887" cy="934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  <a:spcBef>
                <a:spcPct val="0"/>
              </a:spcBef>
            </a:pPr>
            <a:r>
              <a:rPr lang="en-US" sz="51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Next steps for recourse &amp; remedy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0" y="1218464"/>
            <a:ext cx="18908588" cy="19050"/>
          </a:xfrm>
          <a:prstGeom prst="line">
            <a:avLst/>
          </a:prstGeom>
          <a:ln w="123825" cap="flat">
            <a:solidFill>
              <a:srgbClr val="BEA0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253794" y="1745927"/>
            <a:ext cx="17780411" cy="3638590"/>
            <a:chOff x="0" y="0"/>
            <a:chExt cx="23707215" cy="485145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1190435"/>
              <a:ext cx="23707215" cy="3661018"/>
              <a:chOff x="0" y="0"/>
              <a:chExt cx="4682907" cy="72316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682907" cy="723164"/>
              </a:xfrm>
              <a:custGeom>
                <a:avLst/>
                <a:gdLst/>
                <a:ahLst/>
                <a:cxnLst/>
                <a:rect l="l" t="t" r="r" b="b"/>
                <a:pathLst>
                  <a:path w="4682907" h="723164">
                    <a:moveTo>
                      <a:pt x="7402" y="0"/>
                    </a:moveTo>
                    <a:lnTo>
                      <a:pt x="4675505" y="0"/>
                    </a:lnTo>
                    <a:cubicBezTo>
                      <a:pt x="4677468" y="0"/>
                      <a:pt x="4679350" y="780"/>
                      <a:pt x="4680739" y="2168"/>
                    </a:cubicBezTo>
                    <a:cubicBezTo>
                      <a:pt x="4682127" y="3556"/>
                      <a:pt x="4682907" y="5439"/>
                      <a:pt x="4682907" y="7402"/>
                    </a:cubicBezTo>
                    <a:lnTo>
                      <a:pt x="4682907" y="715762"/>
                    </a:lnTo>
                    <a:cubicBezTo>
                      <a:pt x="4682907" y="717725"/>
                      <a:pt x="4682127" y="719608"/>
                      <a:pt x="4680739" y="720996"/>
                    </a:cubicBezTo>
                    <a:cubicBezTo>
                      <a:pt x="4679350" y="722384"/>
                      <a:pt x="4677468" y="723164"/>
                      <a:pt x="4675505" y="723164"/>
                    </a:cubicBezTo>
                    <a:lnTo>
                      <a:pt x="7402" y="723164"/>
                    </a:lnTo>
                    <a:cubicBezTo>
                      <a:pt x="5439" y="723164"/>
                      <a:pt x="3556" y="722384"/>
                      <a:pt x="2168" y="720996"/>
                    </a:cubicBezTo>
                    <a:cubicBezTo>
                      <a:pt x="780" y="719608"/>
                      <a:pt x="0" y="717725"/>
                      <a:pt x="0" y="715762"/>
                    </a:cubicBezTo>
                    <a:lnTo>
                      <a:pt x="0" y="7402"/>
                    </a:lnTo>
                    <a:cubicBezTo>
                      <a:pt x="0" y="5439"/>
                      <a:pt x="780" y="3556"/>
                      <a:pt x="2168" y="2168"/>
                    </a:cubicBezTo>
                    <a:cubicBezTo>
                      <a:pt x="3556" y="780"/>
                      <a:pt x="5439" y="0"/>
                      <a:pt x="74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66675"/>
                <a:ext cx="4682907" cy="78983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696"/>
                  </a:lnSpc>
                </a:pPr>
                <a:r>
                  <a:rPr lang="en-US" sz="2640" b="1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 Under recommendation 5</a:t>
                </a:r>
              </a:p>
              <a:p>
                <a:pPr marL="569976" lvl="1" indent="-284988" algn="l">
                  <a:lnSpc>
                    <a:spcPts val="3696"/>
                  </a:lnSpc>
                  <a:spcBef>
                    <a:spcPct val="0"/>
                  </a:spcBef>
                  <a:buFont typeface="Arial"/>
                  <a:buChar char="•"/>
                </a:pPr>
                <a:r>
                  <a:rPr lang="en-US" sz="2640" u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 requirement to notify the affected registrant when a registrar takes action against an associated domain name as a result of an ADC investigation* </a:t>
                </a:r>
              </a:p>
              <a:p>
                <a:pPr marL="569976" lvl="1" indent="-284988" algn="l">
                  <a:lnSpc>
                    <a:spcPts val="3696"/>
                  </a:lnSpc>
                  <a:spcBef>
                    <a:spcPct val="0"/>
                  </a:spcBef>
                  <a:buFont typeface="Arial"/>
                  <a:buChar char="•"/>
                </a:pPr>
                <a:r>
                  <a:rPr lang="en-US" sz="2640" u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Provision of a clear, accessible process for restoration of a domain name in cases where the findings of the investigation were in error. 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0" y="0"/>
              <a:ext cx="23686937" cy="1190435"/>
              <a:chOff x="0" y="0"/>
              <a:chExt cx="4678901" cy="23514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678901" cy="235148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235148">
                    <a:moveTo>
                      <a:pt x="0" y="0"/>
                    </a:moveTo>
                    <a:lnTo>
                      <a:pt x="4678901" y="0"/>
                    </a:lnTo>
                    <a:lnTo>
                      <a:pt x="4678901" y="235148"/>
                    </a:lnTo>
                    <a:lnTo>
                      <a:pt x="0" y="235148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95250"/>
                <a:ext cx="4678901" cy="330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620"/>
                  </a:lnSpc>
                </a:pPr>
                <a:r>
                  <a:rPr lang="en-US" sz="3300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I. Incorporating due process and accountability into PDP 1</a:t>
                </a:r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253794" y="5803066"/>
            <a:ext cx="17765203" cy="3036685"/>
            <a:chOff x="0" y="0"/>
            <a:chExt cx="23686937" cy="4048913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23686937" cy="1190435"/>
              <a:chOff x="0" y="0"/>
              <a:chExt cx="4678901" cy="23514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678901" cy="235148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235148">
                    <a:moveTo>
                      <a:pt x="0" y="0"/>
                    </a:moveTo>
                    <a:lnTo>
                      <a:pt x="4678901" y="0"/>
                    </a:lnTo>
                    <a:lnTo>
                      <a:pt x="4678901" y="235148"/>
                    </a:lnTo>
                    <a:lnTo>
                      <a:pt x="0" y="235148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95250"/>
                <a:ext cx="4678901" cy="330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620"/>
                  </a:lnSpc>
                </a:pPr>
                <a:r>
                  <a:rPr lang="en-US" sz="3300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II. Establishing a baseline standard 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1177735"/>
              <a:ext cx="23686937" cy="2871179"/>
              <a:chOff x="0" y="0"/>
              <a:chExt cx="4678901" cy="567146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4678901" cy="567146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567146">
                    <a:moveTo>
                      <a:pt x="7408" y="0"/>
                    </a:moveTo>
                    <a:lnTo>
                      <a:pt x="4671493" y="0"/>
                    </a:lnTo>
                    <a:cubicBezTo>
                      <a:pt x="4675584" y="0"/>
                      <a:pt x="4678901" y="3317"/>
                      <a:pt x="4678901" y="7408"/>
                    </a:cubicBezTo>
                    <a:lnTo>
                      <a:pt x="4678901" y="559738"/>
                    </a:lnTo>
                    <a:cubicBezTo>
                      <a:pt x="4678901" y="561703"/>
                      <a:pt x="4678121" y="563587"/>
                      <a:pt x="4676731" y="564977"/>
                    </a:cubicBezTo>
                    <a:cubicBezTo>
                      <a:pt x="4675342" y="566366"/>
                      <a:pt x="4673458" y="567146"/>
                      <a:pt x="4671493" y="567146"/>
                    </a:cubicBezTo>
                    <a:lnTo>
                      <a:pt x="7408" y="567146"/>
                    </a:lnTo>
                    <a:cubicBezTo>
                      <a:pt x="5444" y="567146"/>
                      <a:pt x="3559" y="566366"/>
                      <a:pt x="2170" y="564977"/>
                    </a:cubicBezTo>
                    <a:cubicBezTo>
                      <a:pt x="781" y="563587"/>
                      <a:pt x="0" y="561703"/>
                      <a:pt x="0" y="559738"/>
                    </a:cubicBezTo>
                    <a:lnTo>
                      <a:pt x="0" y="7408"/>
                    </a:lnTo>
                    <a:cubicBezTo>
                      <a:pt x="0" y="5444"/>
                      <a:pt x="781" y="3559"/>
                      <a:pt x="2170" y="2170"/>
                    </a:cubicBezTo>
                    <a:cubicBezTo>
                      <a:pt x="3559" y="781"/>
                      <a:pt x="5444" y="0"/>
                      <a:pt x="74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66675"/>
                <a:ext cx="4678901" cy="63382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3696"/>
                  </a:lnSpc>
                </a:pPr>
                <a:r>
                  <a:rPr lang="en-US" sz="2640" b="1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 ICANN Contractual Requirement(s)</a:t>
                </a:r>
              </a:p>
              <a:p>
                <a:pPr algn="l">
                  <a:lnSpc>
                    <a:spcPts val="3696"/>
                  </a:lnSpc>
                  <a:spcBef>
                    <a:spcPct val="0"/>
                  </a:spcBef>
                </a:pPr>
                <a:r>
                  <a:rPr lang="en-US" sz="264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en-US" sz="2640" u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NCSG has been in discussions with stakeholder groups on options for standardizing dispute and </a:t>
                </a:r>
              </a:p>
              <a:p>
                <a:pPr algn="l">
                  <a:lnSpc>
                    <a:spcPts val="3696"/>
                  </a:lnSpc>
                  <a:spcBef>
                    <a:spcPct val="0"/>
                  </a:spcBef>
                </a:pPr>
                <a:r>
                  <a:rPr lang="en-US" sz="2640" u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recourse mechanisms for registrants within ICANN’s DNS abuse mitigation policy.</a:t>
                </a:r>
              </a:p>
            </p:txBody>
          </p:sp>
        </p:grpSp>
      </p:grpSp>
      <p:grpSp>
        <p:nvGrpSpPr>
          <p:cNvPr id="21" name="Group 11">
            <a:extLst>
              <a:ext uri="{FF2B5EF4-FFF2-40B4-BE49-F238E27FC236}">
                <a16:creationId xmlns:a16="http://schemas.microsoft.com/office/drawing/2014/main" id="{232FD8F4-ABF4-7C92-EE7E-150D57BE7815}"/>
              </a:ext>
            </a:extLst>
          </p:cNvPr>
          <p:cNvGrpSpPr/>
          <p:nvPr/>
        </p:nvGrpSpPr>
        <p:grpSpPr>
          <a:xfrm>
            <a:off x="17334716" y="9005143"/>
            <a:ext cx="754620" cy="1007854"/>
            <a:chOff x="0" y="-66675"/>
            <a:chExt cx="198748" cy="265443"/>
          </a:xfrm>
        </p:grpSpPr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99BDAC66-C18B-320B-F2E9-22612B34D524}"/>
                </a:ext>
              </a:extLst>
            </p:cNvPr>
            <p:cNvSpPr/>
            <p:nvPr/>
          </p:nvSpPr>
          <p:spPr>
            <a:xfrm>
              <a:off x="0" y="-33338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F6F2569D-FB65-B22B-1875-95E8D315DED1}"/>
                </a:ext>
              </a:extLst>
            </p:cNvPr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 dirty="0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E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9969" y="93980"/>
            <a:ext cx="14716887" cy="934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  <a:spcBef>
                <a:spcPct val="0"/>
              </a:spcBef>
            </a:pPr>
            <a:r>
              <a:rPr lang="en-US" sz="51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you!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0" y="1218464"/>
            <a:ext cx="18908588" cy="19050"/>
          </a:xfrm>
          <a:prstGeom prst="line">
            <a:avLst/>
          </a:prstGeom>
          <a:ln w="123825" cap="flat">
            <a:solidFill>
              <a:srgbClr val="BEA04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298638" y="3696653"/>
            <a:ext cx="17790697" cy="2893661"/>
            <a:chOff x="0" y="0"/>
            <a:chExt cx="23720930" cy="3858215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1190435"/>
              <a:ext cx="23533969" cy="2455404"/>
              <a:chOff x="0" y="0"/>
              <a:chExt cx="4648685" cy="48501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648685" cy="485018"/>
              </a:xfrm>
              <a:custGeom>
                <a:avLst/>
                <a:gdLst/>
                <a:ahLst/>
                <a:cxnLst/>
                <a:rect l="l" t="t" r="r" b="b"/>
                <a:pathLst>
                  <a:path w="4648685" h="485018">
                    <a:moveTo>
                      <a:pt x="7457" y="0"/>
                    </a:moveTo>
                    <a:lnTo>
                      <a:pt x="4641229" y="0"/>
                    </a:lnTo>
                    <a:cubicBezTo>
                      <a:pt x="4643206" y="0"/>
                      <a:pt x="4645103" y="786"/>
                      <a:pt x="4646501" y="2184"/>
                    </a:cubicBezTo>
                    <a:cubicBezTo>
                      <a:pt x="4647900" y="3582"/>
                      <a:pt x="4648685" y="5479"/>
                      <a:pt x="4648685" y="7457"/>
                    </a:cubicBezTo>
                    <a:lnTo>
                      <a:pt x="4648685" y="477561"/>
                    </a:lnTo>
                    <a:cubicBezTo>
                      <a:pt x="4648685" y="481680"/>
                      <a:pt x="4645347" y="485018"/>
                      <a:pt x="4641229" y="485018"/>
                    </a:cubicBezTo>
                    <a:lnTo>
                      <a:pt x="7457" y="485018"/>
                    </a:lnTo>
                    <a:cubicBezTo>
                      <a:pt x="5479" y="485018"/>
                      <a:pt x="3582" y="484232"/>
                      <a:pt x="2184" y="482834"/>
                    </a:cubicBezTo>
                    <a:cubicBezTo>
                      <a:pt x="786" y="481436"/>
                      <a:pt x="0" y="479539"/>
                      <a:pt x="0" y="477561"/>
                    </a:cubicBezTo>
                    <a:lnTo>
                      <a:pt x="0" y="7457"/>
                    </a:lnTo>
                    <a:cubicBezTo>
                      <a:pt x="0" y="5479"/>
                      <a:pt x="786" y="3582"/>
                      <a:pt x="2184" y="2184"/>
                    </a:cubicBezTo>
                    <a:cubicBezTo>
                      <a:pt x="3582" y="786"/>
                      <a:pt x="5479" y="0"/>
                      <a:pt x="745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57150"/>
                <a:ext cx="4648685" cy="5421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33993" y="1391659"/>
              <a:ext cx="23533969" cy="24665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69976" lvl="1" indent="-284988" algn="l">
                <a:lnSpc>
                  <a:spcPts val="3696"/>
                </a:lnSpc>
                <a:buFont typeface="Arial"/>
                <a:buChar char="•"/>
              </a:pPr>
              <a:r>
                <a:rPr lang="en-US" sz="2640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NCSG Input to PDP1 (</a:t>
              </a:r>
              <a:r>
                <a:rPr lang="en-US" sz="2640" u="sng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  <a:hlinkClick r:id="rId3" tooltip="https://gnso.icann.org/sites/default/files/policy/2026/briefing/ncsg-public-comment-29sep26-en.pdf"/>
                </a:rPr>
                <a:t>September 2026</a:t>
              </a:r>
              <a:r>
                <a:rPr lang="en-US" sz="2640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)</a:t>
              </a:r>
            </a:p>
            <a:p>
              <a:pPr marL="569976" lvl="1" indent="-284988" algn="l">
                <a:lnSpc>
                  <a:spcPts val="3696"/>
                </a:lnSpc>
                <a:buFont typeface="Arial"/>
                <a:buChar char="•"/>
              </a:pPr>
              <a:r>
                <a:rPr lang="en-US" sz="2640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ARTICLE 19 “Damming a River to Catch a Fish” (</a:t>
              </a:r>
              <a:r>
                <a:rPr lang="en-US" sz="2640" u="sng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  <a:hlinkClick r:id="rId4" tooltip="https://www.article19.org/dns-must-enable-expression/"/>
                </a:rPr>
                <a:t>May 2026</a:t>
              </a:r>
              <a:r>
                <a:rPr lang="en-US" sz="2640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)</a:t>
              </a:r>
            </a:p>
            <a:p>
              <a:pPr marL="569976" lvl="1" indent="-284988" algn="l">
                <a:lnSpc>
                  <a:spcPts val="3696"/>
                </a:lnSpc>
                <a:buFont typeface="Arial"/>
                <a:buChar char="•"/>
              </a:pPr>
              <a:r>
                <a:rPr lang="en-US" sz="2640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Digital Medusa “DNS Abuse Mitigation and Human Rights Impact Assessment” (</a:t>
              </a:r>
              <a:r>
                <a:rPr lang="en-US" sz="2640" u="sng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  <a:hlinkClick r:id="rId5" tooltip="https://digitalmedusa.org/dns-abuse-mitigation-and-human-rights-impact-assessment/"/>
                </a:rPr>
                <a:t>March 2025</a:t>
              </a:r>
              <a:r>
                <a:rPr lang="en-US" sz="2640">
                  <a:solidFill>
                    <a:srgbClr val="222E49"/>
                  </a:solidFill>
                  <a:latin typeface="Poppins"/>
                  <a:ea typeface="Poppins"/>
                  <a:cs typeface="Poppins"/>
                  <a:sym typeface="Poppins"/>
                </a:rPr>
                <a:t>)</a:t>
              </a:r>
            </a:p>
            <a:p>
              <a:pPr algn="l">
                <a:lnSpc>
                  <a:spcPts val="3696"/>
                </a:lnSpc>
                <a:spcBef>
                  <a:spcPct val="0"/>
                </a:spcBef>
              </a:pPr>
              <a:endParaRPr lang="en-US" sz="2640">
                <a:solidFill>
                  <a:srgbClr val="222E49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33993" y="0"/>
              <a:ext cx="23686937" cy="1190435"/>
              <a:chOff x="0" y="0"/>
              <a:chExt cx="4678901" cy="23514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678901" cy="235148"/>
              </a:xfrm>
              <a:custGeom>
                <a:avLst/>
                <a:gdLst/>
                <a:ahLst/>
                <a:cxnLst/>
                <a:rect l="l" t="t" r="r" b="b"/>
                <a:pathLst>
                  <a:path w="4678901" h="235148">
                    <a:moveTo>
                      <a:pt x="0" y="0"/>
                    </a:moveTo>
                    <a:lnTo>
                      <a:pt x="4678901" y="0"/>
                    </a:lnTo>
                    <a:lnTo>
                      <a:pt x="4678901" y="235148"/>
                    </a:lnTo>
                    <a:lnTo>
                      <a:pt x="0" y="235148"/>
                    </a:lnTo>
                    <a:close/>
                  </a:path>
                </a:pathLst>
              </a:custGeom>
              <a:solidFill>
                <a:srgbClr val="1A2B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0"/>
                <a:ext cx="4678901" cy="330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4620"/>
                  </a:lnSpc>
                </a:pPr>
                <a:r>
                  <a:rPr lang="en-US" sz="3300" b="1">
                    <a:solidFill>
                      <a:srgbClr val="C8A85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Sources</a:t>
                </a:r>
              </a:p>
            </p:txBody>
          </p:sp>
        </p:grp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07187076-5E72-EBAF-BD58-73FBBA3864F1}"/>
              </a:ext>
            </a:extLst>
          </p:cNvPr>
          <p:cNvGrpSpPr/>
          <p:nvPr/>
        </p:nvGrpSpPr>
        <p:grpSpPr>
          <a:xfrm>
            <a:off x="17334716" y="9005143"/>
            <a:ext cx="754620" cy="1007854"/>
            <a:chOff x="0" y="-66675"/>
            <a:chExt cx="198748" cy="265443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E4BEFD5-0BD2-0615-0127-9FC6BCEC1761}"/>
                </a:ext>
              </a:extLst>
            </p:cNvPr>
            <p:cNvSpPr/>
            <p:nvPr/>
          </p:nvSpPr>
          <p:spPr>
            <a:xfrm>
              <a:off x="0" y="-33338"/>
              <a:ext cx="198748" cy="198768"/>
            </a:xfrm>
            <a:custGeom>
              <a:avLst/>
              <a:gdLst/>
              <a:ahLst/>
              <a:cxnLst/>
              <a:rect l="l" t="t" r="r" b="b"/>
              <a:pathLst>
                <a:path w="198748" h="198768">
                  <a:moveTo>
                    <a:pt x="99374" y="0"/>
                  </a:moveTo>
                  <a:lnTo>
                    <a:pt x="99374" y="0"/>
                  </a:lnTo>
                  <a:cubicBezTo>
                    <a:pt x="125729" y="0"/>
                    <a:pt x="151005" y="10470"/>
                    <a:pt x="169642" y="29106"/>
                  </a:cubicBezTo>
                  <a:cubicBezTo>
                    <a:pt x="188278" y="47742"/>
                    <a:pt x="198748" y="73018"/>
                    <a:pt x="198748" y="99374"/>
                  </a:cubicBezTo>
                  <a:lnTo>
                    <a:pt x="198748" y="99394"/>
                  </a:lnTo>
                  <a:cubicBezTo>
                    <a:pt x="198748" y="154277"/>
                    <a:pt x="154256" y="198768"/>
                    <a:pt x="99374" y="198768"/>
                  </a:cubicBezTo>
                  <a:lnTo>
                    <a:pt x="99374" y="198768"/>
                  </a:lnTo>
                  <a:cubicBezTo>
                    <a:pt x="73018" y="198768"/>
                    <a:pt x="47742" y="188298"/>
                    <a:pt x="29106" y="169662"/>
                  </a:cubicBezTo>
                  <a:cubicBezTo>
                    <a:pt x="10470" y="151026"/>
                    <a:pt x="0" y="125750"/>
                    <a:pt x="0" y="99394"/>
                  </a:cubicBezTo>
                  <a:lnTo>
                    <a:pt x="0" y="99374"/>
                  </a:lnTo>
                  <a:cubicBezTo>
                    <a:pt x="0" y="44491"/>
                    <a:pt x="44491" y="0"/>
                    <a:pt x="99374" y="0"/>
                  </a:cubicBezTo>
                  <a:close/>
                </a:path>
              </a:pathLst>
            </a:custGeom>
            <a:solidFill>
              <a:srgbClr val="BEA04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48362E50-AC91-861C-4F3B-3FC80826F3AE}"/>
                </a:ext>
              </a:extLst>
            </p:cNvPr>
            <p:cNvSpPr txBox="1"/>
            <p:nvPr/>
          </p:nvSpPr>
          <p:spPr>
            <a:xfrm>
              <a:off x="0" y="-66675"/>
              <a:ext cx="198748" cy="2654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 b="1" dirty="0">
                  <a:solidFill>
                    <a:srgbClr val="23356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7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</Words>
  <Application>Microsoft Macintosh PowerPoint</Application>
  <PresentationFormat>Custom</PresentationFormat>
  <Paragraphs>66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Poppins</vt:lpstr>
      <vt:lpstr>Aptos</vt:lpstr>
      <vt:lpstr>Poppins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ICANN87: NCPH Day 0</dc:title>
  <cp:lastModifiedBy>Michaela Nakayama Shapiro</cp:lastModifiedBy>
  <cp:revision>2</cp:revision>
  <dcterms:created xsi:type="dcterms:W3CDTF">2006-08-16T00:00:00Z</dcterms:created>
  <dcterms:modified xsi:type="dcterms:W3CDTF">2026-10-13T12:47:34Z</dcterms:modified>
  <dc:identifier>DAHX4-fZVUo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c520d57-22b0-478d-878a-01209e3894d8_Enabled">
    <vt:lpwstr>true</vt:lpwstr>
  </property>
  <property fmtid="{D5CDD505-2E9C-101B-9397-08002B2CF9AE}" pid="3" name="MSIP_Label_bc520d57-22b0-478d-878a-01209e3894d8_SetDate">
    <vt:lpwstr>2026-10-13T12:47:34Z</vt:lpwstr>
  </property>
  <property fmtid="{D5CDD505-2E9C-101B-9397-08002B2CF9AE}" pid="4" name="MSIP_Label_bc520d57-22b0-478d-878a-01209e3894d8_Method">
    <vt:lpwstr>Standard</vt:lpwstr>
  </property>
  <property fmtid="{D5CDD505-2E9C-101B-9397-08002B2CF9AE}" pid="5" name="MSIP_Label_bc520d57-22b0-478d-878a-01209e3894d8_Name">
    <vt:lpwstr>INTERNAL</vt:lpwstr>
  </property>
  <property fmtid="{D5CDD505-2E9C-101B-9397-08002B2CF9AE}" pid="6" name="MSIP_Label_bc520d57-22b0-478d-878a-01209e3894d8_SiteId">
    <vt:lpwstr>08722067-f231-4f22-bb68-ea4fbf92dabb</vt:lpwstr>
  </property>
  <property fmtid="{D5CDD505-2E9C-101B-9397-08002B2CF9AE}" pid="7" name="MSIP_Label_bc520d57-22b0-478d-878a-01209e3894d8_ActionId">
    <vt:lpwstr>70b1f5a0-0899-49d9-afda-5cb29453d83c</vt:lpwstr>
  </property>
  <property fmtid="{D5CDD505-2E9C-101B-9397-08002B2CF9AE}" pid="8" name="MSIP_Label_bc520d57-22b0-478d-878a-01209e3894d8_ContentBits">
    <vt:lpwstr>1</vt:lpwstr>
  </property>
  <property fmtid="{D5CDD505-2E9C-101B-9397-08002B2CF9AE}" pid="9" name="MSIP_Label_bc520d57-22b0-478d-878a-01209e3894d8_Tag">
    <vt:lpwstr>50, 3, 0, 1</vt:lpwstr>
  </property>
  <property fmtid="{D5CDD505-2E9C-101B-9397-08002B2CF9AE}" pid="10" name="ClassificationContentMarkingHeaderLocations">
    <vt:lpwstr>Office Theme:8</vt:lpwstr>
  </property>
  <property fmtid="{D5CDD505-2E9C-101B-9397-08002B2CF9AE}" pid="11" name="ClassificationContentMarkingHeaderText">
    <vt:lpwstr>INTERNAL</vt:lpwstr>
  </property>
</Properties>
</file>