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60" r:id="rId4"/>
    <p:sldId id="261" r:id="rId5"/>
    <p:sldId id="262" r:id="rId6"/>
    <p:sldId id="263" r:id="rId7"/>
  </p:sldIdLst>
  <p:sldSz cx="18288000" cy="10287000"/>
  <p:notesSz cx="6858000" cy="9144000"/>
  <p:embeddedFontLst>
    <p:embeddedFont>
      <p:font typeface="Poppins" pitchFamily="2" charset="77"/>
      <p:regular r:id="rId9"/>
      <p:bold r:id="rId10"/>
      <p:italic r:id="rId11"/>
      <p:boldItalic r:id="rId12"/>
    </p:embeddedFont>
    <p:embeddedFont>
      <p:font typeface="Poppins Bold" pitchFamily="2" charset="77"/>
      <p:regular r:id="rId13"/>
      <p:bold r:id="rId14"/>
    </p:embeddedFont>
    <p:embeddedFont>
      <p:font typeface="Poppins Bold Italics" pitchFamily="2" charset="77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CD24B0-3D74-A6C3-FF1A-AB924C30256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581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INTERNAL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icle19.org/dns-must-enable-expression/" TargetMode="External"/><Relationship Id="rId2" Type="http://schemas.openxmlformats.org/officeDocument/2006/relationships/hyperlink" Target="https://gnso.icann.org/sites/default/files/policy/2026/briefing/ncsg-public-comment-29sep26-en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igitalmedusa.org/dns-abuse-mitigation-and-human-rights-impact-assessm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04663" y="4227737"/>
            <a:ext cx="16754637" cy="503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9"/>
              </a:lnSpc>
            </a:pPr>
            <a:r>
              <a:rPr lang="en-US" sz="2585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Increasingly, rather than blocking single pages, there is a move to make entire domains inaccessible. </a:t>
            </a:r>
          </a:p>
          <a:p>
            <a:pPr algn="l">
              <a:lnSpc>
                <a:spcPts val="3619"/>
              </a:lnSpc>
            </a:pPr>
            <a:endParaRPr lang="en-US" sz="2585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619"/>
              </a:lnSpc>
            </a:pPr>
            <a:r>
              <a:rPr lang="en-US" sz="2585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As NCSG’s input to PDP1 points out, without clear safeguards and guiding principles, this can be unnecessary, disproportionate, and risk violating our right to speak and to know.</a:t>
            </a:r>
          </a:p>
          <a:p>
            <a:pPr algn="l">
              <a:lnSpc>
                <a:spcPts val="3619"/>
              </a:lnSpc>
            </a:pPr>
            <a:endParaRPr lang="en-US" sz="2585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619"/>
              </a:lnSpc>
            </a:pPr>
            <a:r>
              <a:rPr lang="en-US" sz="2585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In other words, per ARTICLE 19’s latest report, </a:t>
            </a:r>
            <a:r>
              <a:rPr lang="en-US" sz="2585" b="1" u="sng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it’s like damming a river to catch a fish</a:t>
            </a:r>
            <a:r>
              <a:rPr lang="en-US" sz="2585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</a:p>
          <a:p>
            <a:pPr algn="l">
              <a:lnSpc>
                <a:spcPts val="3619"/>
              </a:lnSpc>
            </a:pPr>
            <a:endParaRPr lang="en-US" sz="2585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619"/>
              </a:lnSpc>
            </a:pPr>
            <a:endParaRPr lang="en-US" sz="2585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619"/>
              </a:lnSpc>
            </a:pPr>
            <a:endParaRPr lang="en-US" sz="2585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619"/>
              </a:lnSpc>
              <a:spcBef>
                <a:spcPct val="0"/>
              </a:spcBef>
            </a:pPr>
            <a:endParaRPr lang="en-US" sz="2585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48484" y="100965"/>
            <a:ext cx="18891991" cy="927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  <a:spcBef>
                <a:spcPct val="0"/>
              </a:spcBef>
            </a:pPr>
            <a:r>
              <a:rPr lang="en-US" sz="51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DNS Abuse Mitigation &amp; Human Rights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00211" y="2475457"/>
            <a:ext cx="17363542" cy="7318218"/>
            <a:chOff x="0" y="0"/>
            <a:chExt cx="4573114" cy="19274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73114" cy="1927432"/>
            </a:xfrm>
            <a:custGeom>
              <a:avLst/>
              <a:gdLst/>
              <a:ahLst/>
              <a:cxnLst/>
              <a:rect l="l" t="t" r="r" b="b"/>
              <a:pathLst>
                <a:path w="4573114" h="1927432">
                  <a:moveTo>
                    <a:pt x="7580" y="0"/>
                  </a:moveTo>
                  <a:lnTo>
                    <a:pt x="4565534" y="0"/>
                  </a:lnTo>
                  <a:cubicBezTo>
                    <a:pt x="4569720" y="0"/>
                    <a:pt x="4573114" y="3394"/>
                    <a:pt x="4573114" y="7580"/>
                  </a:cubicBezTo>
                  <a:lnTo>
                    <a:pt x="4573114" y="1919852"/>
                  </a:lnTo>
                  <a:cubicBezTo>
                    <a:pt x="4573114" y="1924038"/>
                    <a:pt x="4569720" y="1927432"/>
                    <a:pt x="4565534" y="1927432"/>
                  </a:cubicBezTo>
                  <a:lnTo>
                    <a:pt x="7580" y="1927432"/>
                  </a:lnTo>
                  <a:cubicBezTo>
                    <a:pt x="3394" y="1927432"/>
                    <a:pt x="0" y="1924038"/>
                    <a:pt x="0" y="1919852"/>
                  </a:cubicBezTo>
                  <a:lnTo>
                    <a:pt x="0" y="7580"/>
                  </a:lnTo>
                  <a:cubicBezTo>
                    <a:pt x="0" y="3394"/>
                    <a:pt x="3394" y="0"/>
                    <a:pt x="758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573114" cy="2003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0211" y="1474843"/>
            <a:ext cx="17363542" cy="1066480"/>
            <a:chOff x="0" y="0"/>
            <a:chExt cx="4573114" cy="2808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73114" cy="280884"/>
            </a:xfrm>
            <a:custGeom>
              <a:avLst/>
              <a:gdLst/>
              <a:ahLst/>
              <a:cxnLst/>
              <a:rect l="l" t="t" r="r" b="b"/>
              <a:pathLst>
                <a:path w="4573114" h="280884">
                  <a:moveTo>
                    <a:pt x="0" y="0"/>
                  </a:moveTo>
                  <a:lnTo>
                    <a:pt x="4573114" y="0"/>
                  </a:lnTo>
                  <a:lnTo>
                    <a:pt x="4573114" y="280884"/>
                  </a:lnTo>
                  <a:lnTo>
                    <a:pt x="0" y="280884"/>
                  </a:lnTo>
                  <a:close/>
                </a:path>
              </a:pathLst>
            </a:custGeom>
            <a:solidFill>
              <a:srgbClr val="1A2B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14300"/>
              <a:ext cx="4573114" cy="395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5599"/>
                </a:lnSpc>
              </a:pPr>
              <a:r>
                <a:rPr lang="en-US" sz="3999" b="1">
                  <a:solidFill>
                    <a:srgbClr val="C8A85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DNS is a tool. And how it’s wielded matters.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48484" y="2598473"/>
            <a:ext cx="16754637" cy="987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Increasingly, rather than blocking single pages, there is a move to make entire domains inaccessible. </a:t>
            </a:r>
          </a:p>
          <a:p>
            <a:pPr algn="l">
              <a:lnSpc>
                <a:spcPts val="5599"/>
              </a:lnSpc>
            </a:pPr>
            <a:endParaRPr lang="en-US" sz="3999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As NCSG’s input to PDP1 points out, without clear safeguards and guiding principles, this can be unnecessary, disproportionate, and risk violating our right to speak and to know.</a:t>
            </a:r>
          </a:p>
          <a:p>
            <a:pPr algn="l">
              <a:lnSpc>
                <a:spcPts val="5599"/>
              </a:lnSpc>
            </a:pPr>
            <a:endParaRPr lang="en-US" sz="3999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In other words, per ARTICLE 19’s latest report, </a:t>
            </a:r>
            <a:r>
              <a:rPr lang="en-US" sz="3999" b="1" u="sng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it’s like damming a river to catch a fish</a:t>
            </a:r>
            <a:r>
              <a:rPr lang="en-US" sz="3999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rPr>
              <a:t>. </a:t>
            </a:r>
          </a:p>
          <a:p>
            <a:pPr algn="l">
              <a:lnSpc>
                <a:spcPts val="5599"/>
              </a:lnSpc>
            </a:pPr>
            <a:endParaRPr lang="en-US" sz="3999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5599"/>
              </a:lnSpc>
            </a:pPr>
            <a:endParaRPr lang="en-US" sz="3999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5599"/>
              </a:lnSpc>
            </a:pPr>
            <a:endParaRPr lang="en-US" sz="3999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 b="1">
              <a:solidFill>
                <a:srgbClr val="1A2B5C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7334716" y="9258300"/>
            <a:ext cx="754620" cy="754697"/>
            <a:chOff x="0" y="0"/>
            <a:chExt cx="198748" cy="19876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90686" y="1333704"/>
            <a:ext cx="13545942" cy="7619592"/>
          </a:xfrm>
          <a:custGeom>
            <a:avLst/>
            <a:gdLst/>
            <a:ahLst/>
            <a:cxnLst/>
            <a:rect l="l" t="t" r="r" b="b"/>
            <a:pathLst>
              <a:path w="13545942" h="7619592">
                <a:moveTo>
                  <a:pt x="0" y="0"/>
                </a:moveTo>
                <a:lnTo>
                  <a:pt x="13545942" y="0"/>
                </a:lnTo>
                <a:lnTo>
                  <a:pt x="13545942" y="7619592"/>
                </a:lnTo>
                <a:lnTo>
                  <a:pt x="0" y="76195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7334716" y="9258300"/>
            <a:ext cx="754620" cy="754697"/>
            <a:chOff x="0" y="0"/>
            <a:chExt cx="198748" cy="1987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1305" y="3414360"/>
            <a:ext cx="17577058" cy="4031676"/>
            <a:chOff x="0" y="0"/>
            <a:chExt cx="4629348" cy="1061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29348" cy="1061841"/>
            </a:xfrm>
            <a:custGeom>
              <a:avLst/>
              <a:gdLst/>
              <a:ahLst/>
              <a:cxnLst/>
              <a:rect l="l" t="t" r="r" b="b"/>
              <a:pathLst>
                <a:path w="4629348" h="1061841">
                  <a:moveTo>
                    <a:pt x="4469328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901821"/>
                  </a:lnTo>
                  <a:lnTo>
                    <a:pt x="160020" y="1061841"/>
                  </a:lnTo>
                  <a:lnTo>
                    <a:pt x="4469328" y="1061841"/>
                  </a:lnTo>
                  <a:lnTo>
                    <a:pt x="4629348" y="901821"/>
                  </a:lnTo>
                  <a:lnTo>
                    <a:pt x="4629348" y="160020"/>
                  </a:lnTo>
                  <a:lnTo>
                    <a:pt x="4469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3500" y="-50800"/>
              <a:ext cx="4502348" cy="10491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i="1">
                  <a:solidFill>
                    <a:srgbClr val="BEA04D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Right now, within ICANN, there’s no due process obligation for any registry or registrar that suspends a domain name for DNS abuse. There is nothing requiring us to have any sort of process where a registrant can say ‘I think you got this wrong’.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334716" y="9258300"/>
            <a:ext cx="754620" cy="754697"/>
            <a:chOff x="0" y="0"/>
            <a:chExt cx="198748" cy="1987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" y="93980"/>
            <a:ext cx="14716887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What’s missing?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66770" y="1887507"/>
            <a:ext cx="17765203" cy="3990232"/>
            <a:chOff x="0" y="0"/>
            <a:chExt cx="23686937" cy="532030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422083"/>
              <a:ext cx="23533969" cy="2237416"/>
              <a:chOff x="0" y="0"/>
              <a:chExt cx="4648685" cy="44195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48685" cy="441959"/>
              </a:xfrm>
              <a:custGeom>
                <a:avLst/>
                <a:gdLst/>
                <a:ahLst/>
                <a:cxnLst/>
                <a:rect l="l" t="t" r="r" b="b"/>
                <a:pathLst>
                  <a:path w="4648685" h="441959">
                    <a:moveTo>
                      <a:pt x="7457" y="0"/>
                    </a:moveTo>
                    <a:lnTo>
                      <a:pt x="4641229" y="0"/>
                    </a:lnTo>
                    <a:cubicBezTo>
                      <a:pt x="4643206" y="0"/>
                      <a:pt x="4645103" y="786"/>
                      <a:pt x="4646501" y="2184"/>
                    </a:cubicBezTo>
                    <a:cubicBezTo>
                      <a:pt x="4647900" y="3582"/>
                      <a:pt x="4648685" y="5479"/>
                      <a:pt x="4648685" y="7457"/>
                    </a:cubicBezTo>
                    <a:lnTo>
                      <a:pt x="4648685" y="434502"/>
                    </a:lnTo>
                    <a:cubicBezTo>
                      <a:pt x="4648685" y="438620"/>
                      <a:pt x="4645347" y="441959"/>
                      <a:pt x="4641229" y="441959"/>
                    </a:cubicBezTo>
                    <a:lnTo>
                      <a:pt x="7457" y="441959"/>
                    </a:lnTo>
                    <a:cubicBezTo>
                      <a:pt x="5479" y="441959"/>
                      <a:pt x="3582" y="441173"/>
                      <a:pt x="2184" y="439775"/>
                    </a:cubicBezTo>
                    <a:cubicBezTo>
                      <a:pt x="786" y="438376"/>
                      <a:pt x="0" y="436480"/>
                      <a:pt x="0" y="434502"/>
                    </a:cubicBezTo>
                    <a:lnTo>
                      <a:pt x="0" y="7457"/>
                    </a:lnTo>
                    <a:cubicBezTo>
                      <a:pt x="0" y="5479"/>
                      <a:pt x="786" y="3582"/>
                      <a:pt x="2184" y="2184"/>
                    </a:cubicBezTo>
                    <a:cubicBezTo>
                      <a:pt x="3582" y="786"/>
                      <a:pt x="5479" y="0"/>
                      <a:pt x="745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4648685" cy="4991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65581" y="1582187"/>
              <a:ext cx="23155775" cy="37381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3999" b="1">
                  <a:solidFill>
                    <a:srgbClr val="222E4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There is a need to develop a baseline standard within ICANN for registrant access to recourse and remedy mechanisms. </a:t>
              </a:r>
            </a:p>
            <a:p>
              <a:pPr algn="l">
                <a:lnSpc>
                  <a:spcPts val="5599"/>
                </a:lnSpc>
              </a:pPr>
              <a:endParaRPr lang="en-US" sz="3999" b="1">
                <a:solidFill>
                  <a:srgbClr val="222E49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5599"/>
                </a:lnSpc>
                <a:spcBef>
                  <a:spcPct val="0"/>
                </a:spcBef>
              </a:pPr>
              <a:endParaRPr lang="en-US" sz="3999" b="1">
                <a:solidFill>
                  <a:srgbClr val="222E49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23686937" cy="1422083"/>
              <a:chOff x="0" y="0"/>
              <a:chExt cx="4678901" cy="2809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678901" cy="280905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80905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80905"/>
                    </a:lnTo>
                    <a:lnTo>
                      <a:pt x="0" y="280905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14300"/>
                <a:ext cx="4678901" cy="3952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5599"/>
                  </a:lnSpc>
                </a:pPr>
                <a:r>
                  <a:rPr lang="en-US" sz="3999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(1) Access to Recourse &amp; Remedy</a:t>
                </a:r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17334716" y="9258300"/>
            <a:ext cx="754620" cy="754697"/>
            <a:chOff x="0" y="0"/>
            <a:chExt cx="198748" cy="19876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73144" y="5041048"/>
            <a:ext cx="17765203" cy="4353025"/>
            <a:chOff x="0" y="0"/>
            <a:chExt cx="23686937" cy="5804033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1422083"/>
              <a:ext cx="23533969" cy="4381950"/>
              <a:chOff x="0" y="0"/>
              <a:chExt cx="4648685" cy="86557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648685" cy="865570"/>
              </a:xfrm>
              <a:custGeom>
                <a:avLst/>
                <a:gdLst/>
                <a:ahLst/>
                <a:cxnLst/>
                <a:rect l="l" t="t" r="r" b="b"/>
                <a:pathLst>
                  <a:path w="4648685" h="865570">
                    <a:moveTo>
                      <a:pt x="7457" y="0"/>
                    </a:moveTo>
                    <a:lnTo>
                      <a:pt x="4641229" y="0"/>
                    </a:lnTo>
                    <a:cubicBezTo>
                      <a:pt x="4643206" y="0"/>
                      <a:pt x="4645103" y="786"/>
                      <a:pt x="4646501" y="2184"/>
                    </a:cubicBezTo>
                    <a:cubicBezTo>
                      <a:pt x="4647900" y="3582"/>
                      <a:pt x="4648685" y="5479"/>
                      <a:pt x="4648685" y="7457"/>
                    </a:cubicBezTo>
                    <a:lnTo>
                      <a:pt x="4648685" y="858114"/>
                    </a:lnTo>
                    <a:cubicBezTo>
                      <a:pt x="4648685" y="860091"/>
                      <a:pt x="4647900" y="861988"/>
                      <a:pt x="4646501" y="863386"/>
                    </a:cubicBezTo>
                    <a:cubicBezTo>
                      <a:pt x="4645103" y="864785"/>
                      <a:pt x="4643206" y="865570"/>
                      <a:pt x="4641229" y="865570"/>
                    </a:cubicBezTo>
                    <a:lnTo>
                      <a:pt x="7457" y="865570"/>
                    </a:lnTo>
                    <a:cubicBezTo>
                      <a:pt x="3338" y="865570"/>
                      <a:pt x="0" y="862232"/>
                      <a:pt x="0" y="858114"/>
                    </a:cubicBezTo>
                    <a:lnTo>
                      <a:pt x="0" y="7457"/>
                    </a:lnTo>
                    <a:cubicBezTo>
                      <a:pt x="0" y="5479"/>
                      <a:pt x="786" y="3582"/>
                      <a:pt x="2184" y="2184"/>
                    </a:cubicBezTo>
                    <a:cubicBezTo>
                      <a:pt x="3582" y="786"/>
                      <a:pt x="5479" y="0"/>
                      <a:pt x="745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57150"/>
                <a:ext cx="4648685" cy="9227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52968" y="1686847"/>
              <a:ext cx="23533969" cy="37381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222E4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Minimum standards of transparency when it comes to mitigation action(s), including minimum requirements for transparency reporting on domain suspensions and notification(s) to registrants is also needed.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0" y="0"/>
              <a:ext cx="23686937" cy="1422083"/>
              <a:chOff x="0" y="0"/>
              <a:chExt cx="4678901" cy="2809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678901" cy="280905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80905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80905"/>
                    </a:lnTo>
                    <a:lnTo>
                      <a:pt x="0" y="280905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114300"/>
                <a:ext cx="4678901" cy="3952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5599"/>
                  </a:lnSpc>
                </a:pPr>
                <a:r>
                  <a:rPr lang="en-US" sz="3999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(2)  Transparency &amp; Accountability Measures</a:t>
                </a: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" y="93980"/>
            <a:ext cx="14716887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Next steps for recourse &amp; remedy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53794" y="1745927"/>
            <a:ext cx="17780411" cy="3638590"/>
            <a:chOff x="0" y="0"/>
            <a:chExt cx="23707215" cy="485145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190435"/>
              <a:ext cx="23707215" cy="3661018"/>
              <a:chOff x="0" y="0"/>
              <a:chExt cx="4682907" cy="72316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82907" cy="723164"/>
              </a:xfrm>
              <a:custGeom>
                <a:avLst/>
                <a:gdLst/>
                <a:ahLst/>
                <a:cxnLst/>
                <a:rect l="l" t="t" r="r" b="b"/>
                <a:pathLst>
                  <a:path w="4682907" h="723164">
                    <a:moveTo>
                      <a:pt x="7402" y="0"/>
                    </a:moveTo>
                    <a:lnTo>
                      <a:pt x="4675505" y="0"/>
                    </a:lnTo>
                    <a:cubicBezTo>
                      <a:pt x="4677468" y="0"/>
                      <a:pt x="4679350" y="780"/>
                      <a:pt x="4680739" y="2168"/>
                    </a:cubicBezTo>
                    <a:cubicBezTo>
                      <a:pt x="4682127" y="3556"/>
                      <a:pt x="4682907" y="5439"/>
                      <a:pt x="4682907" y="7402"/>
                    </a:cubicBezTo>
                    <a:lnTo>
                      <a:pt x="4682907" y="715762"/>
                    </a:lnTo>
                    <a:cubicBezTo>
                      <a:pt x="4682907" y="717725"/>
                      <a:pt x="4682127" y="719608"/>
                      <a:pt x="4680739" y="720996"/>
                    </a:cubicBezTo>
                    <a:cubicBezTo>
                      <a:pt x="4679350" y="722384"/>
                      <a:pt x="4677468" y="723164"/>
                      <a:pt x="4675505" y="723164"/>
                    </a:cubicBezTo>
                    <a:lnTo>
                      <a:pt x="7402" y="723164"/>
                    </a:lnTo>
                    <a:cubicBezTo>
                      <a:pt x="5439" y="723164"/>
                      <a:pt x="3556" y="722384"/>
                      <a:pt x="2168" y="720996"/>
                    </a:cubicBezTo>
                    <a:cubicBezTo>
                      <a:pt x="780" y="719608"/>
                      <a:pt x="0" y="717725"/>
                      <a:pt x="0" y="715762"/>
                    </a:cubicBezTo>
                    <a:lnTo>
                      <a:pt x="0" y="7402"/>
                    </a:lnTo>
                    <a:cubicBezTo>
                      <a:pt x="0" y="5439"/>
                      <a:pt x="780" y="3556"/>
                      <a:pt x="2168" y="2168"/>
                    </a:cubicBezTo>
                    <a:cubicBezTo>
                      <a:pt x="3556" y="780"/>
                      <a:pt x="5439" y="0"/>
                      <a:pt x="74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66675"/>
                <a:ext cx="4682907" cy="7898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696"/>
                  </a:lnSpc>
                </a:pPr>
                <a:r>
                  <a:rPr lang="en-US" sz="264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 Under recommendation 5</a:t>
                </a:r>
              </a:p>
              <a:p>
                <a:pPr marL="569976" lvl="1" indent="-284988" algn="l">
                  <a:lnSpc>
                    <a:spcPts val="3696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264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 requirement to notify the affected registrant when a registrar takes action against an associated domain name as a result of an ADC investigation* </a:t>
                </a:r>
              </a:p>
              <a:p>
                <a:pPr marL="569976" lvl="1" indent="-284988" algn="l">
                  <a:lnSpc>
                    <a:spcPts val="3696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264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Provision of a clear, accessible process for restoration of a domain name in cases where the findings of the investigation were in error. 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23686937" cy="1190435"/>
              <a:chOff x="0" y="0"/>
              <a:chExt cx="4678901" cy="23514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I. Incorporating due process and accountability into PDP 1</a:t>
                </a:r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17334716" y="9258300"/>
            <a:ext cx="754620" cy="754697"/>
            <a:chOff x="0" y="0"/>
            <a:chExt cx="198748" cy="1987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53794" y="5803066"/>
            <a:ext cx="17765203" cy="3036685"/>
            <a:chOff x="0" y="0"/>
            <a:chExt cx="23686937" cy="4048913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23686937" cy="1190435"/>
              <a:chOff x="0" y="0"/>
              <a:chExt cx="4678901" cy="23514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II. Establishing a baseline standard 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1177735"/>
              <a:ext cx="23686937" cy="2871179"/>
              <a:chOff x="0" y="0"/>
              <a:chExt cx="4678901" cy="567146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678901" cy="567146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567146">
                    <a:moveTo>
                      <a:pt x="7408" y="0"/>
                    </a:moveTo>
                    <a:lnTo>
                      <a:pt x="4671493" y="0"/>
                    </a:lnTo>
                    <a:cubicBezTo>
                      <a:pt x="4675584" y="0"/>
                      <a:pt x="4678901" y="3317"/>
                      <a:pt x="4678901" y="7408"/>
                    </a:cubicBezTo>
                    <a:lnTo>
                      <a:pt x="4678901" y="559738"/>
                    </a:lnTo>
                    <a:cubicBezTo>
                      <a:pt x="4678901" y="561703"/>
                      <a:pt x="4678121" y="563587"/>
                      <a:pt x="4676731" y="564977"/>
                    </a:cubicBezTo>
                    <a:cubicBezTo>
                      <a:pt x="4675342" y="566366"/>
                      <a:pt x="4673458" y="567146"/>
                      <a:pt x="4671493" y="567146"/>
                    </a:cubicBezTo>
                    <a:lnTo>
                      <a:pt x="7408" y="567146"/>
                    </a:lnTo>
                    <a:cubicBezTo>
                      <a:pt x="5444" y="567146"/>
                      <a:pt x="3559" y="566366"/>
                      <a:pt x="2170" y="564977"/>
                    </a:cubicBezTo>
                    <a:cubicBezTo>
                      <a:pt x="781" y="563587"/>
                      <a:pt x="0" y="561703"/>
                      <a:pt x="0" y="559738"/>
                    </a:cubicBezTo>
                    <a:lnTo>
                      <a:pt x="0" y="7408"/>
                    </a:lnTo>
                    <a:cubicBezTo>
                      <a:pt x="0" y="5444"/>
                      <a:pt x="781" y="3559"/>
                      <a:pt x="2170" y="2170"/>
                    </a:cubicBezTo>
                    <a:cubicBezTo>
                      <a:pt x="3559" y="781"/>
                      <a:pt x="5444" y="0"/>
                      <a:pt x="74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66675"/>
                <a:ext cx="4678901" cy="6338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696"/>
                  </a:lnSpc>
                </a:pPr>
                <a:r>
                  <a:rPr lang="en-US" sz="264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 ICANN Contractual Requirement(s)</a:t>
                </a:r>
              </a:p>
              <a:p>
                <a:pPr algn="l">
                  <a:lnSpc>
                    <a:spcPts val="3696"/>
                  </a:lnSpc>
                  <a:spcBef>
                    <a:spcPct val="0"/>
                  </a:spcBef>
                </a:pPr>
                <a:r>
                  <a:rPr lang="en-US" sz="264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64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NCSG has been in discussions with stakeholder groups on options for standardizing dispute and </a:t>
                </a:r>
              </a:p>
              <a:p>
                <a:pPr algn="l">
                  <a:lnSpc>
                    <a:spcPts val="3696"/>
                  </a:lnSpc>
                  <a:spcBef>
                    <a:spcPct val="0"/>
                  </a:spcBef>
                </a:pPr>
                <a:r>
                  <a:rPr lang="en-US" sz="264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recourse mechanisms for registrants within ICANN’s DNS abuse mitigation policy.</a:t>
                </a: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" y="93980"/>
            <a:ext cx="14716887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you!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7334716" y="9258300"/>
            <a:ext cx="754620" cy="754697"/>
            <a:chOff x="0" y="0"/>
            <a:chExt cx="198748" cy="1987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19969" y="2941300"/>
            <a:ext cx="17816192" cy="4675126"/>
            <a:chOff x="0" y="0"/>
            <a:chExt cx="23754923" cy="623350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1190435"/>
              <a:ext cx="23533969" cy="1001050"/>
              <a:chOff x="0" y="0"/>
              <a:chExt cx="4648685" cy="1977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648685" cy="197738"/>
              </a:xfrm>
              <a:custGeom>
                <a:avLst/>
                <a:gdLst/>
                <a:ahLst/>
                <a:cxnLst/>
                <a:rect l="l" t="t" r="r" b="b"/>
                <a:pathLst>
                  <a:path w="4648685" h="197738">
                    <a:moveTo>
                      <a:pt x="7457" y="0"/>
                    </a:moveTo>
                    <a:lnTo>
                      <a:pt x="4641229" y="0"/>
                    </a:lnTo>
                    <a:cubicBezTo>
                      <a:pt x="4643206" y="0"/>
                      <a:pt x="4645103" y="786"/>
                      <a:pt x="4646501" y="2184"/>
                    </a:cubicBezTo>
                    <a:cubicBezTo>
                      <a:pt x="4647900" y="3582"/>
                      <a:pt x="4648685" y="5479"/>
                      <a:pt x="4648685" y="7457"/>
                    </a:cubicBezTo>
                    <a:lnTo>
                      <a:pt x="4648685" y="190282"/>
                    </a:lnTo>
                    <a:cubicBezTo>
                      <a:pt x="4648685" y="194400"/>
                      <a:pt x="4645347" y="197738"/>
                      <a:pt x="4641229" y="197738"/>
                    </a:cubicBezTo>
                    <a:lnTo>
                      <a:pt x="7457" y="197738"/>
                    </a:lnTo>
                    <a:cubicBezTo>
                      <a:pt x="5479" y="197738"/>
                      <a:pt x="3582" y="196953"/>
                      <a:pt x="2184" y="195554"/>
                    </a:cubicBezTo>
                    <a:cubicBezTo>
                      <a:pt x="786" y="194156"/>
                      <a:pt x="0" y="192259"/>
                      <a:pt x="0" y="190282"/>
                    </a:cubicBezTo>
                    <a:lnTo>
                      <a:pt x="0" y="7457"/>
                    </a:lnTo>
                    <a:cubicBezTo>
                      <a:pt x="0" y="5479"/>
                      <a:pt x="786" y="3582"/>
                      <a:pt x="2184" y="2184"/>
                    </a:cubicBezTo>
                    <a:cubicBezTo>
                      <a:pt x="3582" y="786"/>
                      <a:pt x="5479" y="0"/>
                      <a:pt x="745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4648685" cy="2548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20954" y="1353884"/>
              <a:ext cx="23533969" cy="599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6"/>
                </a:lnSpc>
                <a:spcBef>
                  <a:spcPct val="0"/>
                </a:spcBef>
              </a:pPr>
              <a:r>
                <a:rPr lang="en-US" sz="2640" b="1">
                  <a:solidFill>
                    <a:srgbClr val="222E4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Email: </a:t>
              </a:r>
              <a:r>
                <a:rPr lang="en-US" sz="2640" u="sng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michaela.shapiro@article19.org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3993" y="0"/>
              <a:ext cx="23686937" cy="1190435"/>
              <a:chOff x="0" y="0"/>
              <a:chExt cx="4678901" cy="23514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Any questions? 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3565721"/>
              <a:ext cx="23533969" cy="2455404"/>
              <a:chOff x="0" y="0"/>
              <a:chExt cx="4648685" cy="48501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648685" cy="485018"/>
              </a:xfrm>
              <a:custGeom>
                <a:avLst/>
                <a:gdLst/>
                <a:ahLst/>
                <a:cxnLst/>
                <a:rect l="l" t="t" r="r" b="b"/>
                <a:pathLst>
                  <a:path w="4648685" h="485018">
                    <a:moveTo>
                      <a:pt x="7457" y="0"/>
                    </a:moveTo>
                    <a:lnTo>
                      <a:pt x="4641229" y="0"/>
                    </a:lnTo>
                    <a:cubicBezTo>
                      <a:pt x="4643206" y="0"/>
                      <a:pt x="4645103" y="786"/>
                      <a:pt x="4646501" y="2184"/>
                    </a:cubicBezTo>
                    <a:cubicBezTo>
                      <a:pt x="4647900" y="3582"/>
                      <a:pt x="4648685" y="5479"/>
                      <a:pt x="4648685" y="7457"/>
                    </a:cubicBezTo>
                    <a:lnTo>
                      <a:pt x="4648685" y="477561"/>
                    </a:lnTo>
                    <a:cubicBezTo>
                      <a:pt x="4648685" y="481680"/>
                      <a:pt x="4645347" y="485018"/>
                      <a:pt x="4641229" y="485018"/>
                    </a:cubicBezTo>
                    <a:lnTo>
                      <a:pt x="7457" y="485018"/>
                    </a:lnTo>
                    <a:cubicBezTo>
                      <a:pt x="5479" y="485018"/>
                      <a:pt x="3582" y="484232"/>
                      <a:pt x="2184" y="482834"/>
                    </a:cubicBezTo>
                    <a:cubicBezTo>
                      <a:pt x="786" y="481436"/>
                      <a:pt x="0" y="479539"/>
                      <a:pt x="0" y="477561"/>
                    </a:cubicBezTo>
                    <a:lnTo>
                      <a:pt x="0" y="7457"/>
                    </a:lnTo>
                    <a:cubicBezTo>
                      <a:pt x="0" y="5479"/>
                      <a:pt x="786" y="3582"/>
                      <a:pt x="2184" y="2184"/>
                    </a:cubicBezTo>
                    <a:cubicBezTo>
                      <a:pt x="3582" y="786"/>
                      <a:pt x="5479" y="0"/>
                      <a:pt x="745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57150"/>
                <a:ext cx="4648685" cy="5421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33993" y="3766946"/>
              <a:ext cx="23533969" cy="24665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69976" lvl="1" indent="-284988" algn="l">
                <a:lnSpc>
                  <a:spcPts val="3696"/>
                </a:lnSpc>
                <a:buFont typeface="Arial"/>
                <a:buChar char="•"/>
              </a:pP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NCSG Input to PDP1 (</a:t>
              </a:r>
              <a:r>
                <a:rPr lang="en-US" sz="2640" u="sng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  <a:hlinkClick r:id="rId2" tooltip="https://gnso.icann.org/sites/default/files/policy/2026/briefing/ncsg-public-comment-29sep26-en.pdf"/>
                </a:rPr>
                <a:t>September 2026</a:t>
              </a: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)</a:t>
              </a:r>
            </a:p>
            <a:p>
              <a:pPr marL="569976" lvl="1" indent="-284988" algn="l">
                <a:lnSpc>
                  <a:spcPts val="3696"/>
                </a:lnSpc>
                <a:buFont typeface="Arial"/>
                <a:buChar char="•"/>
              </a:pP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ARTICLE 19 “Damming a River to Catch a Fish” (</a:t>
              </a:r>
              <a:r>
                <a:rPr lang="en-US" sz="2640" u="sng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  <a:hlinkClick r:id="rId3" tooltip="https://www.article19.org/dns-must-enable-expression/"/>
                </a:rPr>
                <a:t>May 2026</a:t>
              </a: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)</a:t>
              </a:r>
            </a:p>
            <a:p>
              <a:pPr marL="569976" lvl="1" indent="-284988" algn="l">
                <a:lnSpc>
                  <a:spcPts val="3696"/>
                </a:lnSpc>
                <a:buFont typeface="Arial"/>
                <a:buChar char="•"/>
              </a:pP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Digital Medusa “DNS Abuse Mitigation and Human Rights Impact Assessment” (</a:t>
              </a:r>
              <a:r>
                <a:rPr lang="en-US" sz="2640" u="sng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  <a:hlinkClick r:id="rId4" tooltip="https://digitalmedusa.org/dns-abuse-mitigation-and-human-rights-impact-assessment/"/>
                </a:rPr>
                <a:t>March 2025</a:t>
              </a: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)</a:t>
              </a:r>
            </a:p>
            <a:p>
              <a:pPr algn="l">
                <a:lnSpc>
                  <a:spcPts val="3696"/>
                </a:lnSpc>
                <a:spcBef>
                  <a:spcPct val="0"/>
                </a:spcBef>
              </a:pPr>
              <a:endParaRPr lang="en-US" sz="2640">
                <a:solidFill>
                  <a:srgbClr val="222E49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33993" y="2375287"/>
              <a:ext cx="23686937" cy="1190435"/>
              <a:chOff x="0" y="0"/>
              <a:chExt cx="4678901" cy="23514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Sources</a:t>
                </a: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461</Words>
  <Application>Microsoft Macintosh PowerPoint</Application>
  <PresentationFormat>Custom</PresentationFormat>
  <Paragraphs>54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Poppins Bold</vt:lpstr>
      <vt:lpstr>Poppins</vt:lpstr>
      <vt:lpstr>Calibri</vt:lpstr>
      <vt:lpstr>Poppins Bold Italics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ICANN87: Plenary Registrant Recourse &amp; APRALO Session</dc:title>
  <cp:lastModifiedBy>Michaela Nakayama Shapiro</cp:lastModifiedBy>
  <cp:revision>2</cp:revision>
  <dcterms:created xsi:type="dcterms:W3CDTF">2006-08-16T00:00:00Z</dcterms:created>
  <dcterms:modified xsi:type="dcterms:W3CDTF">2026-10-14T09:08:08Z</dcterms:modified>
  <dc:identifier>DAHXgh2WAfM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c520d57-22b0-478d-878a-01209e3894d8_Enabled">
    <vt:lpwstr>true</vt:lpwstr>
  </property>
  <property fmtid="{D5CDD505-2E9C-101B-9397-08002B2CF9AE}" pid="3" name="MSIP_Label_bc520d57-22b0-478d-878a-01209e3894d8_SetDate">
    <vt:lpwstr>2026-10-14T09:08:08Z</vt:lpwstr>
  </property>
  <property fmtid="{D5CDD505-2E9C-101B-9397-08002B2CF9AE}" pid="4" name="MSIP_Label_bc520d57-22b0-478d-878a-01209e3894d8_Method">
    <vt:lpwstr>Standard</vt:lpwstr>
  </property>
  <property fmtid="{D5CDD505-2E9C-101B-9397-08002B2CF9AE}" pid="5" name="MSIP_Label_bc520d57-22b0-478d-878a-01209e3894d8_Name">
    <vt:lpwstr>INTERNAL</vt:lpwstr>
  </property>
  <property fmtid="{D5CDD505-2E9C-101B-9397-08002B2CF9AE}" pid="6" name="MSIP_Label_bc520d57-22b0-478d-878a-01209e3894d8_SiteId">
    <vt:lpwstr>08722067-f231-4f22-bb68-ea4fbf92dabb</vt:lpwstr>
  </property>
  <property fmtid="{D5CDD505-2E9C-101B-9397-08002B2CF9AE}" pid="7" name="MSIP_Label_bc520d57-22b0-478d-878a-01209e3894d8_ActionId">
    <vt:lpwstr>5926b1a9-6fa7-4f8c-bba8-6be29ab23f9a</vt:lpwstr>
  </property>
  <property fmtid="{D5CDD505-2E9C-101B-9397-08002B2CF9AE}" pid="8" name="MSIP_Label_bc520d57-22b0-478d-878a-01209e3894d8_ContentBits">
    <vt:lpwstr>1</vt:lpwstr>
  </property>
  <property fmtid="{D5CDD505-2E9C-101B-9397-08002B2CF9AE}" pid="9" name="MSIP_Label_bc520d57-22b0-478d-878a-01209e3894d8_Tag">
    <vt:lpwstr>50, 3, 0, 1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INTERNAL</vt:lpwstr>
  </property>
</Properties>
</file>