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nva Sans" panose="020B0503030501040103" pitchFamily="34" charset="0"/>
      <p:regular r:id="rId13"/>
    </p:embeddedFont>
    <p:embeddedFont>
      <p:font typeface="Canva Sans Bold" panose="020B0803030501040103" pitchFamily="34" charset="0"/>
      <p:regular r:id="rId14"/>
      <p:bold r:id="rId15"/>
    </p:embeddedFont>
    <p:embeddedFont>
      <p:font typeface="Poppins" pitchFamily="2" charset="77"/>
      <p:regular r:id="rId16"/>
      <p:bold r:id="rId17"/>
      <p:italic r:id="rId18"/>
      <p:boldItalic r:id="rId19"/>
    </p:embeddedFont>
    <p:embeddedFont>
      <p:font typeface="Poppins Bold"/>
      <p:regular r:id="rId20"/>
      <p:bold r:id="rId21"/>
    </p:embeddedFont>
    <p:embeddedFont>
      <p:font typeface="Poppins Italics" pitchFamily="2" charset="77"/>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TextBox 7">
            <a:extLst>
              <a:ext uri="{FF2B5EF4-FFF2-40B4-BE49-F238E27FC236}">
                <a16:creationId xmlns:a16="http://schemas.microsoft.com/office/drawing/2014/main" id="{E4FCE61E-5A0B-DFBE-0A1E-7894CC86FF49}"/>
              </a:ext>
            </a:extLst>
          </p:cNvPr>
          <p:cNvSpPr txBox="1"/>
          <p:nvPr userDrawn="1">
            <p:extLst>
              <p:ext uri="{1162E1C5-73C7-4A58-AE30-91384D911F3F}">
                <p184:classification xmlns:p184="http://schemas.microsoft.com/office/powerpoint/2018/4/main" val="hdr"/>
              </p:ext>
            </p:extLst>
          </p:nvPr>
        </p:nvSpPr>
        <p:spPr>
          <a:xfrm>
            <a:off x="63500" y="63500"/>
            <a:ext cx="581025" cy="152400"/>
          </a:xfrm>
          <a:prstGeom prst="rect">
            <a:avLst/>
          </a:prstGeom>
        </p:spPr>
        <p:txBody>
          <a:bodyPr horzOverflow="overflow" lIns="0" tIns="0" rIns="0" bIns="0">
            <a:spAutoFit/>
          </a:bodyPr>
          <a:lstStyle/>
          <a:p>
            <a:pPr algn="l"/>
            <a:r>
              <a:rPr lang="en-US" sz="1000">
                <a:solidFill>
                  <a:srgbClr val="008000">
                    <a:alpha val="50000"/>
                  </a:srgbClr>
                </a:solidFill>
                <a:latin typeface="Aptos" panose="020B0004020202020204" pitchFamily="34" charset="0"/>
              </a:rPr>
              <a:t>INTERNAL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2B5C"/>
        </a:solidFill>
        <a:effectLst/>
      </p:bgPr>
    </p:bg>
    <p:spTree>
      <p:nvGrpSpPr>
        <p:cNvPr id="1" name=""/>
        <p:cNvGrpSpPr/>
        <p:nvPr/>
      </p:nvGrpSpPr>
      <p:grpSpPr>
        <a:xfrm>
          <a:off x="0" y="0"/>
          <a:ext cx="0" cy="0"/>
          <a:chOff x="0" y="0"/>
          <a:chExt cx="0" cy="0"/>
        </a:xfrm>
      </p:grpSpPr>
      <p:sp>
        <p:nvSpPr>
          <p:cNvPr id="2" name="TextBox 2"/>
          <p:cNvSpPr txBox="1"/>
          <p:nvPr/>
        </p:nvSpPr>
        <p:spPr>
          <a:xfrm>
            <a:off x="612172" y="2837802"/>
            <a:ext cx="17063656" cy="1109333"/>
          </a:xfrm>
          <a:prstGeom prst="rect">
            <a:avLst/>
          </a:prstGeom>
        </p:spPr>
        <p:txBody>
          <a:bodyPr lIns="0" tIns="0" rIns="0" bIns="0" rtlCol="0" anchor="t">
            <a:spAutoFit/>
          </a:bodyPr>
          <a:lstStyle/>
          <a:p>
            <a:pPr algn="l">
              <a:lnSpc>
                <a:spcPts val="8680"/>
              </a:lnSpc>
            </a:pPr>
            <a:r>
              <a:rPr lang="en-US" sz="6200" b="1">
                <a:solidFill>
                  <a:srgbClr val="FFFFFF"/>
                </a:solidFill>
                <a:latin typeface="Poppins Bold"/>
                <a:ea typeface="Poppins Bold"/>
                <a:cs typeface="Poppins Bold"/>
                <a:sym typeface="Poppins Bold"/>
              </a:rPr>
              <a:t>PDP 1: Where we are, where we want to go</a:t>
            </a:r>
          </a:p>
        </p:txBody>
      </p:sp>
      <p:sp>
        <p:nvSpPr>
          <p:cNvPr id="3" name="TextBox 3"/>
          <p:cNvSpPr txBox="1"/>
          <p:nvPr/>
        </p:nvSpPr>
        <p:spPr>
          <a:xfrm>
            <a:off x="612172" y="7022362"/>
            <a:ext cx="7778419" cy="2782471"/>
          </a:xfrm>
          <a:prstGeom prst="rect">
            <a:avLst/>
          </a:prstGeom>
        </p:spPr>
        <p:txBody>
          <a:bodyPr lIns="0" tIns="0" rIns="0" bIns="0" rtlCol="0" anchor="t">
            <a:spAutoFit/>
          </a:bodyPr>
          <a:lstStyle/>
          <a:p>
            <a:pPr algn="ctr">
              <a:lnSpc>
                <a:spcPts val="7279"/>
              </a:lnSpc>
            </a:pPr>
            <a:r>
              <a:rPr lang="en-US" sz="5199" b="1">
                <a:solidFill>
                  <a:srgbClr val="BEA04D"/>
                </a:solidFill>
                <a:latin typeface="Poppins Bold"/>
                <a:ea typeface="Poppins Bold"/>
                <a:cs typeface="Poppins Bold"/>
                <a:sym typeface="Poppins Bold"/>
              </a:rPr>
              <a:t>ICANN87, October 2026</a:t>
            </a:r>
          </a:p>
          <a:p>
            <a:pPr algn="ctr">
              <a:lnSpc>
                <a:spcPts val="7279"/>
              </a:lnSpc>
            </a:pPr>
            <a:endParaRPr lang="en-US" sz="5199" b="1">
              <a:solidFill>
                <a:srgbClr val="BEA04D"/>
              </a:solidFill>
              <a:latin typeface="Poppins Bold"/>
              <a:ea typeface="Poppins Bold"/>
              <a:cs typeface="Poppins Bold"/>
              <a:sym typeface="Poppins Bold"/>
            </a:endParaRPr>
          </a:p>
          <a:p>
            <a:pPr algn="l">
              <a:lnSpc>
                <a:spcPts val="7279"/>
              </a:lnSpc>
              <a:spcBef>
                <a:spcPct val="0"/>
              </a:spcBef>
            </a:pPr>
            <a:r>
              <a:rPr lang="en-US" sz="5199" b="1">
                <a:solidFill>
                  <a:srgbClr val="BEA04D"/>
                </a:solidFill>
                <a:latin typeface="Poppins Bold"/>
                <a:ea typeface="Poppins Bold"/>
                <a:cs typeface="Poppins Bold"/>
                <a:sym typeface="Poppins Bold"/>
              </a:rPr>
              <a:t>NCSG Positioning</a:t>
            </a:r>
          </a:p>
        </p:txBody>
      </p:sp>
      <p:sp>
        <p:nvSpPr>
          <p:cNvPr id="4" name="AutoShape 4"/>
          <p:cNvSpPr/>
          <p:nvPr/>
        </p:nvSpPr>
        <p:spPr>
          <a:xfrm>
            <a:off x="617350" y="8485035"/>
            <a:ext cx="6492240" cy="0"/>
          </a:xfrm>
          <a:prstGeom prst="line">
            <a:avLst/>
          </a:prstGeom>
          <a:ln w="38100" cap="flat">
            <a:solidFill>
              <a:srgbClr val="C8A850"/>
            </a:solidFill>
            <a:prstDash val="solid"/>
            <a:headEnd type="none" w="sm" len="sm"/>
            <a:tailEnd type="none" w="sm" len="sm"/>
          </a:ln>
        </p:spPr>
        <p:txBody>
          <a:bodyPr/>
          <a:lstStyle/>
          <a:p>
            <a:endParaRPr lang="en-US"/>
          </a:p>
        </p:txBody>
      </p:sp>
      <p:sp>
        <p:nvSpPr>
          <p:cNvPr id="5" name="AutoShape 5"/>
          <p:cNvSpPr/>
          <p:nvPr/>
        </p:nvSpPr>
        <p:spPr>
          <a:xfrm>
            <a:off x="617350" y="4057549"/>
            <a:ext cx="14286818" cy="0"/>
          </a:xfrm>
          <a:prstGeom prst="line">
            <a:avLst/>
          </a:prstGeom>
          <a:ln w="38100"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19969" y="93980"/>
            <a:ext cx="15359651" cy="934687"/>
          </a:xfrm>
          <a:prstGeom prst="rect">
            <a:avLst/>
          </a:prstGeom>
        </p:spPr>
        <p:txBody>
          <a:bodyPr lIns="0" tIns="0" rIns="0" bIns="0" rtlCol="0" anchor="t">
            <a:spAutoFit/>
          </a:bodyPr>
          <a:lstStyle/>
          <a:p>
            <a:pPr algn="l">
              <a:lnSpc>
                <a:spcPts val="7279"/>
              </a:lnSpc>
              <a:spcBef>
                <a:spcPct val="0"/>
              </a:spcBef>
            </a:pPr>
            <a:r>
              <a:rPr lang="en-US" sz="5199" b="1">
                <a:solidFill>
                  <a:srgbClr val="FFFFFF"/>
                </a:solidFill>
                <a:latin typeface="Poppins Bold"/>
                <a:ea typeface="Poppins Bold"/>
                <a:cs typeface="Poppins Bold"/>
                <a:sym typeface="Poppins Bold"/>
              </a:rPr>
              <a:t>Where are we now on PDP1?</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48484" y="2823083"/>
            <a:ext cx="17537440" cy="5242092"/>
            <a:chOff x="0" y="0"/>
            <a:chExt cx="23383253" cy="6989456"/>
          </a:xfrm>
        </p:grpSpPr>
        <p:grpSp>
          <p:nvGrpSpPr>
            <p:cNvPr id="5" name="Group 5"/>
            <p:cNvGrpSpPr/>
            <p:nvPr/>
          </p:nvGrpSpPr>
          <p:grpSpPr>
            <a:xfrm>
              <a:off x="0" y="0"/>
              <a:ext cx="23383253" cy="6989456"/>
              <a:chOff x="0" y="0"/>
              <a:chExt cx="4618914" cy="1380633"/>
            </a:xfrm>
          </p:grpSpPr>
          <p:sp>
            <p:nvSpPr>
              <p:cNvPr id="6" name="Freeform 6"/>
              <p:cNvSpPr/>
              <p:nvPr/>
            </p:nvSpPr>
            <p:spPr>
              <a:xfrm>
                <a:off x="0" y="0"/>
                <a:ext cx="4618914" cy="1380633"/>
              </a:xfrm>
              <a:custGeom>
                <a:avLst/>
                <a:gdLst/>
                <a:ahLst/>
                <a:cxnLst/>
                <a:rect l="l" t="t" r="r" b="b"/>
                <a:pathLst>
                  <a:path w="4618914" h="1380633">
                    <a:moveTo>
                      <a:pt x="7505" y="0"/>
                    </a:moveTo>
                    <a:lnTo>
                      <a:pt x="4611410" y="0"/>
                    </a:lnTo>
                    <a:cubicBezTo>
                      <a:pt x="4615554" y="0"/>
                      <a:pt x="4618914" y="3360"/>
                      <a:pt x="4618914" y="7505"/>
                    </a:cubicBezTo>
                    <a:lnTo>
                      <a:pt x="4618914" y="1373129"/>
                    </a:lnTo>
                    <a:cubicBezTo>
                      <a:pt x="4618914" y="1377273"/>
                      <a:pt x="4615554" y="1380633"/>
                      <a:pt x="4611410" y="1380633"/>
                    </a:cubicBezTo>
                    <a:lnTo>
                      <a:pt x="7505" y="1380633"/>
                    </a:lnTo>
                    <a:cubicBezTo>
                      <a:pt x="3360" y="1380633"/>
                      <a:pt x="0" y="1377273"/>
                      <a:pt x="0" y="1373129"/>
                    </a:cubicBezTo>
                    <a:lnTo>
                      <a:pt x="0" y="7505"/>
                    </a:lnTo>
                    <a:cubicBezTo>
                      <a:pt x="0" y="3360"/>
                      <a:pt x="3360" y="0"/>
                      <a:pt x="7505" y="0"/>
                    </a:cubicBezTo>
                    <a:close/>
                  </a:path>
                </a:pathLst>
              </a:custGeom>
              <a:solidFill>
                <a:srgbClr val="FFFFFF"/>
              </a:solidFill>
            </p:spPr>
            <p:txBody>
              <a:bodyPr/>
              <a:lstStyle/>
              <a:p>
                <a:endParaRPr lang="en-US"/>
              </a:p>
            </p:txBody>
          </p:sp>
          <p:sp>
            <p:nvSpPr>
              <p:cNvPr id="7" name="TextBox 7"/>
              <p:cNvSpPr txBox="1"/>
              <p:nvPr/>
            </p:nvSpPr>
            <p:spPr>
              <a:xfrm>
                <a:off x="0" y="-57150"/>
                <a:ext cx="4618914" cy="143778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2877962" cy="6989456"/>
              <a:chOff x="0" y="0"/>
              <a:chExt cx="568486" cy="1380633"/>
            </a:xfrm>
          </p:grpSpPr>
          <p:sp>
            <p:nvSpPr>
              <p:cNvPr id="9" name="Freeform 9"/>
              <p:cNvSpPr/>
              <p:nvPr/>
            </p:nvSpPr>
            <p:spPr>
              <a:xfrm>
                <a:off x="0" y="0"/>
                <a:ext cx="568486" cy="1380633"/>
              </a:xfrm>
              <a:custGeom>
                <a:avLst/>
                <a:gdLst/>
                <a:ahLst/>
                <a:cxnLst/>
                <a:rect l="l" t="t" r="r" b="b"/>
                <a:pathLst>
                  <a:path w="568486" h="1380633">
                    <a:moveTo>
                      <a:pt x="0" y="0"/>
                    </a:moveTo>
                    <a:lnTo>
                      <a:pt x="568486" y="0"/>
                    </a:lnTo>
                    <a:lnTo>
                      <a:pt x="568486" y="1380633"/>
                    </a:lnTo>
                    <a:lnTo>
                      <a:pt x="0" y="1380633"/>
                    </a:lnTo>
                    <a:close/>
                  </a:path>
                </a:pathLst>
              </a:custGeom>
              <a:solidFill>
                <a:srgbClr val="1A2B5C"/>
              </a:solidFill>
            </p:spPr>
            <p:txBody>
              <a:bodyPr/>
              <a:lstStyle/>
              <a:p>
                <a:endParaRPr lang="en-US"/>
              </a:p>
            </p:txBody>
          </p:sp>
          <p:sp>
            <p:nvSpPr>
              <p:cNvPr id="10" name="TextBox 10"/>
              <p:cNvSpPr txBox="1"/>
              <p:nvPr/>
            </p:nvSpPr>
            <p:spPr>
              <a:xfrm>
                <a:off x="0" y="-95250"/>
                <a:ext cx="568486" cy="1475883"/>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Timeline</a:t>
                </a:r>
              </a:p>
            </p:txBody>
          </p:sp>
        </p:grpSp>
        <p:sp>
          <p:nvSpPr>
            <p:cNvPr id="11" name="TextBox 11"/>
            <p:cNvSpPr txBox="1"/>
            <p:nvPr/>
          </p:nvSpPr>
          <p:spPr>
            <a:xfrm>
              <a:off x="3249364" y="411191"/>
              <a:ext cx="19831686" cy="6200511"/>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December 2025: </a:t>
              </a:r>
              <a:r>
                <a:rPr lang="en-US" sz="2639">
                  <a:solidFill>
                    <a:srgbClr val="333D4D"/>
                  </a:solidFill>
                  <a:latin typeface="Poppins"/>
                  <a:ea typeface="Poppins"/>
                  <a:cs typeface="Poppins"/>
                  <a:sym typeface="Poppins"/>
                </a:rPr>
                <a:t>PDP Initiation</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March 2026: </a:t>
              </a:r>
              <a:r>
                <a:rPr lang="en-US" sz="2639">
                  <a:solidFill>
                    <a:srgbClr val="333D4D"/>
                  </a:solidFill>
                  <a:latin typeface="Poppins"/>
                  <a:ea typeface="Poppins"/>
                  <a:cs typeface="Poppins"/>
                  <a:sym typeface="Poppins"/>
                </a:rPr>
                <a:t>Working group kicked off deliberations </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August 2026: </a:t>
              </a:r>
              <a:r>
                <a:rPr lang="en-US" sz="2639">
                  <a:solidFill>
                    <a:srgbClr val="333D4D"/>
                  </a:solidFill>
                  <a:latin typeface="Poppins"/>
                  <a:ea typeface="Poppins"/>
                  <a:cs typeface="Poppins"/>
                  <a:sym typeface="Poppins"/>
                </a:rPr>
                <a:t>Initial working group report completed</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September 2026: </a:t>
              </a:r>
              <a:r>
                <a:rPr lang="en-US" sz="2639">
                  <a:solidFill>
                    <a:srgbClr val="333D4D"/>
                  </a:solidFill>
                  <a:latin typeface="Poppins"/>
                  <a:ea typeface="Poppins"/>
                  <a:cs typeface="Poppins"/>
                  <a:sym typeface="Poppins"/>
                </a:rPr>
                <a:t>End of public comment period</a:t>
              </a:r>
            </a:p>
            <a:p>
              <a:pPr algn="l">
                <a:lnSpc>
                  <a:spcPts val="3695"/>
                </a:lnSpc>
              </a:pPr>
              <a:endParaRPr lang="en-US" sz="2639">
                <a:solidFill>
                  <a:srgbClr val="333D4D"/>
                </a:solidFill>
                <a:latin typeface="Poppins"/>
                <a:ea typeface="Poppins"/>
                <a:cs typeface="Poppins"/>
                <a:sym typeface="Poppins"/>
              </a:endParaRPr>
            </a:p>
            <a:p>
              <a:pPr algn="l">
                <a:lnSpc>
                  <a:spcPts val="3695"/>
                </a:lnSpc>
                <a:spcBef>
                  <a:spcPct val="0"/>
                </a:spcBef>
              </a:pPr>
              <a:r>
                <a:rPr lang="en-US" sz="2639" b="1">
                  <a:solidFill>
                    <a:srgbClr val="333D4D"/>
                  </a:solidFill>
                  <a:latin typeface="Poppins Bold"/>
                  <a:ea typeface="Poppins Bold"/>
                  <a:cs typeface="Poppins Bold"/>
                  <a:sym typeface="Poppins Bold"/>
                </a:rPr>
                <a:t>ICANN87:</a:t>
              </a:r>
              <a:r>
                <a:rPr lang="en-US" sz="2639">
                  <a:solidFill>
                    <a:srgbClr val="333D4D"/>
                  </a:solidFill>
                  <a:latin typeface="Poppins"/>
                  <a:ea typeface="Poppins"/>
                  <a:cs typeface="Poppins"/>
                  <a:sym typeface="Poppins"/>
                </a:rPr>
                <a:t> WG reviewing public comments on report, aligning within constituency groups on position, and working within the WG to update initial report based on feedback</a:t>
              </a: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1</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19969" y="93980"/>
            <a:ext cx="15359651" cy="934687"/>
          </a:xfrm>
          <a:prstGeom prst="rect">
            <a:avLst/>
          </a:prstGeom>
        </p:spPr>
        <p:txBody>
          <a:bodyPr lIns="0" tIns="0" rIns="0" bIns="0" rtlCol="0" anchor="t">
            <a:spAutoFit/>
          </a:bodyPr>
          <a:lstStyle/>
          <a:p>
            <a:pPr algn="l">
              <a:lnSpc>
                <a:spcPts val="7279"/>
              </a:lnSpc>
              <a:spcBef>
                <a:spcPct val="0"/>
              </a:spcBef>
            </a:pPr>
            <a:r>
              <a:rPr lang="en-US" sz="5199" b="1">
                <a:solidFill>
                  <a:srgbClr val="FFFFFF"/>
                </a:solidFill>
                <a:latin typeface="Poppins Bold"/>
                <a:ea typeface="Poppins Bold"/>
                <a:cs typeface="Poppins Bold"/>
                <a:sym typeface="Poppins Bold"/>
              </a:rPr>
              <a:t>NCSG PDP1 High-level Priorities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75280" y="4267993"/>
            <a:ext cx="17537440" cy="3513867"/>
            <a:chOff x="0" y="0"/>
            <a:chExt cx="23383253" cy="4685156"/>
          </a:xfrm>
        </p:grpSpPr>
        <p:grpSp>
          <p:nvGrpSpPr>
            <p:cNvPr id="5" name="Group 5"/>
            <p:cNvGrpSpPr/>
            <p:nvPr/>
          </p:nvGrpSpPr>
          <p:grpSpPr>
            <a:xfrm>
              <a:off x="0" y="0"/>
              <a:ext cx="23383253" cy="4685156"/>
              <a:chOff x="0" y="0"/>
              <a:chExt cx="4618914" cy="925463"/>
            </a:xfrm>
          </p:grpSpPr>
          <p:sp>
            <p:nvSpPr>
              <p:cNvPr id="6" name="Freeform 6"/>
              <p:cNvSpPr/>
              <p:nvPr/>
            </p:nvSpPr>
            <p:spPr>
              <a:xfrm>
                <a:off x="0" y="0"/>
                <a:ext cx="4618914" cy="925463"/>
              </a:xfrm>
              <a:custGeom>
                <a:avLst/>
                <a:gdLst/>
                <a:ahLst/>
                <a:cxnLst/>
                <a:rect l="l" t="t" r="r" b="b"/>
                <a:pathLst>
                  <a:path w="4618914" h="925463">
                    <a:moveTo>
                      <a:pt x="7505" y="0"/>
                    </a:moveTo>
                    <a:lnTo>
                      <a:pt x="4611410" y="0"/>
                    </a:lnTo>
                    <a:cubicBezTo>
                      <a:pt x="4615554" y="0"/>
                      <a:pt x="4618914" y="3360"/>
                      <a:pt x="4618914" y="7505"/>
                    </a:cubicBezTo>
                    <a:lnTo>
                      <a:pt x="4618914" y="917958"/>
                    </a:lnTo>
                    <a:cubicBezTo>
                      <a:pt x="4618914" y="922103"/>
                      <a:pt x="4615554" y="925463"/>
                      <a:pt x="4611410" y="925463"/>
                    </a:cubicBezTo>
                    <a:lnTo>
                      <a:pt x="7505" y="925463"/>
                    </a:lnTo>
                    <a:cubicBezTo>
                      <a:pt x="3360" y="925463"/>
                      <a:pt x="0" y="922103"/>
                      <a:pt x="0" y="917958"/>
                    </a:cubicBezTo>
                    <a:lnTo>
                      <a:pt x="0" y="7505"/>
                    </a:lnTo>
                    <a:cubicBezTo>
                      <a:pt x="0" y="3360"/>
                      <a:pt x="3360" y="0"/>
                      <a:pt x="7505" y="0"/>
                    </a:cubicBezTo>
                    <a:close/>
                  </a:path>
                </a:pathLst>
              </a:custGeom>
              <a:solidFill>
                <a:srgbClr val="FFFFFF"/>
              </a:solidFill>
            </p:spPr>
            <p:txBody>
              <a:bodyPr/>
              <a:lstStyle/>
              <a:p>
                <a:endParaRPr lang="en-US"/>
              </a:p>
            </p:txBody>
          </p:sp>
          <p:sp>
            <p:nvSpPr>
              <p:cNvPr id="7" name="TextBox 7"/>
              <p:cNvSpPr txBox="1"/>
              <p:nvPr/>
            </p:nvSpPr>
            <p:spPr>
              <a:xfrm>
                <a:off x="0" y="-57150"/>
                <a:ext cx="4618914" cy="98261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2877962" cy="4685156"/>
              <a:chOff x="0" y="0"/>
              <a:chExt cx="568486" cy="925463"/>
            </a:xfrm>
          </p:grpSpPr>
          <p:sp>
            <p:nvSpPr>
              <p:cNvPr id="9" name="Freeform 9"/>
              <p:cNvSpPr/>
              <p:nvPr/>
            </p:nvSpPr>
            <p:spPr>
              <a:xfrm>
                <a:off x="0" y="0"/>
                <a:ext cx="568486" cy="925463"/>
              </a:xfrm>
              <a:custGeom>
                <a:avLst/>
                <a:gdLst/>
                <a:ahLst/>
                <a:cxnLst/>
                <a:rect l="l" t="t" r="r" b="b"/>
                <a:pathLst>
                  <a:path w="568486" h="925463">
                    <a:moveTo>
                      <a:pt x="0" y="0"/>
                    </a:moveTo>
                    <a:lnTo>
                      <a:pt x="568486" y="0"/>
                    </a:lnTo>
                    <a:lnTo>
                      <a:pt x="568486" y="925463"/>
                    </a:lnTo>
                    <a:lnTo>
                      <a:pt x="0" y="925463"/>
                    </a:lnTo>
                    <a:close/>
                  </a:path>
                </a:pathLst>
              </a:custGeom>
              <a:solidFill>
                <a:srgbClr val="1A2B5C"/>
              </a:solidFill>
            </p:spPr>
            <p:txBody>
              <a:bodyPr/>
              <a:lstStyle/>
              <a:p>
                <a:endParaRPr lang="en-US"/>
              </a:p>
            </p:txBody>
          </p:sp>
          <p:sp>
            <p:nvSpPr>
              <p:cNvPr id="10" name="TextBox 10"/>
              <p:cNvSpPr txBox="1"/>
              <p:nvPr/>
            </p:nvSpPr>
            <p:spPr>
              <a:xfrm>
                <a:off x="0" y="-95250"/>
                <a:ext cx="568486" cy="1020713"/>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At a glance</a:t>
                </a:r>
              </a:p>
            </p:txBody>
          </p:sp>
        </p:grpSp>
        <p:sp>
          <p:nvSpPr>
            <p:cNvPr id="11" name="TextBox 11"/>
            <p:cNvSpPr txBox="1"/>
            <p:nvPr/>
          </p:nvSpPr>
          <p:spPr>
            <a:xfrm>
              <a:off x="3249364" y="411191"/>
              <a:ext cx="19831686" cy="3711223"/>
            </a:xfrm>
            <a:prstGeom prst="rect">
              <a:avLst/>
            </a:prstGeom>
          </p:spPr>
          <p:txBody>
            <a:bodyPr lIns="0" tIns="0" rIns="0" bIns="0" rtlCol="0" anchor="t">
              <a:spAutoFit/>
            </a:bodyPr>
            <a:lstStyle/>
            <a:p>
              <a:pPr marL="569827" lvl="1" indent="-284914" algn="l">
                <a:lnSpc>
                  <a:spcPts val="3695"/>
                </a:lnSpc>
                <a:buFont typeface="Arial"/>
                <a:buChar char="•"/>
              </a:pPr>
              <a:r>
                <a:rPr lang="en-US" sz="2639" b="1">
                  <a:solidFill>
                    <a:srgbClr val="333D4D"/>
                  </a:solidFill>
                  <a:latin typeface="Poppins Bold"/>
                  <a:ea typeface="Poppins Bold"/>
                  <a:cs typeface="Poppins Bold"/>
                  <a:sym typeface="Poppins Bold"/>
                </a:rPr>
                <a:t>Association remain an investigative lead rather than evidence of abuse in itself.</a:t>
              </a:r>
            </a:p>
            <a:p>
              <a:pPr algn="l">
                <a:lnSpc>
                  <a:spcPts val="3695"/>
                </a:lnSpc>
              </a:pPr>
              <a:endParaRPr lang="en-US" sz="2639" b="1">
                <a:solidFill>
                  <a:srgbClr val="333D4D"/>
                </a:solidFill>
                <a:latin typeface="Poppins Bold"/>
                <a:ea typeface="Poppins Bold"/>
                <a:cs typeface="Poppins Bold"/>
                <a:sym typeface="Poppins Bold"/>
              </a:endParaRPr>
            </a:p>
            <a:p>
              <a:pPr marL="569827" lvl="1" indent="-284914" algn="l">
                <a:lnSpc>
                  <a:spcPts val="3695"/>
                </a:lnSpc>
                <a:buFont typeface="Arial"/>
                <a:buChar char="•"/>
              </a:pPr>
              <a:r>
                <a:rPr lang="en-US" sz="2639" b="1">
                  <a:solidFill>
                    <a:srgbClr val="333D4D"/>
                  </a:solidFill>
                  <a:latin typeface="Poppins Bold"/>
                  <a:ea typeface="Poppins Bold"/>
                  <a:cs typeface="Poppins Bold"/>
                  <a:sym typeface="Poppins Bold"/>
                </a:rPr>
                <a:t>The ADC framework must remain within ICANN’s limited technical and contractual remit. </a:t>
              </a:r>
            </a:p>
            <a:p>
              <a:pPr algn="l">
                <a:lnSpc>
                  <a:spcPts val="3695"/>
                </a:lnSpc>
              </a:pPr>
              <a:endParaRPr lang="en-US" sz="2639" b="1">
                <a:solidFill>
                  <a:srgbClr val="333D4D"/>
                </a:solidFill>
                <a:latin typeface="Poppins Bold"/>
                <a:ea typeface="Poppins Bold"/>
                <a:cs typeface="Poppins Bold"/>
                <a:sym typeface="Poppins Bold"/>
              </a:endParaRPr>
            </a:p>
            <a:p>
              <a:pPr marL="569827" lvl="1" indent="-284914" algn="l">
                <a:lnSpc>
                  <a:spcPts val="3695"/>
                </a:lnSpc>
                <a:spcBef>
                  <a:spcPct val="0"/>
                </a:spcBef>
                <a:buFont typeface="Arial"/>
                <a:buChar char="•"/>
              </a:pPr>
              <a:r>
                <a:rPr lang="en-US" sz="2639" b="1">
                  <a:solidFill>
                    <a:srgbClr val="333D4D"/>
                  </a:solidFill>
                  <a:latin typeface="Poppins Bold"/>
                  <a:ea typeface="Poppins Bold"/>
                  <a:cs typeface="Poppins Bold"/>
                  <a:sym typeface="Poppins Bold"/>
                </a:rPr>
                <a:t>Greater definitional clarity is needed throughout the report.</a:t>
              </a: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2</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19969" y="93980"/>
            <a:ext cx="15359651" cy="934687"/>
          </a:xfrm>
          <a:prstGeom prst="rect">
            <a:avLst/>
          </a:prstGeom>
        </p:spPr>
        <p:txBody>
          <a:bodyPr lIns="0" tIns="0" rIns="0" bIns="0" rtlCol="0" anchor="t">
            <a:spAutoFit/>
          </a:bodyPr>
          <a:lstStyle/>
          <a:p>
            <a:pPr algn="l">
              <a:lnSpc>
                <a:spcPts val="7279"/>
              </a:lnSpc>
              <a:spcBef>
                <a:spcPct val="0"/>
              </a:spcBef>
            </a:pPr>
            <a:r>
              <a:rPr lang="en-US" sz="5199" b="1">
                <a:solidFill>
                  <a:srgbClr val="FFFFFF"/>
                </a:solidFill>
                <a:latin typeface="Poppins Bold"/>
                <a:ea typeface="Poppins Bold"/>
                <a:cs typeface="Poppins Bold"/>
                <a:sym typeface="Poppins Bold"/>
              </a:rPr>
              <a:t>Zooming in: Specific Recommendations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281064" y="4499782"/>
            <a:ext cx="17619547" cy="3257052"/>
            <a:chOff x="0" y="0"/>
            <a:chExt cx="23492729" cy="4342736"/>
          </a:xfrm>
        </p:grpSpPr>
        <p:grpSp>
          <p:nvGrpSpPr>
            <p:cNvPr id="5" name="Group 5"/>
            <p:cNvGrpSpPr/>
            <p:nvPr/>
          </p:nvGrpSpPr>
          <p:grpSpPr>
            <a:xfrm>
              <a:off x="38021" y="0"/>
              <a:ext cx="23454709" cy="4342736"/>
              <a:chOff x="0" y="0"/>
              <a:chExt cx="4633029" cy="857824"/>
            </a:xfrm>
          </p:grpSpPr>
          <p:sp>
            <p:nvSpPr>
              <p:cNvPr id="6" name="Freeform 6"/>
              <p:cNvSpPr/>
              <p:nvPr/>
            </p:nvSpPr>
            <p:spPr>
              <a:xfrm>
                <a:off x="0" y="0"/>
                <a:ext cx="4633029" cy="857824"/>
              </a:xfrm>
              <a:custGeom>
                <a:avLst/>
                <a:gdLst/>
                <a:ahLst/>
                <a:cxnLst/>
                <a:rect l="l" t="t" r="r" b="b"/>
                <a:pathLst>
                  <a:path w="4633029" h="857824">
                    <a:moveTo>
                      <a:pt x="7482" y="0"/>
                    </a:moveTo>
                    <a:lnTo>
                      <a:pt x="4625547" y="0"/>
                    </a:lnTo>
                    <a:cubicBezTo>
                      <a:pt x="4627531" y="0"/>
                      <a:pt x="4629434" y="788"/>
                      <a:pt x="4630837" y="2191"/>
                    </a:cubicBezTo>
                    <a:cubicBezTo>
                      <a:pt x="4632241" y="3594"/>
                      <a:pt x="4633029" y="5498"/>
                      <a:pt x="4633029" y="7482"/>
                    </a:cubicBezTo>
                    <a:lnTo>
                      <a:pt x="4633029" y="850343"/>
                    </a:lnTo>
                    <a:cubicBezTo>
                      <a:pt x="4633029" y="852327"/>
                      <a:pt x="4632241" y="854230"/>
                      <a:pt x="4630837" y="855633"/>
                    </a:cubicBezTo>
                    <a:cubicBezTo>
                      <a:pt x="4629434" y="857036"/>
                      <a:pt x="4627531" y="857824"/>
                      <a:pt x="4625547" y="857824"/>
                    </a:cubicBezTo>
                    <a:lnTo>
                      <a:pt x="7482" y="857824"/>
                    </a:lnTo>
                    <a:cubicBezTo>
                      <a:pt x="5498" y="857824"/>
                      <a:pt x="3594" y="857036"/>
                      <a:pt x="2191" y="855633"/>
                    </a:cubicBezTo>
                    <a:cubicBezTo>
                      <a:pt x="788" y="854230"/>
                      <a:pt x="0" y="852327"/>
                      <a:pt x="0" y="850343"/>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91497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2219128" cy="4342736"/>
              <a:chOff x="0" y="0"/>
              <a:chExt cx="438346" cy="857824"/>
            </a:xfrm>
          </p:grpSpPr>
          <p:sp>
            <p:nvSpPr>
              <p:cNvPr id="9" name="Freeform 9"/>
              <p:cNvSpPr/>
              <p:nvPr/>
            </p:nvSpPr>
            <p:spPr>
              <a:xfrm>
                <a:off x="0" y="0"/>
                <a:ext cx="438346" cy="857824"/>
              </a:xfrm>
              <a:custGeom>
                <a:avLst/>
                <a:gdLst/>
                <a:ahLst/>
                <a:cxnLst/>
                <a:rect l="l" t="t" r="r" b="b"/>
                <a:pathLst>
                  <a:path w="438346" h="857824">
                    <a:moveTo>
                      <a:pt x="0" y="0"/>
                    </a:moveTo>
                    <a:lnTo>
                      <a:pt x="438346" y="0"/>
                    </a:lnTo>
                    <a:lnTo>
                      <a:pt x="438346" y="857824"/>
                    </a:lnTo>
                    <a:lnTo>
                      <a:pt x="0" y="857824"/>
                    </a:lnTo>
                    <a:close/>
                  </a:path>
                </a:pathLst>
              </a:custGeom>
              <a:solidFill>
                <a:srgbClr val="1A2B5C"/>
              </a:solidFill>
            </p:spPr>
            <p:txBody>
              <a:bodyPr/>
              <a:lstStyle/>
              <a:p>
                <a:endParaRPr lang="en-US"/>
              </a:p>
            </p:txBody>
          </p:sp>
          <p:sp>
            <p:nvSpPr>
              <p:cNvPr id="10" name="TextBox 10"/>
              <p:cNvSpPr txBox="1"/>
              <p:nvPr/>
            </p:nvSpPr>
            <p:spPr>
              <a:xfrm>
                <a:off x="0" y="-95250"/>
                <a:ext cx="438346" cy="953074"/>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NCSG</a:t>
                </a:r>
              </a:p>
            </p:txBody>
          </p:sp>
        </p:grpSp>
        <p:sp>
          <p:nvSpPr>
            <p:cNvPr id="11" name="TextBox 11"/>
            <p:cNvSpPr txBox="1"/>
            <p:nvPr/>
          </p:nvSpPr>
          <p:spPr>
            <a:xfrm>
              <a:off x="2219128" y="121695"/>
              <a:ext cx="21126428" cy="3952325"/>
            </a:xfrm>
            <a:prstGeom prst="rect">
              <a:avLst/>
            </a:prstGeom>
          </p:spPr>
          <p:txBody>
            <a:bodyPr lIns="0" tIns="0" rIns="0" bIns="0" rtlCol="0" anchor="t">
              <a:spAutoFit/>
            </a:bodyPr>
            <a:lstStyle/>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Rec 3:</a:t>
              </a:r>
              <a:r>
                <a:rPr lang="en-US" sz="2820">
                  <a:solidFill>
                    <a:srgbClr val="333D4D"/>
                  </a:solidFill>
                  <a:latin typeface="Poppins"/>
                  <a:ea typeface="Poppins"/>
                  <a:cs typeface="Poppins"/>
                  <a:sym typeface="Poppins"/>
                </a:rPr>
                <a:t> Reasonable Investigation</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Rec 5: </a:t>
              </a:r>
              <a:r>
                <a:rPr lang="en-US" sz="2820">
                  <a:solidFill>
                    <a:srgbClr val="333D4D"/>
                  </a:solidFill>
                  <a:latin typeface="Poppins"/>
                  <a:ea typeface="Poppins"/>
                  <a:cs typeface="Poppins"/>
                  <a:sym typeface="Poppins"/>
                </a:rPr>
                <a:t>Safeguards for ADC Investigations</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Rec 7: </a:t>
              </a:r>
              <a:r>
                <a:rPr lang="en-US" sz="2820">
                  <a:solidFill>
                    <a:srgbClr val="333D4D"/>
                  </a:solidFill>
                  <a:latin typeface="Poppins"/>
                  <a:ea typeface="Poppins"/>
                  <a:cs typeface="Poppins"/>
                  <a:sym typeface="Poppins"/>
                </a:rPr>
                <a:t>Measuring ADC for Policy Effectiveness</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Open Questions:</a:t>
              </a:r>
              <a:r>
                <a:rPr lang="en-US" sz="2820">
                  <a:solidFill>
                    <a:srgbClr val="333D4D"/>
                  </a:solidFill>
                  <a:latin typeface="Poppins"/>
                  <a:ea typeface="Poppins"/>
                  <a:cs typeface="Poppins"/>
                  <a:sym typeface="Poppins"/>
                </a:rPr>
                <a:t> cross-cutting</a:t>
              </a:r>
            </a:p>
            <a:p>
              <a:pPr marL="609039" lvl="1" indent="-304519" algn="l">
                <a:lnSpc>
                  <a:spcPts val="3949"/>
                </a:lnSpc>
                <a:buFont typeface="Arial"/>
                <a:buChar char="•"/>
              </a:pPr>
              <a:r>
                <a:rPr lang="en-US" sz="2820" b="1">
                  <a:solidFill>
                    <a:srgbClr val="333D4D"/>
                  </a:solidFill>
                  <a:latin typeface="Poppins Bold"/>
                  <a:ea typeface="Poppins Bold"/>
                  <a:cs typeface="Poppins Bold"/>
                  <a:sym typeface="Poppins Bold"/>
                </a:rPr>
                <a:t>Looking ahead: </a:t>
              </a:r>
              <a:r>
                <a:rPr lang="en-US" sz="2820">
                  <a:solidFill>
                    <a:srgbClr val="333D4D"/>
                  </a:solidFill>
                  <a:latin typeface="Poppins"/>
                  <a:ea typeface="Poppins"/>
                  <a:cs typeface="Poppins"/>
                  <a:sym typeface="Poppins"/>
                </a:rPr>
                <a:t>Requests for Implementation Review Team (IRT)</a:t>
              </a:r>
            </a:p>
            <a:p>
              <a:pPr marL="609039" lvl="1" indent="-304519" algn="l">
                <a:lnSpc>
                  <a:spcPts val="3949"/>
                </a:lnSpc>
                <a:spcBef>
                  <a:spcPct val="0"/>
                </a:spcBef>
                <a:buFont typeface="Arial"/>
                <a:buChar char="•"/>
              </a:pPr>
              <a:r>
                <a:rPr lang="en-US" sz="2820" b="1">
                  <a:solidFill>
                    <a:srgbClr val="333D4D"/>
                  </a:solidFill>
                  <a:latin typeface="Poppins Bold"/>
                  <a:ea typeface="Poppins Bold"/>
                  <a:cs typeface="Poppins Bold"/>
                  <a:sym typeface="Poppins Bold"/>
                </a:rPr>
                <a:t>Beyond PDP 1:</a:t>
              </a:r>
              <a:r>
                <a:rPr lang="en-US" sz="2820">
                  <a:solidFill>
                    <a:srgbClr val="333D4D"/>
                  </a:solidFill>
                  <a:latin typeface="Poppins"/>
                  <a:ea typeface="Poppins"/>
                  <a:cs typeface="Poppins"/>
                  <a:sym typeface="Poppins"/>
                </a:rPr>
                <a:t> What remaining gaps should ICANN address? </a:t>
              </a: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3</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Rec 3 - ‘Reasonable Investigation’</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48484" y="2835398"/>
            <a:ext cx="17591031" cy="5657950"/>
            <a:chOff x="0" y="0"/>
            <a:chExt cx="23454709" cy="7543933"/>
          </a:xfrm>
        </p:grpSpPr>
        <p:grpSp>
          <p:nvGrpSpPr>
            <p:cNvPr id="5" name="Group 5"/>
            <p:cNvGrpSpPr/>
            <p:nvPr/>
          </p:nvGrpSpPr>
          <p:grpSpPr>
            <a:xfrm>
              <a:off x="0" y="0"/>
              <a:ext cx="23454709" cy="7543933"/>
              <a:chOff x="0" y="0"/>
              <a:chExt cx="4633029" cy="1490160"/>
            </a:xfrm>
          </p:grpSpPr>
          <p:sp>
            <p:nvSpPr>
              <p:cNvPr id="6" name="Freeform 6"/>
              <p:cNvSpPr/>
              <p:nvPr/>
            </p:nvSpPr>
            <p:spPr>
              <a:xfrm>
                <a:off x="0" y="0"/>
                <a:ext cx="4633029" cy="1490160"/>
              </a:xfrm>
              <a:custGeom>
                <a:avLst/>
                <a:gdLst/>
                <a:ahLst/>
                <a:cxnLst/>
                <a:rect l="l" t="t" r="r" b="b"/>
                <a:pathLst>
                  <a:path w="4633029" h="1490160">
                    <a:moveTo>
                      <a:pt x="7482" y="0"/>
                    </a:moveTo>
                    <a:lnTo>
                      <a:pt x="4625547" y="0"/>
                    </a:lnTo>
                    <a:cubicBezTo>
                      <a:pt x="4627531" y="0"/>
                      <a:pt x="4629434" y="788"/>
                      <a:pt x="4630837" y="2191"/>
                    </a:cubicBezTo>
                    <a:cubicBezTo>
                      <a:pt x="4632241" y="3594"/>
                      <a:pt x="4633029" y="5498"/>
                      <a:pt x="4633029" y="7482"/>
                    </a:cubicBezTo>
                    <a:lnTo>
                      <a:pt x="4633029" y="1482678"/>
                    </a:lnTo>
                    <a:cubicBezTo>
                      <a:pt x="4633029" y="1484662"/>
                      <a:pt x="4632241" y="1486565"/>
                      <a:pt x="4630837" y="1487968"/>
                    </a:cubicBezTo>
                    <a:cubicBezTo>
                      <a:pt x="4629434" y="1489371"/>
                      <a:pt x="4627531" y="1490160"/>
                      <a:pt x="4625547" y="1490160"/>
                    </a:cubicBezTo>
                    <a:lnTo>
                      <a:pt x="7482" y="1490160"/>
                    </a:lnTo>
                    <a:cubicBezTo>
                      <a:pt x="5498" y="1490160"/>
                      <a:pt x="3594" y="1489371"/>
                      <a:pt x="2191" y="1487968"/>
                    </a:cubicBezTo>
                    <a:cubicBezTo>
                      <a:pt x="788" y="1486565"/>
                      <a:pt x="0" y="1484662"/>
                      <a:pt x="0" y="1482678"/>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54731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7543933"/>
              <a:chOff x="0" y="0"/>
              <a:chExt cx="904219" cy="1490160"/>
            </a:xfrm>
          </p:grpSpPr>
          <p:sp>
            <p:nvSpPr>
              <p:cNvPr id="9" name="Freeform 9"/>
              <p:cNvSpPr/>
              <p:nvPr/>
            </p:nvSpPr>
            <p:spPr>
              <a:xfrm>
                <a:off x="0" y="0"/>
                <a:ext cx="904219" cy="1490160"/>
              </a:xfrm>
              <a:custGeom>
                <a:avLst/>
                <a:gdLst/>
                <a:ahLst/>
                <a:cxnLst/>
                <a:rect l="l" t="t" r="r" b="b"/>
                <a:pathLst>
                  <a:path w="904219" h="1490160">
                    <a:moveTo>
                      <a:pt x="0" y="0"/>
                    </a:moveTo>
                    <a:lnTo>
                      <a:pt x="904219" y="0"/>
                    </a:lnTo>
                    <a:lnTo>
                      <a:pt x="904219" y="1490160"/>
                    </a:lnTo>
                    <a:lnTo>
                      <a:pt x="0" y="1490160"/>
                    </a:lnTo>
                    <a:close/>
                  </a:path>
                </a:pathLst>
              </a:custGeom>
              <a:solidFill>
                <a:srgbClr val="1A2B5C"/>
              </a:solidFill>
            </p:spPr>
            <p:txBody>
              <a:bodyPr/>
              <a:lstStyle/>
              <a:p>
                <a:endParaRPr lang="en-US"/>
              </a:p>
            </p:txBody>
          </p:sp>
          <p:sp>
            <p:nvSpPr>
              <p:cNvPr id="10" name="TextBox 10"/>
              <p:cNvSpPr txBox="1"/>
              <p:nvPr/>
            </p:nvSpPr>
            <p:spPr>
              <a:xfrm>
                <a:off x="0" y="-95250"/>
                <a:ext cx="904219" cy="1585410"/>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Where do resellers &amp; affiliates come in?</a:t>
                </a:r>
              </a:p>
            </p:txBody>
          </p:sp>
        </p:grpSp>
        <p:sp>
          <p:nvSpPr>
            <p:cNvPr id="11" name="TextBox 11"/>
            <p:cNvSpPr txBox="1"/>
            <p:nvPr/>
          </p:nvSpPr>
          <p:spPr>
            <a:xfrm>
              <a:off x="4793269" y="311898"/>
              <a:ext cx="18245119" cy="6822833"/>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Q: </a:t>
              </a:r>
              <a:r>
                <a:rPr lang="en-US" sz="2639">
                  <a:solidFill>
                    <a:srgbClr val="333D4D"/>
                  </a:solidFill>
                  <a:latin typeface="Poppins"/>
                  <a:ea typeface="Poppins"/>
                  <a:cs typeface="Poppins"/>
                  <a:sym typeface="Poppins"/>
                </a:rPr>
                <a:t>Is data held by resellers and affiliated registrars under common ownership or operational control within the scope of ‘reasonably accessible data for an ADC’? In other words, is the registrar liable for not reviewing data it does not hold</a:t>
              </a:r>
              <a:r>
                <a:rPr lang="en-US" sz="2639" u="sng">
                  <a:solidFill>
                    <a:srgbClr val="333D4D"/>
                  </a:solidFill>
                  <a:latin typeface="Poppins"/>
                  <a:ea typeface="Poppins"/>
                  <a:cs typeface="Poppins"/>
                  <a:sym typeface="Poppins"/>
                </a:rPr>
                <a:t>?</a:t>
              </a:r>
            </a:p>
            <a:p>
              <a:pPr algn="l">
                <a:lnSpc>
                  <a:spcPts val="3695"/>
                </a:lnSpc>
              </a:pPr>
              <a:endParaRPr lang="en-US" sz="2639" u="sng">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NCSG’s position: </a:t>
              </a:r>
              <a:r>
                <a:rPr lang="en-US" sz="2639">
                  <a:solidFill>
                    <a:srgbClr val="333D4D"/>
                  </a:solidFill>
                  <a:latin typeface="Poppins"/>
                  <a:ea typeface="Poppins"/>
                  <a:cs typeface="Poppins"/>
                  <a:sym typeface="Poppins"/>
                </a:rPr>
                <a:t>The NCSG supports the Initial Report's recognition that resellers may perform investigation-related activities while the accredited registrar remains responsible for compliance under the RAA. </a:t>
              </a:r>
              <a:r>
                <a:rPr lang="en-US" sz="2639" u="sng">
                  <a:solidFill>
                    <a:srgbClr val="333D4D"/>
                  </a:solidFill>
                  <a:latin typeface="Poppins"/>
                  <a:ea typeface="Poppins"/>
                  <a:cs typeface="Poppins"/>
                  <a:sym typeface="Poppins"/>
                </a:rPr>
                <a:t>This should be clarified.</a:t>
              </a:r>
            </a:p>
            <a:p>
              <a:pPr algn="l">
                <a:lnSpc>
                  <a:spcPts val="3695"/>
                </a:lnSpc>
              </a:pPr>
              <a:endParaRPr lang="en-US" sz="2639" u="sng">
                <a:solidFill>
                  <a:srgbClr val="333D4D"/>
                </a:solidFill>
                <a:latin typeface="Poppins"/>
                <a:ea typeface="Poppins"/>
                <a:cs typeface="Poppins"/>
                <a:sym typeface="Poppins"/>
              </a:endParaRPr>
            </a:p>
            <a:p>
              <a:pPr algn="l">
                <a:lnSpc>
                  <a:spcPts val="3695"/>
                </a:lnSpc>
                <a:spcBef>
                  <a:spcPct val="0"/>
                </a:spcBef>
              </a:pPr>
              <a:r>
                <a:rPr lang="en-US" sz="2639">
                  <a:solidFill>
                    <a:srgbClr val="333D4D"/>
                  </a:solidFill>
                  <a:latin typeface="Poppins"/>
                  <a:ea typeface="Poppins"/>
                  <a:cs typeface="Poppins"/>
                  <a:sym typeface="Poppins"/>
                </a:rPr>
                <a:t>Importantly, </a:t>
              </a:r>
              <a:r>
                <a:rPr lang="en-US" sz="2639" u="sng">
                  <a:solidFill>
                    <a:srgbClr val="333D4D"/>
                  </a:solidFill>
                  <a:latin typeface="Poppins"/>
                  <a:ea typeface="Poppins"/>
                  <a:cs typeface="Poppins"/>
                  <a:sym typeface="Poppins"/>
                </a:rPr>
                <a:t>delegation must not result in dilution of accountability</a:t>
              </a:r>
              <a:r>
                <a:rPr lang="en-US" sz="2639">
                  <a:solidFill>
                    <a:srgbClr val="333D4D"/>
                  </a:solidFill>
                  <a:latin typeface="Poppins"/>
                  <a:ea typeface="Poppins"/>
                  <a:cs typeface="Poppins"/>
                  <a:sym typeface="Poppins"/>
                </a:rPr>
                <a:t>. Registrars should remain responsible for ensuring that reseller-performed ADC activities satisfy evidentiary, privacy, proportionality and documentation requirements.</a:t>
              </a: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4</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Rec 5 - Safeguards for ADC Investigations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48484" y="2094829"/>
            <a:ext cx="17591031" cy="6932870"/>
            <a:chOff x="0" y="0"/>
            <a:chExt cx="23454709" cy="9243827"/>
          </a:xfrm>
        </p:grpSpPr>
        <p:grpSp>
          <p:nvGrpSpPr>
            <p:cNvPr id="5" name="Group 5"/>
            <p:cNvGrpSpPr/>
            <p:nvPr/>
          </p:nvGrpSpPr>
          <p:grpSpPr>
            <a:xfrm>
              <a:off x="0" y="0"/>
              <a:ext cx="23454709" cy="9243827"/>
              <a:chOff x="0" y="0"/>
              <a:chExt cx="4633029" cy="1825941"/>
            </a:xfrm>
          </p:grpSpPr>
          <p:sp>
            <p:nvSpPr>
              <p:cNvPr id="6" name="Freeform 6"/>
              <p:cNvSpPr/>
              <p:nvPr/>
            </p:nvSpPr>
            <p:spPr>
              <a:xfrm>
                <a:off x="0" y="0"/>
                <a:ext cx="4633029" cy="1825941"/>
              </a:xfrm>
              <a:custGeom>
                <a:avLst/>
                <a:gdLst/>
                <a:ahLst/>
                <a:cxnLst/>
                <a:rect l="l" t="t" r="r" b="b"/>
                <a:pathLst>
                  <a:path w="4633029" h="1825941">
                    <a:moveTo>
                      <a:pt x="7482" y="0"/>
                    </a:moveTo>
                    <a:lnTo>
                      <a:pt x="4625547" y="0"/>
                    </a:lnTo>
                    <a:cubicBezTo>
                      <a:pt x="4627531" y="0"/>
                      <a:pt x="4629434" y="788"/>
                      <a:pt x="4630837" y="2191"/>
                    </a:cubicBezTo>
                    <a:cubicBezTo>
                      <a:pt x="4632241" y="3594"/>
                      <a:pt x="4633029" y="5498"/>
                      <a:pt x="4633029" y="7482"/>
                    </a:cubicBezTo>
                    <a:lnTo>
                      <a:pt x="4633029" y="1818459"/>
                    </a:lnTo>
                    <a:cubicBezTo>
                      <a:pt x="4633029" y="1820444"/>
                      <a:pt x="4632241" y="1822347"/>
                      <a:pt x="4630837" y="1823750"/>
                    </a:cubicBezTo>
                    <a:cubicBezTo>
                      <a:pt x="4629434" y="1825153"/>
                      <a:pt x="4627531" y="1825941"/>
                      <a:pt x="4625547" y="1825941"/>
                    </a:cubicBezTo>
                    <a:lnTo>
                      <a:pt x="7482" y="1825941"/>
                    </a:lnTo>
                    <a:cubicBezTo>
                      <a:pt x="5498" y="1825941"/>
                      <a:pt x="3594" y="1825153"/>
                      <a:pt x="2191" y="1823750"/>
                    </a:cubicBezTo>
                    <a:cubicBezTo>
                      <a:pt x="788" y="1822347"/>
                      <a:pt x="0" y="1820444"/>
                      <a:pt x="0" y="1818459"/>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88309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9243827"/>
              <a:chOff x="0" y="0"/>
              <a:chExt cx="904219" cy="1825941"/>
            </a:xfrm>
          </p:grpSpPr>
          <p:sp>
            <p:nvSpPr>
              <p:cNvPr id="9" name="Freeform 9"/>
              <p:cNvSpPr/>
              <p:nvPr/>
            </p:nvSpPr>
            <p:spPr>
              <a:xfrm>
                <a:off x="0" y="0"/>
                <a:ext cx="904219" cy="1825941"/>
              </a:xfrm>
              <a:custGeom>
                <a:avLst/>
                <a:gdLst/>
                <a:ahLst/>
                <a:cxnLst/>
                <a:rect l="l" t="t" r="r" b="b"/>
                <a:pathLst>
                  <a:path w="904219" h="1825941">
                    <a:moveTo>
                      <a:pt x="0" y="0"/>
                    </a:moveTo>
                    <a:lnTo>
                      <a:pt x="904219" y="0"/>
                    </a:lnTo>
                    <a:lnTo>
                      <a:pt x="904219" y="1825941"/>
                    </a:lnTo>
                    <a:lnTo>
                      <a:pt x="0" y="1825941"/>
                    </a:lnTo>
                    <a:close/>
                  </a:path>
                </a:pathLst>
              </a:custGeom>
              <a:solidFill>
                <a:srgbClr val="1A2B5C"/>
              </a:solidFill>
            </p:spPr>
            <p:txBody>
              <a:bodyPr/>
              <a:lstStyle/>
              <a:p>
                <a:endParaRPr lang="en-US"/>
              </a:p>
            </p:txBody>
          </p:sp>
          <p:sp>
            <p:nvSpPr>
              <p:cNvPr id="10" name="TextBox 10"/>
              <p:cNvSpPr txBox="1"/>
              <p:nvPr/>
            </p:nvSpPr>
            <p:spPr>
              <a:xfrm>
                <a:off x="0" y="-95250"/>
                <a:ext cx="904219" cy="1921191"/>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Lack of clear notification or remedy</a:t>
                </a:r>
              </a:p>
            </p:txBody>
          </p:sp>
        </p:grpSp>
        <p:sp>
          <p:nvSpPr>
            <p:cNvPr id="11" name="TextBox 11"/>
            <p:cNvSpPr txBox="1"/>
            <p:nvPr/>
          </p:nvSpPr>
          <p:spPr>
            <a:xfrm>
              <a:off x="4793269" y="255234"/>
              <a:ext cx="18245119" cy="8689800"/>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Q: </a:t>
              </a:r>
              <a:r>
                <a:rPr lang="en-US" sz="2639">
                  <a:solidFill>
                    <a:srgbClr val="333D4D"/>
                  </a:solidFill>
                  <a:latin typeface="Poppins"/>
                  <a:ea typeface="Poppins"/>
                  <a:cs typeface="Poppins"/>
                  <a:sym typeface="Poppins"/>
                </a:rPr>
                <a:t>What happens when a legitimate registrant’s domain is suspended due to the findings of an ADC investigation? </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NCSG’s position: </a:t>
              </a:r>
              <a:r>
                <a:rPr lang="en-US" sz="2639">
                  <a:solidFill>
                    <a:srgbClr val="333D4D"/>
                  </a:solidFill>
                  <a:latin typeface="Poppins"/>
                  <a:ea typeface="Poppins"/>
                  <a:cs typeface="Poppins"/>
                  <a:sym typeface="Poppins"/>
                </a:rPr>
                <a:t>This is a gap that the NCSG repeatedly raised during WG deliberations. It was also raised by several responses to the call for public input. </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a:solidFill>
                    <a:srgbClr val="333D4D"/>
                  </a:solidFill>
                  <a:latin typeface="Poppins"/>
                  <a:ea typeface="Poppins"/>
                  <a:cs typeface="Poppins"/>
                  <a:sym typeface="Poppins"/>
                </a:rPr>
                <a:t>To avoid duplication or fragmentation with other community work in this area, the NCSG proposes two additions to the current PDP1 report:</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a:solidFill>
                    <a:srgbClr val="333D4D"/>
                  </a:solidFill>
                  <a:latin typeface="Poppins"/>
                  <a:ea typeface="Poppins"/>
                  <a:cs typeface="Poppins"/>
                  <a:sym typeface="Poppins"/>
                </a:rPr>
                <a:t>(1) </a:t>
              </a:r>
              <a:r>
                <a:rPr lang="en-US" sz="2639" u="sng">
                  <a:solidFill>
                    <a:srgbClr val="333D4D"/>
                  </a:solidFill>
                  <a:latin typeface="Poppins"/>
                  <a:ea typeface="Poppins"/>
                  <a:cs typeface="Poppins"/>
                  <a:sym typeface="Poppins"/>
                </a:rPr>
                <a:t>A requirement to notify</a:t>
              </a:r>
              <a:r>
                <a:rPr lang="en-US" sz="2639">
                  <a:solidFill>
                    <a:srgbClr val="333D4D"/>
                  </a:solidFill>
                  <a:latin typeface="Poppins"/>
                  <a:ea typeface="Poppins"/>
                  <a:cs typeface="Poppins"/>
                  <a:sym typeface="Poppins"/>
                </a:rPr>
                <a:t> the affected registrant when a registrar takes action against an associated domain name as a result of an ADC investigation* </a:t>
              </a:r>
            </a:p>
            <a:p>
              <a:pPr algn="l">
                <a:lnSpc>
                  <a:spcPts val="3695"/>
                </a:lnSpc>
              </a:pPr>
              <a:endParaRPr lang="en-US" sz="2639">
                <a:solidFill>
                  <a:srgbClr val="333D4D"/>
                </a:solidFill>
                <a:latin typeface="Poppins"/>
                <a:ea typeface="Poppins"/>
                <a:cs typeface="Poppins"/>
                <a:sym typeface="Poppins"/>
              </a:endParaRPr>
            </a:p>
            <a:p>
              <a:pPr algn="l">
                <a:lnSpc>
                  <a:spcPts val="3695"/>
                </a:lnSpc>
                <a:spcBef>
                  <a:spcPct val="0"/>
                </a:spcBef>
              </a:pPr>
              <a:r>
                <a:rPr lang="en-US" sz="2639">
                  <a:solidFill>
                    <a:srgbClr val="333D4D"/>
                  </a:solidFill>
                  <a:latin typeface="Poppins"/>
                  <a:ea typeface="Poppins"/>
                  <a:cs typeface="Poppins"/>
                  <a:sym typeface="Poppins"/>
                </a:rPr>
                <a:t>(2) </a:t>
              </a:r>
              <a:r>
                <a:rPr lang="en-US" sz="2639" u="sng">
                  <a:solidFill>
                    <a:srgbClr val="333D4D"/>
                  </a:solidFill>
                  <a:latin typeface="Poppins"/>
                  <a:ea typeface="Poppins"/>
                  <a:cs typeface="Poppins"/>
                  <a:sym typeface="Poppins"/>
                </a:rPr>
                <a:t>Provision of a clear, accessible process for restoration</a:t>
              </a:r>
              <a:r>
                <a:rPr lang="en-US" sz="2639">
                  <a:solidFill>
                    <a:srgbClr val="333D4D"/>
                  </a:solidFill>
                  <a:latin typeface="Poppins"/>
                  <a:ea typeface="Poppins"/>
                  <a:cs typeface="Poppins"/>
                  <a:sym typeface="Poppins"/>
                </a:rPr>
                <a:t> of a domain name in cases where the findings of the investigation were in error. </a:t>
              </a: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5</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Rec 7 - Measuring Policy Effectiveness</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77059" y="2576465"/>
            <a:ext cx="17591031" cy="6227868"/>
            <a:chOff x="0" y="0"/>
            <a:chExt cx="23454709" cy="8303824"/>
          </a:xfrm>
        </p:grpSpPr>
        <p:grpSp>
          <p:nvGrpSpPr>
            <p:cNvPr id="5" name="Group 5"/>
            <p:cNvGrpSpPr/>
            <p:nvPr/>
          </p:nvGrpSpPr>
          <p:grpSpPr>
            <a:xfrm>
              <a:off x="0" y="0"/>
              <a:ext cx="23454709" cy="8053901"/>
              <a:chOff x="0" y="0"/>
              <a:chExt cx="4633029" cy="1590894"/>
            </a:xfrm>
          </p:grpSpPr>
          <p:sp>
            <p:nvSpPr>
              <p:cNvPr id="6" name="Freeform 6"/>
              <p:cNvSpPr/>
              <p:nvPr/>
            </p:nvSpPr>
            <p:spPr>
              <a:xfrm>
                <a:off x="0" y="0"/>
                <a:ext cx="4633029" cy="1590894"/>
              </a:xfrm>
              <a:custGeom>
                <a:avLst/>
                <a:gdLst/>
                <a:ahLst/>
                <a:cxnLst/>
                <a:rect l="l" t="t" r="r" b="b"/>
                <a:pathLst>
                  <a:path w="4633029" h="1590894">
                    <a:moveTo>
                      <a:pt x="7482" y="0"/>
                    </a:moveTo>
                    <a:lnTo>
                      <a:pt x="4625547" y="0"/>
                    </a:lnTo>
                    <a:cubicBezTo>
                      <a:pt x="4627531" y="0"/>
                      <a:pt x="4629434" y="788"/>
                      <a:pt x="4630837" y="2191"/>
                    </a:cubicBezTo>
                    <a:cubicBezTo>
                      <a:pt x="4632241" y="3594"/>
                      <a:pt x="4633029" y="5498"/>
                      <a:pt x="4633029" y="7482"/>
                    </a:cubicBezTo>
                    <a:lnTo>
                      <a:pt x="4633029" y="1583412"/>
                    </a:lnTo>
                    <a:cubicBezTo>
                      <a:pt x="4633029" y="1585397"/>
                      <a:pt x="4632241" y="1587300"/>
                      <a:pt x="4630837" y="1588703"/>
                    </a:cubicBezTo>
                    <a:cubicBezTo>
                      <a:pt x="4629434" y="1590106"/>
                      <a:pt x="4627531" y="1590894"/>
                      <a:pt x="4625547" y="1590894"/>
                    </a:cubicBezTo>
                    <a:lnTo>
                      <a:pt x="7482" y="1590894"/>
                    </a:lnTo>
                    <a:cubicBezTo>
                      <a:pt x="5498" y="1590894"/>
                      <a:pt x="3594" y="1590106"/>
                      <a:pt x="2191" y="1588703"/>
                    </a:cubicBezTo>
                    <a:cubicBezTo>
                      <a:pt x="788" y="1587300"/>
                      <a:pt x="0" y="1585397"/>
                      <a:pt x="0" y="1583412"/>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64804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8053901"/>
              <a:chOff x="0" y="0"/>
              <a:chExt cx="904219" cy="1590894"/>
            </a:xfrm>
          </p:grpSpPr>
          <p:sp>
            <p:nvSpPr>
              <p:cNvPr id="9" name="Freeform 9"/>
              <p:cNvSpPr/>
              <p:nvPr/>
            </p:nvSpPr>
            <p:spPr>
              <a:xfrm>
                <a:off x="0" y="0"/>
                <a:ext cx="904219" cy="1590894"/>
              </a:xfrm>
              <a:custGeom>
                <a:avLst/>
                <a:gdLst/>
                <a:ahLst/>
                <a:cxnLst/>
                <a:rect l="l" t="t" r="r" b="b"/>
                <a:pathLst>
                  <a:path w="904219" h="1590894">
                    <a:moveTo>
                      <a:pt x="0" y="0"/>
                    </a:moveTo>
                    <a:lnTo>
                      <a:pt x="904219" y="0"/>
                    </a:lnTo>
                    <a:lnTo>
                      <a:pt x="904219" y="1590894"/>
                    </a:lnTo>
                    <a:lnTo>
                      <a:pt x="0" y="1590894"/>
                    </a:lnTo>
                    <a:close/>
                  </a:path>
                </a:pathLst>
              </a:custGeom>
              <a:solidFill>
                <a:srgbClr val="1A2B5C"/>
              </a:solidFill>
            </p:spPr>
            <p:txBody>
              <a:bodyPr/>
              <a:lstStyle/>
              <a:p>
                <a:endParaRPr lang="en-US"/>
              </a:p>
            </p:txBody>
          </p:sp>
          <p:sp>
            <p:nvSpPr>
              <p:cNvPr id="10" name="TextBox 10"/>
              <p:cNvSpPr txBox="1"/>
              <p:nvPr/>
            </p:nvSpPr>
            <p:spPr>
              <a:xfrm>
                <a:off x="0" y="-95250"/>
                <a:ext cx="904219" cy="1686144"/>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Additional Indicators Needed</a:t>
                </a:r>
              </a:p>
            </p:txBody>
          </p:sp>
        </p:grpSp>
        <p:sp>
          <p:nvSpPr>
            <p:cNvPr id="11" name="TextBox 11"/>
            <p:cNvSpPr txBox="1"/>
            <p:nvPr/>
          </p:nvSpPr>
          <p:spPr>
            <a:xfrm>
              <a:off x="4831045" y="236347"/>
              <a:ext cx="18245119" cy="8067477"/>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Q: </a:t>
              </a:r>
              <a:r>
                <a:rPr lang="en-US" sz="2639">
                  <a:solidFill>
                    <a:srgbClr val="333D4D"/>
                  </a:solidFill>
                  <a:latin typeface="Poppins"/>
                  <a:ea typeface="Poppins"/>
                  <a:cs typeface="Poppins"/>
                  <a:sym typeface="Poppins"/>
                </a:rPr>
                <a:t>Are the metrics/indicators currently laid out in the report sufficient to demonstrate policy effectiveness?</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NCSG’s position: </a:t>
              </a:r>
              <a:r>
                <a:rPr lang="en-US" sz="2639">
                  <a:solidFill>
                    <a:srgbClr val="333D4D"/>
                  </a:solidFill>
                  <a:latin typeface="Poppins"/>
                  <a:ea typeface="Poppins"/>
                  <a:cs typeface="Poppins"/>
                  <a:sym typeface="Poppins"/>
                </a:rPr>
                <a:t>Measuring effectiveness must include both (i) whether the policy has been implemented and is being complied with – </a:t>
              </a:r>
              <a:r>
                <a:rPr lang="en-US" sz="2639" u="sng">
                  <a:solidFill>
                    <a:srgbClr val="333D4D"/>
                  </a:solidFill>
                  <a:latin typeface="Poppins"/>
                  <a:ea typeface="Poppins"/>
                  <a:cs typeface="Poppins"/>
                  <a:sym typeface="Poppins"/>
                </a:rPr>
                <a:t>compliance</a:t>
              </a:r>
              <a:r>
                <a:rPr lang="en-US" sz="2639">
                  <a:solidFill>
                    <a:srgbClr val="333D4D"/>
                  </a:solidFill>
                  <a:latin typeface="Poppins"/>
                  <a:ea typeface="Poppins"/>
                  <a:cs typeface="Poppins"/>
                  <a:sym typeface="Poppins"/>
                </a:rPr>
                <a:t>; and (ii) whether the practice of conducting ADCs is contributing to the identification and disruption of DNS Abuse campaigns – </a:t>
              </a:r>
              <a:r>
                <a:rPr lang="en-US" sz="2639" u="sng">
                  <a:solidFill>
                    <a:srgbClr val="333D4D"/>
                  </a:solidFill>
                  <a:latin typeface="Poppins"/>
                  <a:ea typeface="Poppins"/>
                  <a:cs typeface="Poppins"/>
                  <a:sym typeface="Poppins"/>
                </a:rPr>
                <a:t>desired impact</a:t>
              </a:r>
              <a:r>
                <a:rPr lang="en-US" sz="2639">
                  <a:solidFill>
                    <a:srgbClr val="333D4D"/>
                  </a:solidFill>
                  <a:latin typeface="Poppins"/>
                  <a:ea typeface="Poppins"/>
                  <a:cs typeface="Poppins"/>
                  <a:sym typeface="Poppins"/>
                </a:rPr>
                <a:t>.</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a:solidFill>
                    <a:srgbClr val="333D4D"/>
                  </a:solidFill>
                  <a:latin typeface="Poppins"/>
                  <a:ea typeface="Poppins"/>
                  <a:cs typeface="Poppins"/>
                  <a:sym typeface="Poppins"/>
                </a:rPr>
                <a:t>The NCSG maintains that effectiveness must also account for any collateral damage. As the ALAC, SSAC, and others have noted, tracking the number of registrant review requests, false positives, erroneous associations, or unintended impact is also crucial.</a:t>
              </a:r>
            </a:p>
            <a:p>
              <a:pPr algn="l">
                <a:lnSpc>
                  <a:spcPts val="3695"/>
                </a:lnSpc>
                <a:spcBef>
                  <a:spcPct val="0"/>
                </a:spcBef>
              </a:pPr>
              <a:endParaRPr lang="en-US" sz="2639">
                <a:solidFill>
                  <a:srgbClr val="333D4D"/>
                </a:solidFill>
                <a:latin typeface="Poppins"/>
                <a:ea typeface="Poppins"/>
                <a:cs typeface="Poppins"/>
                <a:sym typeface="Poppins"/>
              </a:endParaRP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6</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Cross-cutting </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77059" y="2576465"/>
            <a:ext cx="17591031" cy="6227868"/>
            <a:chOff x="0" y="0"/>
            <a:chExt cx="23454709" cy="8303824"/>
          </a:xfrm>
        </p:grpSpPr>
        <p:grpSp>
          <p:nvGrpSpPr>
            <p:cNvPr id="5" name="Group 5"/>
            <p:cNvGrpSpPr/>
            <p:nvPr/>
          </p:nvGrpSpPr>
          <p:grpSpPr>
            <a:xfrm>
              <a:off x="0" y="0"/>
              <a:ext cx="23454709" cy="7978351"/>
              <a:chOff x="0" y="0"/>
              <a:chExt cx="4633029" cy="1575970"/>
            </a:xfrm>
          </p:grpSpPr>
          <p:sp>
            <p:nvSpPr>
              <p:cNvPr id="6" name="Freeform 6"/>
              <p:cNvSpPr/>
              <p:nvPr/>
            </p:nvSpPr>
            <p:spPr>
              <a:xfrm>
                <a:off x="0" y="0"/>
                <a:ext cx="4633029" cy="1575970"/>
              </a:xfrm>
              <a:custGeom>
                <a:avLst/>
                <a:gdLst/>
                <a:ahLst/>
                <a:cxnLst/>
                <a:rect l="l" t="t" r="r" b="b"/>
                <a:pathLst>
                  <a:path w="4633029" h="1575970">
                    <a:moveTo>
                      <a:pt x="7482" y="0"/>
                    </a:moveTo>
                    <a:lnTo>
                      <a:pt x="4625547" y="0"/>
                    </a:lnTo>
                    <a:cubicBezTo>
                      <a:pt x="4627531" y="0"/>
                      <a:pt x="4629434" y="788"/>
                      <a:pt x="4630837" y="2191"/>
                    </a:cubicBezTo>
                    <a:cubicBezTo>
                      <a:pt x="4632241" y="3594"/>
                      <a:pt x="4633029" y="5498"/>
                      <a:pt x="4633029" y="7482"/>
                    </a:cubicBezTo>
                    <a:lnTo>
                      <a:pt x="4633029" y="1568489"/>
                    </a:lnTo>
                    <a:cubicBezTo>
                      <a:pt x="4633029" y="1570473"/>
                      <a:pt x="4632241" y="1572376"/>
                      <a:pt x="4630837" y="1573779"/>
                    </a:cubicBezTo>
                    <a:cubicBezTo>
                      <a:pt x="4629434" y="1575182"/>
                      <a:pt x="4627531" y="1575970"/>
                      <a:pt x="4625547" y="1575970"/>
                    </a:cubicBezTo>
                    <a:lnTo>
                      <a:pt x="7482" y="1575970"/>
                    </a:lnTo>
                    <a:cubicBezTo>
                      <a:pt x="5498" y="1575970"/>
                      <a:pt x="3594" y="1575182"/>
                      <a:pt x="2191" y="1573779"/>
                    </a:cubicBezTo>
                    <a:cubicBezTo>
                      <a:pt x="788" y="1572376"/>
                      <a:pt x="0" y="1570473"/>
                      <a:pt x="0" y="1568489"/>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63312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7978351"/>
              <a:chOff x="0" y="0"/>
              <a:chExt cx="904219" cy="1575970"/>
            </a:xfrm>
          </p:grpSpPr>
          <p:sp>
            <p:nvSpPr>
              <p:cNvPr id="9" name="Freeform 9"/>
              <p:cNvSpPr/>
              <p:nvPr/>
            </p:nvSpPr>
            <p:spPr>
              <a:xfrm>
                <a:off x="0" y="0"/>
                <a:ext cx="904219" cy="1575970"/>
              </a:xfrm>
              <a:custGeom>
                <a:avLst/>
                <a:gdLst/>
                <a:ahLst/>
                <a:cxnLst/>
                <a:rect l="l" t="t" r="r" b="b"/>
                <a:pathLst>
                  <a:path w="904219" h="1575970">
                    <a:moveTo>
                      <a:pt x="0" y="0"/>
                    </a:moveTo>
                    <a:lnTo>
                      <a:pt x="904219" y="0"/>
                    </a:lnTo>
                    <a:lnTo>
                      <a:pt x="904219" y="1575970"/>
                    </a:lnTo>
                    <a:lnTo>
                      <a:pt x="0" y="1575970"/>
                    </a:lnTo>
                    <a:close/>
                  </a:path>
                </a:pathLst>
              </a:custGeom>
              <a:solidFill>
                <a:srgbClr val="1A2B5C"/>
              </a:solidFill>
            </p:spPr>
            <p:txBody>
              <a:bodyPr/>
              <a:lstStyle/>
              <a:p>
                <a:endParaRPr lang="en-US"/>
              </a:p>
            </p:txBody>
          </p:sp>
          <p:sp>
            <p:nvSpPr>
              <p:cNvPr id="10" name="TextBox 10"/>
              <p:cNvSpPr txBox="1"/>
              <p:nvPr/>
            </p:nvSpPr>
            <p:spPr>
              <a:xfrm>
                <a:off x="0" y="-95250"/>
                <a:ext cx="904219" cy="1671220"/>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Additional Indicators Needed</a:t>
                </a:r>
              </a:p>
            </p:txBody>
          </p:sp>
        </p:grpSp>
        <p:sp>
          <p:nvSpPr>
            <p:cNvPr id="11" name="TextBox 11"/>
            <p:cNvSpPr txBox="1"/>
            <p:nvPr/>
          </p:nvSpPr>
          <p:spPr>
            <a:xfrm>
              <a:off x="4831045" y="236347"/>
              <a:ext cx="18245119" cy="8067477"/>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(1) Rec 4: RrSG suggested wording change from“and/or” to “and”. </a:t>
              </a:r>
              <a:r>
                <a:rPr lang="en-US" sz="2639">
                  <a:solidFill>
                    <a:srgbClr val="333D4D"/>
                  </a:solidFill>
                  <a:latin typeface="Poppins"/>
                  <a:ea typeface="Poppins"/>
                  <a:cs typeface="Poppins"/>
                  <a:sym typeface="Poppins"/>
                </a:rPr>
                <a:t>The section would read: “ </a:t>
              </a:r>
              <a:r>
                <a:rPr lang="en-US" sz="2639" i="1">
                  <a:solidFill>
                    <a:srgbClr val="333D4D"/>
                  </a:solidFill>
                  <a:latin typeface="Poppins Italics"/>
                  <a:ea typeface="Poppins Italics"/>
                  <a:cs typeface="Poppins Italics"/>
                  <a:sym typeface="Poppins Italics"/>
                </a:rPr>
                <a:t>To determine whether “association” exists, a registrar MUST take into consideration potential indicators such as the Registered Name Holder information or account-related information and</a:t>
              </a:r>
              <a:r>
                <a:rPr lang="en-US" sz="2639" i="1" strike="sngStrike">
                  <a:solidFill>
                    <a:srgbClr val="FF3131"/>
                  </a:solidFill>
                  <a:latin typeface="Poppins Italics"/>
                  <a:ea typeface="Poppins Italics"/>
                  <a:cs typeface="Poppins Italics"/>
                  <a:sym typeface="Poppins Italics"/>
                </a:rPr>
                <a:t>/or</a:t>
              </a:r>
              <a:r>
                <a:rPr lang="en-US" sz="2639" i="1">
                  <a:solidFill>
                    <a:srgbClr val="333D4D"/>
                  </a:solidFill>
                  <a:latin typeface="Poppins Italics"/>
                  <a:ea typeface="Poppins Italics"/>
                  <a:cs typeface="Poppins Italics"/>
                  <a:sym typeface="Poppins Italics"/>
                </a:rPr>
                <a:t> technical or coordinated activity/registration activity signals .” </a:t>
              </a:r>
              <a:r>
                <a:rPr lang="en-US" sz="2639" b="1">
                  <a:solidFill>
                    <a:srgbClr val="333D4D"/>
                  </a:solidFill>
                  <a:latin typeface="Poppins Bold"/>
                  <a:ea typeface="Poppins Bold"/>
                  <a:cs typeface="Poppins Bold"/>
                  <a:sym typeface="Poppins Bold"/>
                </a:rPr>
                <a:t>⟶ </a:t>
              </a:r>
              <a:r>
                <a:rPr lang="en-US" sz="2639" u="sng">
                  <a:solidFill>
                    <a:srgbClr val="333D4D"/>
                  </a:solidFill>
                  <a:latin typeface="Poppins"/>
                  <a:ea typeface="Poppins"/>
                  <a:cs typeface="Poppins"/>
                  <a:sym typeface="Poppins"/>
                </a:rPr>
                <a:t>what does NCSG think?</a:t>
              </a:r>
            </a:p>
            <a:p>
              <a:pPr algn="l">
                <a:lnSpc>
                  <a:spcPts val="3695"/>
                </a:lnSpc>
              </a:pPr>
              <a:endParaRPr lang="en-US" sz="2639" u="sng">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(2) Rec 5: </a:t>
              </a:r>
              <a:r>
                <a:rPr lang="en-US" sz="2639">
                  <a:solidFill>
                    <a:srgbClr val="333D4D"/>
                  </a:solidFill>
                  <a:latin typeface="Poppins"/>
                  <a:ea typeface="Poppins"/>
                  <a:cs typeface="Poppins"/>
                  <a:sym typeface="Poppins"/>
                </a:rPr>
                <a:t>CleanDNS asking to reframe privacy legislation framing to shift the burden. Currently it reads: "ADC MUST be conducted in compliance with applicable law(s) (including data privacy laws),". Requested change to "</a:t>
              </a:r>
              <a:r>
                <a:rPr lang="en-US" sz="2639" i="1">
                  <a:solidFill>
                    <a:srgbClr val="FF3131"/>
                  </a:solidFill>
                  <a:latin typeface="Poppins Italics"/>
                  <a:ea typeface="Poppins Italics"/>
                  <a:cs typeface="Poppins Italics"/>
                  <a:sym typeface="Poppins Italics"/>
                </a:rPr>
                <a:t>nothing in the policy should be construed to force or compel a cont</a:t>
              </a:r>
              <a:r>
                <a:rPr lang="en-US" sz="2639" i="1" u="none">
                  <a:solidFill>
                    <a:srgbClr val="FF3131"/>
                  </a:solidFill>
                  <a:latin typeface="Poppins Italics"/>
                  <a:ea typeface="Poppins Italics"/>
                  <a:cs typeface="Poppins Italics"/>
                  <a:sym typeface="Poppins Italics"/>
                </a:rPr>
                <a:t>r</a:t>
              </a:r>
              <a:r>
                <a:rPr lang="en-US" sz="2639" i="1">
                  <a:solidFill>
                    <a:srgbClr val="FF3131"/>
                  </a:solidFill>
                  <a:latin typeface="Poppins Italics"/>
                  <a:ea typeface="Poppins Italics"/>
                  <a:cs typeface="Poppins Italics"/>
                  <a:sym typeface="Poppins Italics"/>
                </a:rPr>
                <a:t>act</a:t>
              </a:r>
              <a:r>
                <a:rPr lang="en-US" sz="2639" i="1" u="none">
                  <a:solidFill>
                    <a:srgbClr val="FF3131"/>
                  </a:solidFill>
                  <a:latin typeface="Poppins Italics"/>
                  <a:ea typeface="Poppins Italics"/>
                  <a:cs typeface="Poppins Italics"/>
                  <a:sym typeface="Poppins Italics"/>
                </a:rPr>
                <a:t>ed pa</a:t>
              </a:r>
              <a:r>
                <a:rPr lang="en-US" sz="2639" i="1">
                  <a:solidFill>
                    <a:srgbClr val="FF3131"/>
                  </a:solidFill>
                  <a:latin typeface="Poppins Italics"/>
                  <a:ea typeface="Poppins Italics"/>
                  <a:cs typeface="Poppins Italics"/>
                  <a:sym typeface="Poppins Italics"/>
                </a:rPr>
                <a:t>r</a:t>
              </a:r>
              <a:r>
                <a:rPr lang="en-US" sz="2639" i="1" u="none">
                  <a:solidFill>
                    <a:srgbClr val="FF3131"/>
                  </a:solidFill>
                  <a:latin typeface="Poppins Italics"/>
                  <a:ea typeface="Poppins Italics"/>
                  <a:cs typeface="Poppins Italics"/>
                  <a:sym typeface="Poppins Italics"/>
                </a:rPr>
                <a:t>t</a:t>
              </a:r>
              <a:r>
                <a:rPr lang="en-US" sz="2639" i="1">
                  <a:solidFill>
                    <a:srgbClr val="FF3131"/>
                  </a:solidFill>
                  <a:latin typeface="Poppins Italics"/>
                  <a:ea typeface="Poppins Italics"/>
                  <a:cs typeface="Poppins Italics"/>
                  <a:sym typeface="Poppins Italics"/>
                </a:rPr>
                <a:t>y to act in contravention of applicable laws, including Data Privacy laws</a:t>
              </a:r>
              <a:r>
                <a:rPr lang="en-US" sz="2639">
                  <a:solidFill>
                    <a:srgbClr val="333D4D"/>
                  </a:solidFill>
                  <a:latin typeface="Poppins"/>
                  <a:ea typeface="Poppins"/>
                  <a:cs typeface="Poppins"/>
                  <a:sym typeface="Poppins"/>
                </a:rPr>
                <a:t>." </a:t>
              </a:r>
              <a:r>
                <a:rPr lang="en-US" sz="2639" b="1">
                  <a:solidFill>
                    <a:srgbClr val="333D4D"/>
                  </a:solidFill>
                  <a:latin typeface="Poppins Bold"/>
                  <a:ea typeface="Poppins Bold"/>
                  <a:cs typeface="Poppins Bold"/>
                  <a:sym typeface="Poppins Bold"/>
                </a:rPr>
                <a:t>⟶ what does the NCSG think?</a:t>
              </a:r>
            </a:p>
            <a:p>
              <a:pPr algn="l">
                <a:lnSpc>
                  <a:spcPts val="3695"/>
                </a:lnSpc>
                <a:spcBef>
                  <a:spcPct val="0"/>
                </a:spcBef>
              </a:pPr>
              <a:endParaRPr lang="en-US" sz="2639" b="1">
                <a:solidFill>
                  <a:srgbClr val="333D4D"/>
                </a:solidFill>
                <a:latin typeface="Poppins Bold"/>
                <a:ea typeface="Poppins Bold"/>
                <a:cs typeface="Poppins Bold"/>
                <a:sym typeface="Poppins Bold"/>
              </a:endParaRP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7</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Looking ahead: Implementation Review Team (IRT)</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249324" y="1701343"/>
            <a:ext cx="17591031" cy="7556957"/>
            <a:chOff x="0" y="0"/>
            <a:chExt cx="23454709" cy="10075943"/>
          </a:xfrm>
        </p:grpSpPr>
        <p:grpSp>
          <p:nvGrpSpPr>
            <p:cNvPr id="5" name="Group 5"/>
            <p:cNvGrpSpPr/>
            <p:nvPr/>
          </p:nvGrpSpPr>
          <p:grpSpPr>
            <a:xfrm>
              <a:off x="0" y="0"/>
              <a:ext cx="23454709" cy="9774149"/>
              <a:chOff x="0" y="0"/>
              <a:chExt cx="4633029" cy="1930696"/>
            </a:xfrm>
          </p:grpSpPr>
          <p:sp>
            <p:nvSpPr>
              <p:cNvPr id="6" name="Freeform 6"/>
              <p:cNvSpPr/>
              <p:nvPr/>
            </p:nvSpPr>
            <p:spPr>
              <a:xfrm>
                <a:off x="0" y="0"/>
                <a:ext cx="4633029" cy="1930696"/>
              </a:xfrm>
              <a:custGeom>
                <a:avLst/>
                <a:gdLst/>
                <a:ahLst/>
                <a:cxnLst/>
                <a:rect l="l" t="t" r="r" b="b"/>
                <a:pathLst>
                  <a:path w="4633029" h="1930696">
                    <a:moveTo>
                      <a:pt x="7482" y="0"/>
                    </a:moveTo>
                    <a:lnTo>
                      <a:pt x="4625547" y="0"/>
                    </a:lnTo>
                    <a:cubicBezTo>
                      <a:pt x="4627531" y="0"/>
                      <a:pt x="4629434" y="788"/>
                      <a:pt x="4630837" y="2191"/>
                    </a:cubicBezTo>
                    <a:cubicBezTo>
                      <a:pt x="4632241" y="3594"/>
                      <a:pt x="4633029" y="5498"/>
                      <a:pt x="4633029" y="7482"/>
                    </a:cubicBezTo>
                    <a:lnTo>
                      <a:pt x="4633029" y="1923214"/>
                    </a:lnTo>
                    <a:cubicBezTo>
                      <a:pt x="4633029" y="1925199"/>
                      <a:pt x="4632241" y="1927102"/>
                      <a:pt x="4630837" y="1928505"/>
                    </a:cubicBezTo>
                    <a:cubicBezTo>
                      <a:pt x="4629434" y="1929908"/>
                      <a:pt x="4627531" y="1930696"/>
                      <a:pt x="4625547" y="1930696"/>
                    </a:cubicBezTo>
                    <a:lnTo>
                      <a:pt x="7482" y="1930696"/>
                    </a:lnTo>
                    <a:cubicBezTo>
                      <a:pt x="5498" y="1930696"/>
                      <a:pt x="3594" y="1929908"/>
                      <a:pt x="2191" y="1928505"/>
                    </a:cubicBezTo>
                    <a:cubicBezTo>
                      <a:pt x="788" y="1927102"/>
                      <a:pt x="0" y="1925199"/>
                      <a:pt x="0" y="1923214"/>
                    </a:cubicBezTo>
                    <a:lnTo>
                      <a:pt x="0" y="7482"/>
                    </a:lnTo>
                    <a:cubicBezTo>
                      <a:pt x="0" y="5498"/>
                      <a:pt x="788" y="3594"/>
                      <a:pt x="2191" y="2191"/>
                    </a:cubicBezTo>
                    <a:cubicBezTo>
                      <a:pt x="3594" y="788"/>
                      <a:pt x="5498" y="0"/>
                      <a:pt x="7482" y="0"/>
                    </a:cubicBezTo>
                    <a:close/>
                  </a:path>
                </a:pathLst>
              </a:custGeom>
              <a:solidFill>
                <a:srgbClr val="FFFFFF"/>
              </a:solidFill>
            </p:spPr>
            <p:txBody>
              <a:bodyPr/>
              <a:lstStyle/>
              <a:p>
                <a:endParaRPr lang="en-US"/>
              </a:p>
            </p:txBody>
          </p:sp>
          <p:sp>
            <p:nvSpPr>
              <p:cNvPr id="7" name="TextBox 7"/>
              <p:cNvSpPr txBox="1"/>
              <p:nvPr/>
            </p:nvSpPr>
            <p:spPr>
              <a:xfrm>
                <a:off x="0" y="-57150"/>
                <a:ext cx="4633029" cy="1987846"/>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0" y="0"/>
              <a:ext cx="4577606" cy="9774149"/>
              <a:chOff x="0" y="0"/>
              <a:chExt cx="904219" cy="1930696"/>
            </a:xfrm>
          </p:grpSpPr>
          <p:sp>
            <p:nvSpPr>
              <p:cNvPr id="9" name="Freeform 9"/>
              <p:cNvSpPr/>
              <p:nvPr/>
            </p:nvSpPr>
            <p:spPr>
              <a:xfrm>
                <a:off x="0" y="0"/>
                <a:ext cx="904219" cy="1930696"/>
              </a:xfrm>
              <a:custGeom>
                <a:avLst/>
                <a:gdLst/>
                <a:ahLst/>
                <a:cxnLst/>
                <a:rect l="l" t="t" r="r" b="b"/>
                <a:pathLst>
                  <a:path w="904219" h="1930696">
                    <a:moveTo>
                      <a:pt x="0" y="0"/>
                    </a:moveTo>
                    <a:lnTo>
                      <a:pt x="904219" y="0"/>
                    </a:lnTo>
                    <a:lnTo>
                      <a:pt x="904219" y="1930696"/>
                    </a:lnTo>
                    <a:lnTo>
                      <a:pt x="0" y="1930696"/>
                    </a:lnTo>
                    <a:close/>
                  </a:path>
                </a:pathLst>
              </a:custGeom>
              <a:solidFill>
                <a:srgbClr val="1A2B5C"/>
              </a:solidFill>
            </p:spPr>
            <p:txBody>
              <a:bodyPr/>
              <a:lstStyle/>
              <a:p>
                <a:endParaRPr lang="en-US"/>
              </a:p>
            </p:txBody>
          </p:sp>
          <p:sp>
            <p:nvSpPr>
              <p:cNvPr id="10" name="TextBox 10"/>
              <p:cNvSpPr txBox="1"/>
              <p:nvPr/>
            </p:nvSpPr>
            <p:spPr>
              <a:xfrm>
                <a:off x="0" y="-95250"/>
                <a:ext cx="904219" cy="2025946"/>
              </a:xfrm>
              <a:prstGeom prst="rect">
                <a:avLst/>
              </a:prstGeom>
            </p:spPr>
            <p:txBody>
              <a:bodyPr lIns="50800" tIns="50800" rIns="50800" bIns="50800" rtlCol="0" anchor="ctr"/>
              <a:lstStyle/>
              <a:p>
                <a:pPr algn="ctr">
                  <a:lnSpc>
                    <a:spcPts val="4620"/>
                  </a:lnSpc>
                </a:pPr>
                <a:r>
                  <a:rPr lang="en-US" sz="3300" b="1">
                    <a:solidFill>
                      <a:srgbClr val="C8A850"/>
                    </a:solidFill>
                    <a:latin typeface="Poppins Bold"/>
                    <a:ea typeface="Poppins Bold"/>
                    <a:cs typeface="Poppins Bold"/>
                    <a:sym typeface="Poppins Bold"/>
                  </a:rPr>
                  <a:t>Suggested IRT  Priority Areas </a:t>
                </a:r>
              </a:p>
            </p:txBody>
          </p:sp>
        </p:grpSp>
        <p:sp>
          <p:nvSpPr>
            <p:cNvPr id="11" name="TextBox 11"/>
            <p:cNvSpPr txBox="1"/>
            <p:nvPr/>
          </p:nvSpPr>
          <p:spPr>
            <a:xfrm>
              <a:off x="4755494" y="141499"/>
              <a:ext cx="18245119" cy="9934444"/>
            </a:xfrm>
            <a:prstGeom prst="rect">
              <a:avLst/>
            </a:prstGeom>
          </p:spPr>
          <p:txBody>
            <a:bodyPr lIns="0" tIns="0" rIns="0" bIns="0" rtlCol="0" anchor="t">
              <a:spAutoFit/>
            </a:bodyPr>
            <a:lstStyle/>
            <a:p>
              <a:pPr algn="l">
                <a:lnSpc>
                  <a:spcPts val="3695"/>
                </a:lnSpc>
              </a:pPr>
              <a:r>
                <a:rPr lang="en-US" sz="2639" b="1">
                  <a:solidFill>
                    <a:srgbClr val="333D4D"/>
                  </a:solidFill>
                  <a:latin typeface="Poppins Bold"/>
                  <a:ea typeface="Poppins Bold"/>
                  <a:cs typeface="Poppins Bold"/>
                  <a:sym typeface="Poppins Bold"/>
                </a:rPr>
                <a:t>(1) Definitional Clarity: </a:t>
              </a:r>
              <a:r>
                <a:rPr lang="en-US" sz="2639">
                  <a:solidFill>
                    <a:srgbClr val="333D4D"/>
                  </a:solidFill>
                  <a:latin typeface="Poppins"/>
                  <a:ea typeface="Poppins"/>
                  <a:cs typeface="Poppins"/>
                  <a:sym typeface="Poppins"/>
                </a:rPr>
                <a:t>promptly, actionable evidence, reasonable investigation, reasonably accessible  </a:t>
              </a:r>
            </a:p>
            <a:p>
              <a:pPr marL="569827" lvl="1" indent="-284914" algn="l">
                <a:lnSpc>
                  <a:spcPts val="3695"/>
                </a:lnSpc>
                <a:buFont typeface="Arial"/>
                <a:buChar char="•"/>
              </a:pPr>
              <a:r>
                <a:rPr lang="en-US" sz="2639">
                  <a:solidFill>
                    <a:srgbClr val="333D4D"/>
                  </a:solidFill>
                  <a:latin typeface="Poppins"/>
                  <a:ea typeface="Poppins"/>
                  <a:cs typeface="Poppins"/>
                  <a:sym typeface="Poppins"/>
                </a:rPr>
                <a:t>Specifically for </a:t>
              </a:r>
              <a:r>
                <a:rPr lang="en-US" sz="2639" u="sng">
                  <a:solidFill>
                    <a:srgbClr val="333D4D"/>
                  </a:solidFill>
                  <a:latin typeface="Poppins"/>
                  <a:ea typeface="Poppins"/>
                  <a:cs typeface="Poppins"/>
                  <a:sym typeface="Poppins"/>
                </a:rPr>
                <a:t>promptly</a:t>
              </a:r>
              <a:r>
                <a:rPr lang="en-US" sz="2639">
                  <a:solidFill>
                    <a:srgbClr val="333D4D"/>
                  </a:solidFill>
                  <a:latin typeface="Poppins"/>
                  <a:ea typeface="Poppins"/>
                  <a:cs typeface="Poppins"/>
                  <a:sym typeface="Poppins"/>
                </a:rPr>
                <a:t>, development of practical implementation guidance while preserving flexibility, complexity and risk of collateral harm</a:t>
              </a:r>
            </a:p>
            <a:p>
              <a:pPr marL="569827" lvl="1" indent="-284914" algn="l">
                <a:lnSpc>
                  <a:spcPts val="3695"/>
                </a:lnSpc>
                <a:buFont typeface="Arial"/>
                <a:buChar char="•"/>
              </a:pPr>
              <a:r>
                <a:rPr lang="en-US" sz="2639">
                  <a:solidFill>
                    <a:srgbClr val="333D4D"/>
                  </a:solidFill>
                  <a:latin typeface="Poppins"/>
                  <a:ea typeface="Poppins"/>
                  <a:cs typeface="Poppins"/>
                  <a:sym typeface="Poppins"/>
                </a:rPr>
                <a:t>Establish minimum evidentiary expectations for actionable evidence, including relevance, reliability and sufficient specificity</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(2) Investigation versus Mitigation Distinction</a:t>
              </a:r>
            </a:p>
            <a:p>
              <a:pPr marL="569827" lvl="1" indent="-284914" algn="l">
                <a:lnSpc>
                  <a:spcPts val="3695"/>
                </a:lnSpc>
                <a:buFont typeface="Arial"/>
                <a:buChar char="•"/>
              </a:pPr>
              <a:r>
                <a:rPr lang="en-US" sz="2639">
                  <a:solidFill>
                    <a:srgbClr val="333D4D"/>
                  </a:solidFill>
                  <a:latin typeface="Poppins"/>
                  <a:ea typeface="Poppins"/>
                  <a:cs typeface="Poppins"/>
                  <a:sym typeface="Poppins"/>
                </a:rPr>
                <a:t>Clarify that the ADC trigger is investigative only and does not establish wrongdoing by the registrant or associated domains.</a:t>
              </a:r>
            </a:p>
            <a:p>
              <a:pPr algn="l">
                <a:lnSpc>
                  <a:spcPts val="3695"/>
                </a:lnSpc>
              </a:pPr>
              <a:endParaRPr lang="en-US" sz="2639">
                <a:solidFill>
                  <a:srgbClr val="333D4D"/>
                </a:solidFill>
                <a:latin typeface="Poppins"/>
                <a:ea typeface="Poppins"/>
                <a:cs typeface="Poppins"/>
                <a:sym typeface="Poppins"/>
              </a:endParaRPr>
            </a:p>
            <a:p>
              <a:pPr algn="l">
                <a:lnSpc>
                  <a:spcPts val="3695"/>
                </a:lnSpc>
              </a:pPr>
              <a:r>
                <a:rPr lang="en-US" sz="2639" b="1">
                  <a:solidFill>
                    <a:srgbClr val="333D4D"/>
                  </a:solidFill>
                  <a:latin typeface="Poppins Bold"/>
                  <a:ea typeface="Poppins Bold"/>
                  <a:cs typeface="Poppins Bold"/>
                  <a:sym typeface="Poppins Bold"/>
                </a:rPr>
                <a:t>(3) Demonstrating Compliance </a:t>
              </a:r>
            </a:p>
            <a:p>
              <a:pPr marL="569827" lvl="1" indent="-284914" algn="l">
                <a:lnSpc>
                  <a:spcPts val="3695"/>
                </a:lnSpc>
                <a:buFont typeface="Arial"/>
                <a:buChar char="•"/>
              </a:pPr>
              <a:r>
                <a:rPr lang="en-US" sz="2639">
                  <a:solidFill>
                    <a:srgbClr val="333D4D"/>
                  </a:solidFill>
                  <a:latin typeface="Poppins"/>
                  <a:ea typeface="Poppins"/>
                  <a:cs typeface="Poppins"/>
                  <a:sym typeface="Poppins"/>
                </a:rPr>
                <a:t>Ensure that compliance documentation is proportionate</a:t>
              </a:r>
            </a:p>
            <a:p>
              <a:pPr marL="569827" lvl="1" indent="-284914" algn="l">
                <a:lnSpc>
                  <a:spcPts val="3695"/>
                </a:lnSpc>
                <a:buFont typeface="Arial"/>
                <a:buChar char="•"/>
              </a:pPr>
              <a:r>
                <a:rPr lang="en-US" sz="2639">
                  <a:solidFill>
                    <a:srgbClr val="333D4D"/>
                  </a:solidFill>
                  <a:latin typeface="Poppins"/>
                  <a:ea typeface="Poppins"/>
                  <a:cs typeface="Poppins"/>
                  <a:sym typeface="Poppins"/>
                </a:rPr>
                <a:t>Allows appropriate use of redaction, pseudonymization and aggregation,</a:t>
              </a:r>
            </a:p>
            <a:p>
              <a:pPr marL="569827" lvl="1" indent="-284914" algn="l">
                <a:lnSpc>
                  <a:spcPts val="3695"/>
                </a:lnSpc>
                <a:buFont typeface="Arial"/>
                <a:buChar char="•"/>
              </a:pPr>
              <a:r>
                <a:rPr lang="en-US" sz="2639">
                  <a:solidFill>
                    <a:srgbClr val="333D4D"/>
                  </a:solidFill>
                  <a:latin typeface="Poppins"/>
                  <a:ea typeface="Poppins"/>
                  <a:cs typeface="Poppins"/>
                  <a:sym typeface="Poppins"/>
                </a:rPr>
                <a:t>Does not require unnecessary retention of personal or security-sensitive data.</a:t>
              </a:r>
            </a:p>
            <a:p>
              <a:pPr algn="l">
                <a:lnSpc>
                  <a:spcPts val="3695"/>
                </a:lnSpc>
                <a:spcBef>
                  <a:spcPct val="0"/>
                </a:spcBef>
              </a:pPr>
              <a:endParaRPr lang="en-US" sz="2639">
                <a:solidFill>
                  <a:srgbClr val="333D4D"/>
                </a:solidFill>
                <a:latin typeface="Poppins"/>
                <a:ea typeface="Poppins"/>
                <a:cs typeface="Poppins"/>
                <a:sym typeface="Poppins"/>
              </a:endParaRPr>
            </a:p>
          </p:txBody>
        </p:sp>
      </p:grpSp>
      <p:grpSp>
        <p:nvGrpSpPr>
          <p:cNvPr id="12" name="Group 12"/>
          <p:cNvGrpSpPr/>
          <p:nvPr/>
        </p:nvGrpSpPr>
        <p:grpSpPr>
          <a:xfrm>
            <a:off x="17334716" y="9258300"/>
            <a:ext cx="754620" cy="754697"/>
            <a:chOff x="0" y="0"/>
            <a:chExt cx="198748" cy="198768"/>
          </a:xfrm>
        </p:grpSpPr>
        <p:sp>
          <p:nvSpPr>
            <p:cNvPr id="13" name="Freeform 13"/>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4" name="TextBox 14"/>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8</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22E49"/>
        </a:solidFill>
        <a:effectLst/>
      </p:bgPr>
    </p:bg>
    <p:spTree>
      <p:nvGrpSpPr>
        <p:cNvPr id="1" name=""/>
        <p:cNvGrpSpPr/>
        <p:nvPr/>
      </p:nvGrpSpPr>
      <p:grpSpPr>
        <a:xfrm>
          <a:off x="0" y="0"/>
          <a:ext cx="0" cy="0"/>
          <a:chOff x="0" y="0"/>
          <a:chExt cx="0" cy="0"/>
        </a:xfrm>
      </p:grpSpPr>
      <p:sp>
        <p:nvSpPr>
          <p:cNvPr id="2" name="TextBox 2"/>
          <p:cNvSpPr txBox="1"/>
          <p:nvPr/>
        </p:nvSpPr>
        <p:spPr>
          <a:xfrm>
            <a:off x="348484" y="100965"/>
            <a:ext cx="18891991" cy="927735"/>
          </a:xfrm>
          <a:prstGeom prst="rect">
            <a:avLst/>
          </a:prstGeom>
        </p:spPr>
        <p:txBody>
          <a:bodyPr lIns="0" tIns="0" rIns="0" bIns="0" rtlCol="0" anchor="t">
            <a:spAutoFit/>
          </a:bodyPr>
          <a:lstStyle/>
          <a:p>
            <a:pPr algn="l">
              <a:lnSpc>
                <a:spcPts val="7139"/>
              </a:lnSpc>
              <a:spcBef>
                <a:spcPct val="0"/>
              </a:spcBef>
            </a:pPr>
            <a:r>
              <a:rPr lang="en-US" sz="5100" b="1">
                <a:solidFill>
                  <a:srgbClr val="FFFFFF"/>
                </a:solidFill>
                <a:latin typeface="Poppins Bold"/>
                <a:ea typeface="Poppins Bold"/>
                <a:cs typeface="Poppins Bold"/>
                <a:sym typeface="Poppins Bold"/>
              </a:rPr>
              <a:t>Beyond PDP 1: What  gaps remain? </a:t>
            </a:r>
          </a:p>
        </p:txBody>
      </p:sp>
      <p:sp>
        <p:nvSpPr>
          <p:cNvPr id="3" name="AutoShape 3"/>
          <p:cNvSpPr/>
          <p:nvPr/>
        </p:nvSpPr>
        <p:spPr>
          <a:xfrm flipV="1">
            <a:off x="0" y="1218464"/>
            <a:ext cx="18908588" cy="19050"/>
          </a:xfrm>
          <a:prstGeom prst="line">
            <a:avLst/>
          </a:prstGeom>
          <a:ln w="123825" cap="flat">
            <a:solidFill>
              <a:srgbClr val="BEA04D"/>
            </a:solidFill>
            <a:prstDash val="solid"/>
            <a:headEnd type="none" w="sm" len="sm"/>
            <a:tailEnd type="none" w="sm" len="sm"/>
          </a:ln>
        </p:spPr>
        <p:txBody>
          <a:bodyPr/>
          <a:lstStyle/>
          <a:p>
            <a:endParaRPr lang="en-US"/>
          </a:p>
        </p:txBody>
      </p:sp>
      <p:grpSp>
        <p:nvGrpSpPr>
          <p:cNvPr id="4" name="Group 4"/>
          <p:cNvGrpSpPr/>
          <p:nvPr/>
        </p:nvGrpSpPr>
        <p:grpSpPr>
          <a:xfrm>
            <a:off x="381752" y="2880046"/>
            <a:ext cx="17457959" cy="2850739"/>
            <a:chOff x="0" y="0"/>
            <a:chExt cx="4597981" cy="750812"/>
          </a:xfrm>
        </p:grpSpPr>
        <p:sp>
          <p:nvSpPr>
            <p:cNvPr id="5" name="Freeform 5"/>
            <p:cNvSpPr/>
            <p:nvPr/>
          </p:nvSpPr>
          <p:spPr>
            <a:xfrm>
              <a:off x="0" y="0"/>
              <a:ext cx="4597981" cy="750812"/>
            </a:xfrm>
            <a:custGeom>
              <a:avLst/>
              <a:gdLst/>
              <a:ahLst/>
              <a:cxnLst/>
              <a:rect l="l" t="t" r="r" b="b"/>
              <a:pathLst>
                <a:path w="4597981" h="750812">
                  <a:moveTo>
                    <a:pt x="7539" y="0"/>
                  </a:moveTo>
                  <a:lnTo>
                    <a:pt x="4590442" y="0"/>
                  </a:lnTo>
                  <a:cubicBezTo>
                    <a:pt x="4592441" y="0"/>
                    <a:pt x="4594359" y="794"/>
                    <a:pt x="4595773" y="2208"/>
                  </a:cubicBezTo>
                  <a:cubicBezTo>
                    <a:pt x="4597187" y="3622"/>
                    <a:pt x="4597981" y="5539"/>
                    <a:pt x="4597981" y="7539"/>
                  </a:cubicBezTo>
                  <a:lnTo>
                    <a:pt x="4597981" y="743273"/>
                  </a:lnTo>
                  <a:cubicBezTo>
                    <a:pt x="4597981" y="745272"/>
                    <a:pt x="4597187" y="747190"/>
                    <a:pt x="4595773" y="748604"/>
                  </a:cubicBezTo>
                  <a:cubicBezTo>
                    <a:pt x="4594359" y="750018"/>
                    <a:pt x="4592441" y="750812"/>
                    <a:pt x="4590442" y="750812"/>
                  </a:cubicBezTo>
                  <a:lnTo>
                    <a:pt x="7539" y="750812"/>
                  </a:lnTo>
                  <a:cubicBezTo>
                    <a:pt x="3375" y="750812"/>
                    <a:pt x="0" y="747437"/>
                    <a:pt x="0" y="743273"/>
                  </a:cubicBezTo>
                  <a:lnTo>
                    <a:pt x="0" y="7539"/>
                  </a:lnTo>
                  <a:cubicBezTo>
                    <a:pt x="0" y="5539"/>
                    <a:pt x="794" y="3622"/>
                    <a:pt x="2208" y="2208"/>
                  </a:cubicBezTo>
                  <a:cubicBezTo>
                    <a:pt x="3622" y="794"/>
                    <a:pt x="5539" y="0"/>
                    <a:pt x="7539" y="0"/>
                  </a:cubicBezTo>
                  <a:close/>
                </a:path>
              </a:pathLst>
            </a:custGeom>
            <a:solidFill>
              <a:srgbClr val="FFFFFF"/>
            </a:solidFill>
          </p:spPr>
          <p:txBody>
            <a:bodyPr/>
            <a:lstStyle/>
            <a:p>
              <a:endParaRPr lang="en-US"/>
            </a:p>
          </p:txBody>
        </p:sp>
        <p:sp>
          <p:nvSpPr>
            <p:cNvPr id="6" name="TextBox 6"/>
            <p:cNvSpPr txBox="1"/>
            <p:nvPr/>
          </p:nvSpPr>
          <p:spPr>
            <a:xfrm>
              <a:off x="0" y="-47625"/>
              <a:ext cx="4597981" cy="798437"/>
            </a:xfrm>
            <a:prstGeom prst="rect">
              <a:avLst/>
            </a:prstGeom>
          </p:spPr>
          <p:txBody>
            <a:bodyPr lIns="50800" tIns="50800" rIns="50800" bIns="50800" rtlCol="0" anchor="ctr"/>
            <a:lstStyle/>
            <a:p>
              <a:pPr algn="l">
                <a:lnSpc>
                  <a:spcPts val="3696"/>
                </a:lnSpc>
              </a:pPr>
              <a:r>
                <a:rPr lang="en-US" sz="2640" b="1">
                  <a:solidFill>
                    <a:srgbClr val="333D4D"/>
                  </a:solidFill>
                  <a:latin typeface="Canva Sans Bold"/>
                  <a:ea typeface="Canva Sans Bold"/>
                  <a:cs typeface="Canva Sans Bold"/>
                  <a:sym typeface="Canva Sans Bold"/>
                </a:rPr>
                <a:t>Best practices include:</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Appropriate notice on mitigation decisions</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A general explanation of the relevant basis for action,</a:t>
              </a:r>
            </a:p>
            <a:p>
              <a:pPr marL="569976" lvl="1" indent="-284988" algn="l">
                <a:lnSpc>
                  <a:spcPts val="3696"/>
                </a:lnSpc>
                <a:spcBef>
                  <a:spcPct val="0"/>
                </a:spcBef>
                <a:buFont typeface="Arial"/>
                <a:buChar char="•"/>
              </a:pPr>
              <a:r>
                <a:rPr lang="en-US" sz="2640">
                  <a:solidFill>
                    <a:srgbClr val="333D4D"/>
                  </a:solidFill>
                  <a:latin typeface="Canva Sans"/>
                  <a:ea typeface="Canva Sans"/>
                  <a:cs typeface="Canva Sans"/>
                  <a:sym typeface="Canva Sans"/>
                </a:rPr>
                <a:t>Information concerning remediation where applicable, and access to a reasonable mechanism for review or reconsideration</a:t>
              </a:r>
            </a:p>
          </p:txBody>
        </p:sp>
      </p:grpSp>
      <p:grpSp>
        <p:nvGrpSpPr>
          <p:cNvPr id="7" name="Group 7"/>
          <p:cNvGrpSpPr/>
          <p:nvPr/>
        </p:nvGrpSpPr>
        <p:grpSpPr>
          <a:xfrm>
            <a:off x="348484" y="1656335"/>
            <a:ext cx="17524495" cy="1223711"/>
            <a:chOff x="0" y="0"/>
            <a:chExt cx="4615505" cy="322294"/>
          </a:xfrm>
        </p:grpSpPr>
        <p:sp>
          <p:nvSpPr>
            <p:cNvPr id="8" name="Freeform 8"/>
            <p:cNvSpPr/>
            <p:nvPr/>
          </p:nvSpPr>
          <p:spPr>
            <a:xfrm>
              <a:off x="0" y="0"/>
              <a:ext cx="4615505" cy="322294"/>
            </a:xfrm>
            <a:custGeom>
              <a:avLst/>
              <a:gdLst/>
              <a:ahLst/>
              <a:cxnLst/>
              <a:rect l="l" t="t" r="r" b="b"/>
              <a:pathLst>
                <a:path w="4615505" h="322294">
                  <a:moveTo>
                    <a:pt x="0" y="0"/>
                  </a:moveTo>
                  <a:lnTo>
                    <a:pt x="4615505" y="0"/>
                  </a:lnTo>
                  <a:lnTo>
                    <a:pt x="4615505" y="322294"/>
                  </a:lnTo>
                  <a:lnTo>
                    <a:pt x="0" y="322294"/>
                  </a:lnTo>
                  <a:close/>
                </a:path>
              </a:pathLst>
            </a:custGeom>
            <a:solidFill>
              <a:srgbClr val="1A2B5C"/>
            </a:solidFill>
          </p:spPr>
          <p:txBody>
            <a:bodyPr/>
            <a:lstStyle/>
            <a:p>
              <a:endParaRPr lang="en-US"/>
            </a:p>
          </p:txBody>
        </p:sp>
        <p:sp>
          <p:nvSpPr>
            <p:cNvPr id="9" name="TextBox 9"/>
            <p:cNvSpPr txBox="1"/>
            <p:nvPr/>
          </p:nvSpPr>
          <p:spPr>
            <a:xfrm>
              <a:off x="0" y="-95250"/>
              <a:ext cx="4615505" cy="417544"/>
            </a:xfrm>
            <a:prstGeom prst="rect">
              <a:avLst/>
            </a:prstGeom>
          </p:spPr>
          <p:txBody>
            <a:bodyPr lIns="50800" tIns="50800" rIns="50800" bIns="50800" rtlCol="0" anchor="ctr"/>
            <a:lstStyle/>
            <a:p>
              <a:pPr algn="l">
                <a:lnSpc>
                  <a:spcPts val="4620"/>
                </a:lnSpc>
              </a:pPr>
              <a:r>
                <a:rPr lang="en-US" sz="3300" b="1">
                  <a:solidFill>
                    <a:srgbClr val="C8A850"/>
                  </a:solidFill>
                  <a:latin typeface="Poppins Bold"/>
                  <a:ea typeface="Poppins Bold"/>
                  <a:cs typeface="Poppins Bold"/>
                  <a:sym typeface="Poppins Bold"/>
                </a:rPr>
                <a:t>Transparency and accountability procedures</a:t>
              </a:r>
            </a:p>
          </p:txBody>
        </p:sp>
      </p:grpSp>
      <p:grpSp>
        <p:nvGrpSpPr>
          <p:cNvPr id="10" name="Group 10"/>
          <p:cNvGrpSpPr/>
          <p:nvPr/>
        </p:nvGrpSpPr>
        <p:grpSpPr>
          <a:xfrm>
            <a:off x="381752" y="5730784"/>
            <a:ext cx="17524495" cy="3277230"/>
            <a:chOff x="0" y="0"/>
            <a:chExt cx="23365993" cy="4369640"/>
          </a:xfrm>
        </p:grpSpPr>
        <p:grpSp>
          <p:nvGrpSpPr>
            <p:cNvPr id="11" name="Group 11"/>
            <p:cNvGrpSpPr/>
            <p:nvPr/>
          </p:nvGrpSpPr>
          <p:grpSpPr>
            <a:xfrm>
              <a:off x="0" y="1417478"/>
              <a:ext cx="23277278" cy="2952161"/>
              <a:chOff x="0" y="0"/>
              <a:chExt cx="4597981" cy="583143"/>
            </a:xfrm>
          </p:grpSpPr>
          <p:sp>
            <p:nvSpPr>
              <p:cNvPr id="12" name="Freeform 12"/>
              <p:cNvSpPr/>
              <p:nvPr/>
            </p:nvSpPr>
            <p:spPr>
              <a:xfrm>
                <a:off x="0" y="0"/>
                <a:ext cx="4597981" cy="583143"/>
              </a:xfrm>
              <a:custGeom>
                <a:avLst/>
                <a:gdLst/>
                <a:ahLst/>
                <a:cxnLst/>
                <a:rect l="l" t="t" r="r" b="b"/>
                <a:pathLst>
                  <a:path w="4597981" h="583143">
                    <a:moveTo>
                      <a:pt x="7539" y="0"/>
                    </a:moveTo>
                    <a:lnTo>
                      <a:pt x="4590442" y="0"/>
                    </a:lnTo>
                    <a:cubicBezTo>
                      <a:pt x="4592441" y="0"/>
                      <a:pt x="4594359" y="794"/>
                      <a:pt x="4595773" y="2208"/>
                    </a:cubicBezTo>
                    <a:cubicBezTo>
                      <a:pt x="4597187" y="3622"/>
                      <a:pt x="4597981" y="5539"/>
                      <a:pt x="4597981" y="7539"/>
                    </a:cubicBezTo>
                    <a:lnTo>
                      <a:pt x="4597981" y="575604"/>
                    </a:lnTo>
                    <a:cubicBezTo>
                      <a:pt x="4597981" y="577604"/>
                      <a:pt x="4597187" y="579521"/>
                      <a:pt x="4595773" y="580935"/>
                    </a:cubicBezTo>
                    <a:cubicBezTo>
                      <a:pt x="4594359" y="582349"/>
                      <a:pt x="4592441" y="583143"/>
                      <a:pt x="4590442" y="583143"/>
                    </a:cubicBezTo>
                    <a:lnTo>
                      <a:pt x="7539" y="583143"/>
                    </a:lnTo>
                    <a:cubicBezTo>
                      <a:pt x="5539" y="583143"/>
                      <a:pt x="3622" y="582349"/>
                      <a:pt x="2208" y="580935"/>
                    </a:cubicBezTo>
                    <a:cubicBezTo>
                      <a:pt x="794" y="579521"/>
                      <a:pt x="0" y="577604"/>
                      <a:pt x="0" y="575604"/>
                    </a:cubicBezTo>
                    <a:lnTo>
                      <a:pt x="0" y="7539"/>
                    </a:lnTo>
                    <a:cubicBezTo>
                      <a:pt x="0" y="5539"/>
                      <a:pt x="794" y="3622"/>
                      <a:pt x="2208" y="2208"/>
                    </a:cubicBezTo>
                    <a:cubicBezTo>
                      <a:pt x="3622" y="794"/>
                      <a:pt x="5539" y="0"/>
                      <a:pt x="7539" y="0"/>
                    </a:cubicBezTo>
                    <a:close/>
                  </a:path>
                </a:pathLst>
              </a:custGeom>
              <a:solidFill>
                <a:srgbClr val="FFFFFF"/>
              </a:solidFill>
            </p:spPr>
            <p:txBody>
              <a:bodyPr/>
              <a:lstStyle/>
              <a:p>
                <a:endParaRPr lang="en-US"/>
              </a:p>
            </p:txBody>
          </p:sp>
          <p:sp>
            <p:nvSpPr>
              <p:cNvPr id="13" name="TextBox 13"/>
              <p:cNvSpPr txBox="1"/>
              <p:nvPr/>
            </p:nvSpPr>
            <p:spPr>
              <a:xfrm>
                <a:off x="0" y="-47625"/>
                <a:ext cx="4597981" cy="630768"/>
              </a:xfrm>
              <a:prstGeom prst="rect">
                <a:avLst/>
              </a:prstGeom>
            </p:spPr>
            <p:txBody>
              <a:bodyPr lIns="50800" tIns="50800" rIns="50800" bIns="50800" rtlCol="0" anchor="ctr"/>
              <a:lstStyle/>
              <a:p>
                <a:pPr algn="l">
                  <a:lnSpc>
                    <a:spcPts val="3696"/>
                  </a:lnSpc>
                </a:pPr>
                <a:r>
                  <a:rPr lang="en-US" sz="2640" b="1">
                    <a:solidFill>
                      <a:srgbClr val="333D4D"/>
                    </a:solidFill>
                    <a:latin typeface="Canva Sans Bold"/>
                    <a:ea typeface="Canva Sans Bold"/>
                    <a:cs typeface="Canva Sans Bold"/>
                    <a:sym typeface="Canva Sans Bold"/>
                  </a:rPr>
                  <a:t>Best practices include: </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Independent appeal process</a:t>
                </a:r>
              </a:p>
              <a:p>
                <a:pPr marL="569976" lvl="1" indent="-284988" algn="l">
                  <a:lnSpc>
                    <a:spcPts val="3696"/>
                  </a:lnSpc>
                  <a:buFont typeface="Arial"/>
                  <a:buChar char="•"/>
                </a:pPr>
                <a:r>
                  <a:rPr lang="en-US" sz="2640">
                    <a:solidFill>
                      <a:srgbClr val="333D4D"/>
                    </a:solidFill>
                    <a:latin typeface="Canva Sans"/>
                    <a:ea typeface="Canva Sans"/>
                    <a:cs typeface="Canva Sans"/>
                    <a:sym typeface="Canva Sans"/>
                  </a:rPr>
                  <a:t>Contact form with a clear procedure </a:t>
                </a:r>
              </a:p>
              <a:p>
                <a:pPr marL="569976" lvl="1" indent="-284988" algn="l">
                  <a:lnSpc>
                    <a:spcPts val="3696"/>
                  </a:lnSpc>
                  <a:spcBef>
                    <a:spcPct val="0"/>
                  </a:spcBef>
                  <a:buFont typeface="Arial"/>
                  <a:buChar char="•"/>
                </a:pPr>
                <a:r>
                  <a:rPr lang="en-US" sz="2640">
                    <a:solidFill>
                      <a:srgbClr val="333D4D"/>
                    </a:solidFill>
                    <a:latin typeface="Canva Sans"/>
                    <a:ea typeface="Canva Sans"/>
                    <a:cs typeface="Canva Sans"/>
                    <a:sym typeface="Canva Sans"/>
                  </a:rPr>
                  <a:t>Accessible process for reversal and reinstatement</a:t>
                </a:r>
              </a:p>
            </p:txBody>
          </p:sp>
        </p:grpSp>
        <p:grpSp>
          <p:nvGrpSpPr>
            <p:cNvPr id="14" name="Group 14"/>
            <p:cNvGrpSpPr/>
            <p:nvPr/>
          </p:nvGrpSpPr>
          <p:grpSpPr>
            <a:xfrm>
              <a:off x="0" y="0"/>
              <a:ext cx="23365993" cy="1417478"/>
              <a:chOff x="0" y="0"/>
              <a:chExt cx="4615505" cy="279996"/>
            </a:xfrm>
          </p:grpSpPr>
          <p:sp>
            <p:nvSpPr>
              <p:cNvPr id="15" name="Freeform 15"/>
              <p:cNvSpPr/>
              <p:nvPr/>
            </p:nvSpPr>
            <p:spPr>
              <a:xfrm>
                <a:off x="0" y="0"/>
                <a:ext cx="4615505" cy="279996"/>
              </a:xfrm>
              <a:custGeom>
                <a:avLst/>
                <a:gdLst/>
                <a:ahLst/>
                <a:cxnLst/>
                <a:rect l="l" t="t" r="r" b="b"/>
                <a:pathLst>
                  <a:path w="4615505" h="279996">
                    <a:moveTo>
                      <a:pt x="0" y="0"/>
                    </a:moveTo>
                    <a:lnTo>
                      <a:pt x="4615505" y="0"/>
                    </a:lnTo>
                    <a:lnTo>
                      <a:pt x="4615505" y="279996"/>
                    </a:lnTo>
                    <a:lnTo>
                      <a:pt x="0" y="279996"/>
                    </a:lnTo>
                    <a:close/>
                  </a:path>
                </a:pathLst>
              </a:custGeom>
              <a:solidFill>
                <a:srgbClr val="1A2B5C"/>
              </a:solidFill>
            </p:spPr>
            <p:txBody>
              <a:bodyPr/>
              <a:lstStyle/>
              <a:p>
                <a:endParaRPr lang="en-US"/>
              </a:p>
            </p:txBody>
          </p:sp>
          <p:sp>
            <p:nvSpPr>
              <p:cNvPr id="16" name="TextBox 16"/>
              <p:cNvSpPr txBox="1"/>
              <p:nvPr/>
            </p:nvSpPr>
            <p:spPr>
              <a:xfrm>
                <a:off x="0" y="-95250"/>
                <a:ext cx="4615505" cy="375246"/>
              </a:xfrm>
              <a:prstGeom prst="rect">
                <a:avLst/>
              </a:prstGeom>
            </p:spPr>
            <p:txBody>
              <a:bodyPr lIns="50800" tIns="50800" rIns="50800" bIns="50800" rtlCol="0" anchor="ctr"/>
              <a:lstStyle/>
              <a:p>
                <a:pPr algn="l">
                  <a:lnSpc>
                    <a:spcPts val="4620"/>
                  </a:lnSpc>
                </a:pPr>
                <a:r>
                  <a:rPr lang="en-US" sz="3300" b="1">
                    <a:solidFill>
                      <a:srgbClr val="C8A850"/>
                    </a:solidFill>
                    <a:latin typeface="Poppins Bold"/>
                    <a:ea typeface="Poppins Bold"/>
                    <a:cs typeface="Poppins Bold"/>
                    <a:sym typeface="Poppins Bold"/>
                  </a:rPr>
                  <a:t>Baseline due process requirements </a:t>
                </a:r>
              </a:p>
            </p:txBody>
          </p:sp>
        </p:grpSp>
      </p:grpSp>
      <p:grpSp>
        <p:nvGrpSpPr>
          <p:cNvPr id="17" name="Group 17"/>
          <p:cNvGrpSpPr/>
          <p:nvPr/>
        </p:nvGrpSpPr>
        <p:grpSpPr>
          <a:xfrm>
            <a:off x="17334716" y="9258300"/>
            <a:ext cx="754620" cy="754697"/>
            <a:chOff x="0" y="0"/>
            <a:chExt cx="198748" cy="198768"/>
          </a:xfrm>
        </p:grpSpPr>
        <p:sp>
          <p:nvSpPr>
            <p:cNvPr id="18" name="Freeform 18"/>
            <p:cNvSpPr/>
            <p:nvPr/>
          </p:nvSpPr>
          <p:spPr>
            <a:xfrm>
              <a:off x="0" y="0"/>
              <a:ext cx="198748" cy="198768"/>
            </a:xfrm>
            <a:custGeom>
              <a:avLst/>
              <a:gdLst/>
              <a:ahLst/>
              <a:cxnLst/>
              <a:rect l="l" t="t" r="r" b="b"/>
              <a:pathLst>
                <a:path w="198748" h="198768">
                  <a:moveTo>
                    <a:pt x="99374" y="0"/>
                  </a:moveTo>
                  <a:lnTo>
                    <a:pt x="99374" y="0"/>
                  </a:lnTo>
                  <a:cubicBezTo>
                    <a:pt x="125729" y="0"/>
                    <a:pt x="151005" y="10470"/>
                    <a:pt x="169642" y="29106"/>
                  </a:cubicBezTo>
                  <a:cubicBezTo>
                    <a:pt x="188278" y="47742"/>
                    <a:pt x="198748" y="73018"/>
                    <a:pt x="198748" y="99374"/>
                  </a:cubicBezTo>
                  <a:lnTo>
                    <a:pt x="198748" y="99394"/>
                  </a:lnTo>
                  <a:cubicBezTo>
                    <a:pt x="198748" y="154277"/>
                    <a:pt x="154256" y="198768"/>
                    <a:pt x="99374" y="198768"/>
                  </a:cubicBezTo>
                  <a:lnTo>
                    <a:pt x="99374" y="198768"/>
                  </a:lnTo>
                  <a:cubicBezTo>
                    <a:pt x="73018" y="198768"/>
                    <a:pt x="47742" y="188298"/>
                    <a:pt x="29106" y="169662"/>
                  </a:cubicBezTo>
                  <a:cubicBezTo>
                    <a:pt x="10470" y="151026"/>
                    <a:pt x="0" y="125750"/>
                    <a:pt x="0" y="99394"/>
                  </a:cubicBezTo>
                  <a:lnTo>
                    <a:pt x="0" y="99374"/>
                  </a:lnTo>
                  <a:cubicBezTo>
                    <a:pt x="0" y="44491"/>
                    <a:pt x="44491" y="0"/>
                    <a:pt x="99374" y="0"/>
                  </a:cubicBezTo>
                  <a:close/>
                </a:path>
              </a:pathLst>
            </a:custGeom>
            <a:solidFill>
              <a:srgbClr val="BEA04D"/>
            </a:solidFill>
          </p:spPr>
          <p:txBody>
            <a:bodyPr/>
            <a:lstStyle/>
            <a:p>
              <a:endParaRPr lang="en-US"/>
            </a:p>
          </p:txBody>
        </p:sp>
        <p:sp>
          <p:nvSpPr>
            <p:cNvPr id="19" name="TextBox 19"/>
            <p:cNvSpPr txBox="1"/>
            <p:nvPr/>
          </p:nvSpPr>
          <p:spPr>
            <a:xfrm>
              <a:off x="0" y="-66675"/>
              <a:ext cx="198748" cy="265443"/>
            </a:xfrm>
            <a:prstGeom prst="rect">
              <a:avLst/>
            </a:prstGeom>
          </p:spPr>
          <p:txBody>
            <a:bodyPr lIns="50800" tIns="50800" rIns="50800" bIns="50800" rtlCol="0" anchor="ctr"/>
            <a:lstStyle/>
            <a:p>
              <a:pPr algn="ctr">
                <a:lnSpc>
                  <a:spcPts val="3499"/>
                </a:lnSpc>
              </a:pPr>
              <a:r>
                <a:rPr lang="en-US" sz="2499" b="1">
                  <a:solidFill>
                    <a:srgbClr val="23356B"/>
                  </a:solidFill>
                  <a:latin typeface="Poppins Bold"/>
                  <a:ea typeface="Poppins Bold"/>
                  <a:cs typeface="Poppins Bold"/>
                  <a:sym typeface="Poppins Bold"/>
                </a:rPr>
                <a:t>9</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939</Words>
  <Application>Microsoft Macintosh PowerPoint</Application>
  <PresentationFormat>Custom</PresentationFormat>
  <Paragraphs>111</Paragraphs>
  <Slides>10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Calibri</vt:lpstr>
      <vt:lpstr>Poppins</vt:lpstr>
      <vt:lpstr>Aptos</vt:lpstr>
      <vt:lpstr>Poppins Bold</vt:lpstr>
      <vt:lpstr>Canva Sans</vt:lpstr>
      <vt:lpstr>Poppins Italics</vt:lpstr>
      <vt:lpstr>Arial</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ICANN87: NCSG PC Mtg's</dc:title>
  <cp:lastModifiedBy>Michaela Nakayama Shapiro</cp:lastModifiedBy>
  <cp:revision>3</cp:revision>
  <dcterms:created xsi:type="dcterms:W3CDTF">2006-08-16T00:00:00Z</dcterms:created>
  <dcterms:modified xsi:type="dcterms:W3CDTF">2026-10-13T12:32:56Z</dcterms:modified>
  <dc:identifier>DAHXyuy5jvo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c520d57-22b0-478d-878a-01209e3894d8_Enabled">
    <vt:lpwstr>true</vt:lpwstr>
  </property>
  <property fmtid="{D5CDD505-2E9C-101B-9397-08002B2CF9AE}" pid="3" name="MSIP_Label_bc520d57-22b0-478d-878a-01209e3894d8_SetDate">
    <vt:lpwstr>2026-10-13T12:32:34Z</vt:lpwstr>
  </property>
  <property fmtid="{D5CDD505-2E9C-101B-9397-08002B2CF9AE}" pid="4" name="MSIP_Label_bc520d57-22b0-478d-878a-01209e3894d8_Method">
    <vt:lpwstr>Standard</vt:lpwstr>
  </property>
  <property fmtid="{D5CDD505-2E9C-101B-9397-08002B2CF9AE}" pid="5" name="MSIP_Label_bc520d57-22b0-478d-878a-01209e3894d8_Name">
    <vt:lpwstr>INTERNAL</vt:lpwstr>
  </property>
  <property fmtid="{D5CDD505-2E9C-101B-9397-08002B2CF9AE}" pid="6" name="MSIP_Label_bc520d57-22b0-478d-878a-01209e3894d8_SiteId">
    <vt:lpwstr>08722067-f231-4f22-bb68-ea4fbf92dabb</vt:lpwstr>
  </property>
  <property fmtid="{D5CDD505-2E9C-101B-9397-08002B2CF9AE}" pid="7" name="MSIP_Label_bc520d57-22b0-478d-878a-01209e3894d8_ActionId">
    <vt:lpwstr>8a29cca4-401b-477f-b8bb-2d5d310bdd9a</vt:lpwstr>
  </property>
  <property fmtid="{D5CDD505-2E9C-101B-9397-08002B2CF9AE}" pid="8" name="MSIP_Label_bc520d57-22b0-478d-878a-01209e3894d8_ContentBits">
    <vt:lpwstr>1</vt:lpwstr>
  </property>
  <property fmtid="{D5CDD505-2E9C-101B-9397-08002B2CF9AE}" pid="9" name="MSIP_Label_bc520d57-22b0-478d-878a-01209e3894d8_Tag">
    <vt:lpwstr>50, 3, 0, 1</vt:lpwstr>
  </property>
  <property fmtid="{D5CDD505-2E9C-101B-9397-08002B2CF9AE}" pid="10" name="ClassificationContentMarkingHeaderLocations">
    <vt:lpwstr>Office Theme:8</vt:lpwstr>
  </property>
  <property fmtid="{D5CDD505-2E9C-101B-9397-08002B2CF9AE}" pid="11" name="ClassificationContentMarkingHeaderText">
    <vt:lpwstr>INTERNAL</vt:lpwstr>
  </property>
</Properties>
</file>