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slideMasters/slideMaster12.xml" ContentType="application/vnd.openxmlformats-officedocument.presentationml.slideMaster+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Lst>
  <p:notesMasterIdLst>
    <p:notesMasterId r:id="rId14"/>
  </p:notesMasterIdLst>
  <p:sldSz cx="9144000" cy="5143500"/>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notesMaster" Target="notesMasters/notesMaster1.xml"/><Relationship Id="rId15" Type="http://schemas.openxmlformats.org/officeDocument/2006/relationships/presProps" Target="presProps.xml"/><Relationship Id="rId16" Type="http://schemas.openxmlformats.org/officeDocument/2006/relationships/viewProps" Target="viewProps.xml"/><Relationship Id="rId17" Type="http://schemas.openxmlformats.org/officeDocument/2006/relationships/theme" Target="theme/theme1.xml"/><Relationship Id="rId18"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1A2B5C"/>
        </a:solidFill>
      </p:bgPr>
    </p:bg>
    <p:spTree>
      <p:nvGrpSpPr>
        <p:cNvPr id="1" name=""/>
        <p:cNvGrpSpPr/>
        <p:nvPr/>
      </p:nvGrpSpPr>
      <p:grpSpPr>
        <a:xfrm>
          <a:off x="0" y="0"/>
          <a:ext cx="0" cy="0"/>
          <a:chOff x="0" y="0"/>
          <a:chExt cx="0" cy="0"/>
        </a:xfrm>
      </p:grpSpPr>
      <p:sp>
        <p:nvSpPr>
          <p:cNvPr id="2" name="Shape 0"/>
          <p:cNvSpPr/>
          <p:nvPr/>
        </p:nvSpPr>
        <p:spPr>
          <a:xfrm>
            <a:off x="0" y="0"/>
            <a:ext cx="164592" cy="5143500"/>
          </a:xfrm>
          <a:prstGeom prst="rect">
            <a:avLst/>
          </a:prstGeom>
          <a:solidFill>
            <a:srgbClr val="C9A84C"/>
          </a:solidFill>
          <a:ln w="12700">
            <a:solidFill>
              <a:srgbClr val="C9A84C"/>
            </a:solidFill>
            <a:prstDash val="solid"/>
          </a:ln>
        </p:spPr>
      </p:sp>
      <p:sp>
        <p:nvSpPr>
          <p:cNvPr id="3" name="Shape 1"/>
          <p:cNvSpPr/>
          <p:nvPr/>
        </p:nvSpPr>
        <p:spPr>
          <a:xfrm>
            <a:off x="7498080" y="-731520"/>
            <a:ext cx="2560320" cy="2560320"/>
          </a:xfrm>
          <a:prstGeom prst="ellipse">
            <a:avLst/>
          </a:prstGeom>
          <a:solidFill>
            <a:srgbClr val="2E4482">
              <a:alpha val="50000"/>
            </a:srgbClr>
          </a:solidFill>
          <a:ln w="12700">
            <a:solidFill>
              <a:srgbClr val="2E4482">
                <a:alpha val="50000"/>
              </a:srgbClr>
            </a:solidFill>
            <a:prstDash val="solid"/>
          </a:ln>
        </p:spPr>
      </p:sp>
      <p:sp>
        <p:nvSpPr>
          <p:cNvPr id="4" name="Shape 2"/>
          <p:cNvSpPr/>
          <p:nvPr/>
        </p:nvSpPr>
        <p:spPr>
          <a:xfrm>
            <a:off x="8046720" y="-274320"/>
            <a:ext cx="1645920" cy="1645920"/>
          </a:xfrm>
          <a:prstGeom prst="ellipse">
            <a:avLst/>
          </a:prstGeom>
          <a:solidFill>
            <a:srgbClr val="C9A84C">
              <a:alpha val="30000"/>
            </a:srgbClr>
          </a:solidFill>
          <a:ln w="12700">
            <a:solidFill>
              <a:srgbClr val="C9A84C">
                <a:alpha val="30000"/>
              </a:srgbClr>
            </a:solidFill>
            <a:prstDash val="solid"/>
          </a:ln>
        </p:spPr>
      </p:sp>
      <p:sp>
        <p:nvSpPr>
          <p:cNvPr id="5" name="Text 3"/>
          <p:cNvSpPr/>
          <p:nvPr/>
        </p:nvSpPr>
        <p:spPr>
          <a:xfrm>
            <a:off x="457200" y="1005840"/>
            <a:ext cx="8229600" cy="457200"/>
          </a:xfrm>
          <a:prstGeom prst="rect">
            <a:avLst/>
          </a:prstGeom>
          <a:noFill/>
          <a:ln/>
        </p:spPr>
        <p:txBody>
          <a:bodyPr wrap="square" rtlCol="0" anchor="ctr"/>
          <a:lstStyle/>
          <a:p>
            <a:pPr algn="l" indent="0" marL="0">
              <a:buNone/>
            </a:pPr>
            <a:r>
              <a:rPr lang="en-US" sz="1200" b="1" spc="500" kern="0" dirty="0">
                <a:solidFill>
                  <a:srgbClr val="E8C97A"/>
                </a:solidFill>
              </a:rPr>
              <a:t>GNSO COUNCIL MEETING</a:t>
            </a:r>
            <a:endParaRPr lang="en-US" sz="1200" dirty="0"/>
          </a:p>
        </p:txBody>
      </p:sp>
      <p:sp>
        <p:nvSpPr>
          <p:cNvPr id="6" name="Text 4"/>
          <p:cNvSpPr/>
          <p:nvPr/>
        </p:nvSpPr>
        <p:spPr>
          <a:xfrm>
            <a:off x="457200" y="1280160"/>
            <a:ext cx="7772400" cy="1920240"/>
          </a:xfrm>
          <a:prstGeom prst="rect">
            <a:avLst/>
          </a:prstGeom>
          <a:noFill/>
          <a:ln/>
        </p:spPr>
        <p:txBody>
          <a:bodyPr wrap="square" rtlCol="0" anchor="ctr"/>
          <a:lstStyle/>
          <a:p>
            <a:pPr algn="l" indent="0" marL="0">
              <a:buNone/>
            </a:pPr>
            <a:r>
              <a:rPr lang="en-US" sz="3400" b="1" dirty="0">
                <a:solidFill>
                  <a:srgbClr val="FFFFFF"/>
                </a:solidFill>
              </a:rPr>
              <a:t>Public Comments,</a:t>
            </a:r>
            <a:endParaRPr lang="en-US" sz="3400" dirty="0"/>
          </a:p>
          <a:p>
            <a:pPr algn="l" indent="0" marL="0">
              <a:buNone/>
            </a:pPr>
            <a:r>
              <a:rPr lang="en-US" sz="3400" b="1" dirty="0">
                <a:solidFill>
                  <a:srgbClr val="FFFFFF"/>
                </a:solidFill>
              </a:rPr>
              <a:t>DNS Abuse PDP1 &amp;</a:t>
            </a:r>
            <a:endParaRPr lang="en-US" sz="3400" dirty="0"/>
          </a:p>
          <a:p>
            <a:pPr algn="l" indent="0" marL="0">
              <a:buNone/>
            </a:pPr>
            <a:r>
              <a:rPr lang="en-US" sz="3400" b="1" dirty="0">
                <a:solidFill>
                  <a:srgbClr val="FFFFFF"/>
                </a:solidFill>
              </a:rPr>
              <a:t>GNSO Council Agenda</a:t>
            </a:r>
            <a:endParaRPr lang="en-US" sz="3400" dirty="0"/>
          </a:p>
        </p:txBody>
      </p:sp>
      <p:sp>
        <p:nvSpPr>
          <p:cNvPr id="7" name="Shape 5"/>
          <p:cNvSpPr/>
          <p:nvPr/>
        </p:nvSpPr>
        <p:spPr>
          <a:xfrm>
            <a:off x="457200" y="3310128"/>
            <a:ext cx="2286000" cy="36576"/>
          </a:xfrm>
          <a:prstGeom prst="rect">
            <a:avLst/>
          </a:prstGeom>
          <a:solidFill>
            <a:srgbClr val="C9A84C"/>
          </a:solidFill>
          <a:ln w="12700">
            <a:solidFill>
              <a:srgbClr val="C9A84C"/>
            </a:solidFill>
            <a:prstDash val="solid"/>
          </a:ln>
        </p:spPr>
      </p:sp>
      <p:sp>
        <p:nvSpPr>
          <p:cNvPr id="8" name="Text 6"/>
          <p:cNvSpPr/>
          <p:nvPr/>
        </p:nvSpPr>
        <p:spPr>
          <a:xfrm>
            <a:off x="457200" y="3438144"/>
            <a:ext cx="8229600" cy="384048"/>
          </a:xfrm>
          <a:prstGeom prst="rect">
            <a:avLst/>
          </a:prstGeom>
          <a:noFill/>
          <a:ln/>
        </p:spPr>
        <p:txBody>
          <a:bodyPr wrap="square" rtlCol="0" anchor="ctr"/>
          <a:lstStyle/>
          <a:p>
            <a:pPr algn="l" indent="0" marL="0">
              <a:buNone/>
            </a:pPr>
            <a:r>
              <a:rPr lang="en-US" sz="1400" dirty="0">
                <a:solidFill>
                  <a:srgbClr val="E8C97A"/>
                </a:solidFill>
              </a:rPr>
              <a:t>NCSG Update  |  16 April 2026</a:t>
            </a:r>
            <a:endParaRPr lang="en-US" sz="14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4F6FB"/>
        </a:solidFill>
      </p:bgPr>
    </p:bg>
    <p:spTree>
      <p:nvGrpSpPr>
        <p:cNvPr id="1" name=""/>
        <p:cNvGrpSpPr/>
        <p:nvPr/>
      </p:nvGrpSpPr>
      <p:grpSpPr>
        <a:xfrm>
          <a:off x="0" y="0"/>
          <a:ext cx="0" cy="0"/>
          <a:chOff x="0" y="0"/>
          <a:chExt cx="0" cy="0"/>
        </a:xfrm>
      </p:grpSpPr>
      <p:sp>
        <p:nvSpPr>
          <p:cNvPr id="2" name="Shape 0"/>
          <p:cNvSpPr/>
          <p:nvPr/>
        </p:nvSpPr>
        <p:spPr>
          <a:xfrm>
            <a:off x="0" y="0"/>
            <a:ext cx="9144000" cy="1005840"/>
          </a:xfrm>
          <a:prstGeom prst="rect">
            <a:avLst/>
          </a:prstGeom>
          <a:solidFill>
            <a:srgbClr val="1A2B5C"/>
          </a:solidFill>
          <a:ln w="12700">
            <a:solidFill>
              <a:srgbClr val="1A2B5C"/>
            </a:solidFill>
            <a:prstDash val="solid"/>
          </a:ln>
        </p:spPr>
      </p:sp>
      <p:sp>
        <p:nvSpPr>
          <p:cNvPr id="3" name="Shape 1"/>
          <p:cNvSpPr/>
          <p:nvPr/>
        </p:nvSpPr>
        <p:spPr>
          <a:xfrm>
            <a:off x="0" y="1005840"/>
            <a:ext cx="9144000" cy="54864"/>
          </a:xfrm>
          <a:prstGeom prst="rect">
            <a:avLst/>
          </a:prstGeom>
          <a:solidFill>
            <a:srgbClr val="C9A84C"/>
          </a:solidFill>
          <a:ln w="12700">
            <a:solidFill>
              <a:srgbClr val="C9A84C"/>
            </a:solidFill>
            <a:prstDash val="solid"/>
          </a:ln>
        </p:spPr>
      </p:sp>
      <p:sp>
        <p:nvSpPr>
          <p:cNvPr id="4" name="Text 2"/>
          <p:cNvSpPr/>
          <p:nvPr/>
        </p:nvSpPr>
        <p:spPr>
          <a:xfrm>
            <a:off x="365760" y="91440"/>
            <a:ext cx="8412480" cy="457200"/>
          </a:xfrm>
          <a:prstGeom prst="rect">
            <a:avLst/>
          </a:prstGeom>
          <a:noFill/>
          <a:ln/>
        </p:spPr>
        <p:txBody>
          <a:bodyPr wrap="square" rtlCol="0" anchor="ctr"/>
          <a:lstStyle/>
          <a:p>
            <a:pPr algn="l" indent="0" marL="0">
              <a:buNone/>
            </a:pPr>
            <a:r>
              <a:rPr lang="en-US" sz="2200" b="1" dirty="0">
                <a:solidFill>
                  <a:srgbClr val="FFFFFF"/>
                </a:solidFill>
              </a:rPr>
              <a:t>SSAD Assignment Form – Three Gaps NCSG Should Flag</a:t>
            </a:r>
            <a:endParaRPr lang="en-US" sz="2200" dirty="0"/>
          </a:p>
        </p:txBody>
      </p:sp>
      <p:sp>
        <p:nvSpPr>
          <p:cNvPr id="5" name="Text 3"/>
          <p:cNvSpPr/>
          <p:nvPr/>
        </p:nvSpPr>
        <p:spPr>
          <a:xfrm>
            <a:off x="365760" y="594360"/>
            <a:ext cx="8412480" cy="347472"/>
          </a:xfrm>
          <a:prstGeom prst="rect">
            <a:avLst/>
          </a:prstGeom>
          <a:noFill/>
          <a:ln/>
        </p:spPr>
        <p:txBody>
          <a:bodyPr wrap="square" rtlCol="0" anchor="ctr"/>
          <a:lstStyle/>
          <a:p>
            <a:pPr algn="l" indent="0" marL="0">
              <a:buNone/>
            </a:pPr>
            <a:r>
              <a:rPr lang="en-US" sz="1200" dirty="0">
                <a:solidFill>
                  <a:srgbClr val="E8C97A"/>
                </a:solidFill>
              </a:rPr>
              <a:t>Proposed language additions for Council consideration — these are drafting gaps, not objections to the process</a:t>
            </a:r>
            <a:endParaRPr lang="en-US" sz="1200" dirty="0"/>
          </a:p>
        </p:txBody>
      </p:sp>
      <p:sp>
        <p:nvSpPr>
          <p:cNvPr id="6" name="Shape 4"/>
          <p:cNvSpPr/>
          <p:nvPr/>
        </p:nvSpPr>
        <p:spPr>
          <a:xfrm>
            <a:off x="365760" y="1143000"/>
            <a:ext cx="8412480" cy="347472"/>
          </a:xfrm>
          <a:prstGeom prst="rect">
            <a:avLst/>
          </a:prstGeom>
          <a:solidFill>
            <a:srgbClr val="1E3A5F"/>
          </a:solidFill>
          <a:ln w="12700">
            <a:solidFill>
              <a:srgbClr val="1E3A5F"/>
            </a:solidFill>
            <a:prstDash val="solid"/>
          </a:ln>
        </p:spPr>
      </p:sp>
      <p:sp>
        <p:nvSpPr>
          <p:cNvPr id="7" name="Text 5"/>
          <p:cNvSpPr/>
          <p:nvPr/>
        </p:nvSpPr>
        <p:spPr>
          <a:xfrm>
            <a:off x="502920" y="1143000"/>
            <a:ext cx="8229600" cy="347472"/>
          </a:xfrm>
          <a:prstGeom prst="rect">
            <a:avLst/>
          </a:prstGeom>
          <a:noFill/>
          <a:ln/>
        </p:spPr>
        <p:txBody>
          <a:bodyPr wrap="square" rtlCol="0" anchor="ctr"/>
          <a:lstStyle/>
          <a:p>
            <a:pPr indent="0" marL="0">
              <a:buNone/>
            </a:pPr>
            <a:r>
              <a:rPr lang="en-US" sz="1100" dirty="0">
                <a:solidFill>
                  <a:srgbClr val="E8C97A"/>
                </a:solidFill>
              </a:rPr>
              <a:t>The draft Assignment Form is largely sound. NCSG should propose three targeted additions to close specific scope and accountability gaps.</a:t>
            </a:r>
            <a:endParaRPr lang="en-US" sz="1100" dirty="0"/>
          </a:p>
        </p:txBody>
      </p:sp>
      <p:sp>
        <p:nvSpPr>
          <p:cNvPr id="8" name="Shape 6"/>
          <p:cNvSpPr/>
          <p:nvPr/>
        </p:nvSpPr>
        <p:spPr>
          <a:xfrm>
            <a:off x="365760" y="1572768"/>
            <a:ext cx="8412480" cy="1078992"/>
          </a:xfrm>
          <a:prstGeom prst="rect">
            <a:avLst/>
          </a:prstGeom>
          <a:solidFill>
            <a:srgbClr val="FFFFFF"/>
          </a:solidFill>
          <a:ln w="12700">
            <a:solidFill>
              <a:srgbClr val="E2E8F0"/>
            </a:solidFill>
            <a:prstDash val="solid"/>
          </a:ln>
          <a:effectLst>
            <a:outerShdw sx="100000" sy="100000" kx="0" ky="0" algn="bl" rotWithShape="0" blurRad="101600" dist="38100" dir="8100000">
              <a:srgbClr val="000000">
                <a:alpha val="12000"/>
              </a:srgbClr>
            </a:outerShdw>
          </a:effectLst>
        </p:spPr>
      </p:sp>
      <p:sp>
        <p:nvSpPr>
          <p:cNvPr id="9" name="Shape 7"/>
          <p:cNvSpPr/>
          <p:nvPr/>
        </p:nvSpPr>
        <p:spPr>
          <a:xfrm>
            <a:off x="365760" y="1572768"/>
            <a:ext cx="54864" cy="1078992"/>
          </a:xfrm>
          <a:prstGeom prst="rect">
            <a:avLst/>
          </a:prstGeom>
          <a:solidFill>
            <a:srgbClr val="DC2626"/>
          </a:solidFill>
          <a:ln w="12700">
            <a:solidFill>
              <a:srgbClr val="DC2626"/>
            </a:solidFill>
            <a:prstDash val="solid"/>
          </a:ln>
        </p:spPr>
      </p:sp>
      <p:sp>
        <p:nvSpPr>
          <p:cNvPr id="10" name="Shape 8"/>
          <p:cNvSpPr/>
          <p:nvPr/>
        </p:nvSpPr>
        <p:spPr>
          <a:xfrm>
            <a:off x="502920" y="1645920"/>
            <a:ext cx="274320" cy="274320"/>
          </a:xfrm>
          <a:prstGeom prst="ellipse">
            <a:avLst/>
          </a:prstGeom>
          <a:solidFill>
            <a:srgbClr val="DC2626"/>
          </a:solidFill>
          <a:ln w="12700">
            <a:solidFill>
              <a:srgbClr val="DC2626"/>
            </a:solidFill>
            <a:prstDash val="solid"/>
          </a:ln>
        </p:spPr>
      </p:sp>
      <p:sp>
        <p:nvSpPr>
          <p:cNvPr id="11" name="Text 9"/>
          <p:cNvSpPr/>
          <p:nvPr/>
        </p:nvSpPr>
        <p:spPr>
          <a:xfrm>
            <a:off x="502920" y="1645920"/>
            <a:ext cx="274320" cy="274320"/>
          </a:xfrm>
          <a:prstGeom prst="rect">
            <a:avLst/>
          </a:prstGeom>
          <a:noFill/>
          <a:ln/>
        </p:spPr>
        <p:txBody>
          <a:bodyPr wrap="square" rtlCol="0" anchor="ctr"/>
          <a:lstStyle/>
          <a:p>
            <a:pPr algn="ctr" indent="0" marL="0">
              <a:buNone/>
            </a:pPr>
            <a:r>
              <a:rPr lang="en-US" sz="1000" b="1" dirty="0">
                <a:solidFill>
                  <a:srgbClr val="FFFFFF"/>
                </a:solidFill>
              </a:rPr>
              <a:t>1</a:t>
            </a:r>
            <a:endParaRPr lang="en-US" sz="1000" dirty="0"/>
          </a:p>
        </p:txBody>
      </p:sp>
      <p:sp>
        <p:nvSpPr>
          <p:cNvPr id="12" name="Shape 10"/>
          <p:cNvSpPr/>
          <p:nvPr/>
        </p:nvSpPr>
        <p:spPr>
          <a:xfrm>
            <a:off x="896112" y="1645920"/>
            <a:ext cx="1371600" cy="237744"/>
          </a:xfrm>
          <a:prstGeom prst="rect">
            <a:avLst/>
          </a:prstGeom>
          <a:solidFill>
            <a:srgbClr val="DC2626"/>
          </a:solidFill>
          <a:ln w="12700">
            <a:solidFill>
              <a:srgbClr val="DC2626"/>
            </a:solidFill>
            <a:prstDash val="solid"/>
          </a:ln>
        </p:spPr>
      </p:sp>
      <p:sp>
        <p:nvSpPr>
          <p:cNvPr id="13" name="Text 11"/>
          <p:cNvSpPr/>
          <p:nvPr/>
        </p:nvSpPr>
        <p:spPr>
          <a:xfrm>
            <a:off x="896112" y="1645920"/>
            <a:ext cx="1371600" cy="237744"/>
          </a:xfrm>
          <a:prstGeom prst="rect">
            <a:avLst/>
          </a:prstGeom>
          <a:noFill/>
          <a:ln/>
        </p:spPr>
        <p:txBody>
          <a:bodyPr wrap="square" rtlCol="0" anchor="ctr"/>
          <a:lstStyle/>
          <a:p>
            <a:pPr algn="ctr" indent="0" marL="0">
              <a:buNone/>
            </a:pPr>
            <a:r>
              <a:rPr lang="en-US" sz="750" b="1" dirty="0">
                <a:solidFill>
                  <a:srgbClr val="FFFFFF"/>
                </a:solidFill>
              </a:rPr>
              <a:t>ADD TO ASSIGNMENT</a:t>
            </a:r>
            <a:endParaRPr lang="en-US" sz="750" dirty="0"/>
          </a:p>
        </p:txBody>
      </p:sp>
      <p:sp>
        <p:nvSpPr>
          <p:cNvPr id="14" name="Text 12"/>
          <p:cNvSpPr/>
          <p:nvPr/>
        </p:nvSpPr>
        <p:spPr>
          <a:xfrm>
            <a:off x="2377440" y="1664208"/>
            <a:ext cx="2743200" cy="201168"/>
          </a:xfrm>
          <a:prstGeom prst="rect">
            <a:avLst/>
          </a:prstGeom>
          <a:noFill/>
          <a:ln/>
        </p:spPr>
        <p:txBody>
          <a:bodyPr wrap="square" rtlCol="0" anchor="ctr"/>
          <a:lstStyle/>
          <a:p>
            <a:pPr indent="0" marL="0">
              <a:buNone/>
            </a:pPr>
            <a:r>
              <a:rPr lang="en-US" sz="900" i="1" dirty="0">
                <a:solidFill>
                  <a:srgbClr val="64748B"/>
                </a:solidFill>
              </a:rPr>
              <a:t>→ Assignment section</a:t>
            </a:r>
            <a:endParaRPr lang="en-US" sz="900" dirty="0"/>
          </a:p>
        </p:txBody>
      </p:sp>
      <p:sp>
        <p:nvSpPr>
          <p:cNvPr id="15" name="Text 13"/>
          <p:cNvSpPr/>
          <p:nvPr/>
        </p:nvSpPr>
        <p:spPr>
          <a:xfrm>
            <a:off x="566928" y="1938528"/>
            <a:ext cx="8046720" cy="274320"/>
          </a:xfrm>
          <a:prstGeom prst="rect">
            <a:avLst/>
          </a:prstGeom>
          <a:noFill/>
          <a:ln/>
        </p:spPr>
        <p:txBody>
          <a:bodyPr wrap="square" rtlCol="0" anchor="ctr"/>
          <a:lstStyle/>
          <a:p>
            <a:pPr indent="0" marL="0">
              <a:buNone/>
            </a:pPr>
            <a:r>
              <a:rPr lang="en-US" sz="1050" dirty="0">
                <a:solidFill>
                  <a:srgbClr val="7C1D1D"/>
                </a:solidFill>
              </a:rPr>
              <a:t>Gap: No explicit statement that the team modifies existing recs — not creates new policy</a:t>
            </a:r>
            <a:endParaRPr lang="en-US" sz="1050" dirty="0"/>
          </a:p>
        </p:txBody>
      </p:sp>
      <p:sp>
        <p:nvSpPr>
          <p:cNvPr id="16" name="Text 14"/>
          <p:cNvSpPr/>
          <p:nvPr/>
        </p:nvSpPr>
        <p:spPr>
          <a:xfrm>
            <a:off x="566928" y="2231136"/>
            <a:ext cx="8046720" cy="347472"/>
          </a:xfrm>
          <a:prstGeom prst="rect">
            <a:avLst/>
          </a:prstGeom>
          <a:noFill/>
          <a:ln/>
        </p:spPr>
        <p:txBody>
          <a:bodyPr wrap="square" rtlCol="0" anchor="ctr"/>
          <a:lstStyle/>
          <a:p>
            <a:pPr indent="0" marL="0">
              <a:buNone/>
            </a:pPr>
            <a:r>
              <a:rPr lang="en-US" sz="950" i="1" dirty="0">
                <a:solidFill>
                  <a:srgbClr val="1E293B"/>
                </a:solidFill>
              </a:rPr>
              <a:t>Proposed: "For the avoidance of doubt, the Team's mandate is to modify, clarify, or adapt existing SSAD recommendations (Recs. 1–18). The Team is not authorized to develop new policy recommendations outside the scope of the non-adopted SSAD recommendations."</a:t>
            </a:r>
            <a:endParaRPr lang="en-US" sz="950" dirty="0"/>
          </a:p>
        </p:txBody>
      </p:sp>
      <p:sp>
        <p:nvSpPr>
          <p:cNvPr id="17" name="Shape 15"/>
          <p:cNvSpPr/>
          <p:nvPr/>
        </p:nvSpPr>
        <p:spPr>
          <a:xfrm>
            <a:off x="365760" y="2734056"/>
            <a:ext cx="8412480" cy="1078992"/>
          </a:xfrm>
          <a:prstGeom prst="rect">
            <a:avLst/>
          </a:prstGeom>
          <a:solidFill>
            <a:srgbClr val="FFFFFF"/>
          </a:solidFill>
          <a:ln w="12700">
            <a:solidFill>
              <a:srgbClr val="E2E8F0"/>
            </a:solidFill>
            <a:prstDash val="solid"/>
          </a:ln>
          <a:effectLst>
            <a:outerShdw sx="100000" sy="100000" kx="0" ky="0" algn="bl" rotWithShape="0" blurRad="101600" dist="38100" dir="8100000">
              <a:srgbClr val="000000">
                <a:alpha val="12000"/>
              </a:srgbClr>
            </a:outerShdw>
          </a:effectLst>
        </p:spPr>
      </p:sp>
      <p:sp>
        <p:nvSpPr>
          <p:cNvPr id="18" name="Shape 16"/>
          <p:cNvSpPr/>
          <p:nvPr/>
        </p:nvSpPr>
        <p:spPr>
          <a:xfrm>
            <a:off x="365760" y="2734056"/>
            <a:ext cx="54864" cy="1078992"/>
          </a:xfrm>
          <a:prstGeom prst="rect">
            <a:avLst/>
          </a:prstGeom>
          <a:solidFill>
            <a:srgbClr val="B45309"/>
          </a:solidFill>
          <a:ln w="12700">
            <a:solidFill>
              <a:srgbClr val="B45309"/>
            </a:solidFill>
            <a:prstDash val="solid"/>
          </a:ln>
        </p:spPr>
      </p:sp>
      <p:sp>
        <p:nvSpPr>
          <p:cNvPr id="19" name="Shape 17"/>
          <p:cNvSpPr/>
          <p:nvPr/>
        </p:nvSpPr>
        <p:spPr>
          <a:xfrm>
            <a:off x="502920" y="2807208"/>
            <a:ext cx="274320" cy="274320"/>
          </a:xfrm>
          <a:prstGeom prst="ellipse">
            <a:avLst/>
          </a:prstGeom>
          <a:solidFill>
            <a:srgbClr val="B45309"/>
          </a:solidFill>
          <a:ln w="12700">
            <a:solidFill>
              <a:srgbClr val="B45309"/>
            </a:solidFill>
            <a:prstDash val="solid"/>
          </a:ln>
        </p:spPr>
      </p:sp>
      <p:sp>
        <p:nvSpPr>
          <p:cNvPr id="20" name="Text 18"/>
          <p:cNvSpPr/>
          <p:nvPr/>
        </p:nvSpPr>
        <p:spPr>
          <a:xfrm>
            <a:off x="502920" y="2807208"/>
            <a:ext cx="274320" cy="274320"/>
          </a:xfrm>
          <a:prstGeom prst="rect">
            <a:avLst/>
          </a:prstGeom>
          <a:noFill/>
          <a:ln/>
        </p:spPr>
        <p:txBody>
          <a:bodyPr wrap="square" rtlCol="0" anchor="ctr"/>
          <a:lstStyle/>
          <a:p>
            <a:pPr algn="ctr" indent="0" marL="0">
              <a:buNone/>
            </a:pPr>
            <a:r>
              <a:rPr lang="en-US" sz="1000" b="1" dirty="0">
                <a:solidFill>
                  <a:srgbClr val="FFFFFF"/>
                </a:solidFill>
              </a:rPr>
              <a:t>2</a:t>
            </a:r>
            <a:endParaRPr lang="en-US" sz="1000" dirty="0"/>
          </a:p>
        </p:txBody>
      </p:sp>
      <p:sp>
        <p:nvSpPr>
          <p:cNvPr id="21" name="Shape 19"/>
          <p:cNvSpPr/>
          <p:nvPr/>
        </p:nvSpPr>
        <p:spPr>
          <a:xfrm>
            <a:off x="896112" y="2807208"/>
            <a:ext cx="1371600" cy="237744"/>
          </a:xfrm>
          <a:prstGeom prst="rect">
            <a:avLst/>
          </a:prstGeom>
          <a:solidFill>
            <a:srgbClr val="B45309"/>
          </a:solidFill>
          <a:ln w="12700">
            <a:solidFill>
              <a:srgbClr val="B45309"/>
            </a:solidFill>
            <a:prstDash val="solid"/>
          </a:ln>
        </p:spPr>
      </p:sp>
      <p:sp>
        <p:nvSpPr>
          <p:cNvPr id="22" name="Text 20"/>
          <p:cNvSpPr/>
          <p:nvPr/>
        </p:nvSpPr>
        <p:spPr>
          <a:xfrm>
            <a:off x="896112" y="2807208"/>
            <a:ext cx="1371600" cy="237744"/>
          </a:xfrm>
          <a:prstGeom prst="rect">
            <a:avLst/>
          </a:prstGeom>
          <a:noFill/>
          <a:ln/>
        </p:spPr>
        <p:txBody>
          <a:bodyPr wrap="square" rtlCol="0" anchor="ctr"/>
          <a:lstStyle/>
          <a:p>
            <a:pPr algn="ctr" indent="0" marL="0">
              <a:buNone/>
            </a:pPr>
            <a:r>
              <a:rPr lang="en-US" sz="750" b="1" dirty="0">
                <a:solidFill>
                  <a:srgbClr val="FFFFFF"/>
                </a:solidFill>
              </a:rPr>
              <a:t>MAKE MANDATORY</a:t>
            </a:r>
            <a:endParaRPr lang="en-US" sz="750" dirty="0"/>
          </a:p>
        </p:txBody>
      </p:sp>
      <p:sp>
        <p:nvSpPr>
          <p:cNvPr id="23" name="Text 21"/>
          <p:cNvSpPr/>
          <p:nvPr/>
        </p:nvSpPr>
        <p:spPr>
          <a:xfrm>
            <a:off x="2377440" y="2825496"/>
            <a:ext cx="2743200" cy="201168"/>
          </a:xfrm>
          <a:prstGeom prst="rect">
            <a:avLst/>
          </a:prstGeom>
          <a:noFill/>
          <a:ln/>
        </p:spPr>
        <p:txBody>
          <a:bodyPr wrap="square" rtlCol="0" anchor="ctr"/>
          <a:lstStyle/>
          <a:p>
            <a:pPr indent="0" marL="0">
              <a:buNone/>
            </a:pPr>
            <a:r>
              <a:rPr lang="en-US" sz="900" i="1" dirty="0">
                <a:solidFill>
                  <a:srgbClr val="64748B"/>
                </a:solidFill>
              </a:rPr>
              <a:t>→ Assignment section</a:t>
            </a:r>
            <a:endParaRPr lang="en-US" sz="900" dirty="0"/>
          </a:p>
        </p:txBody>
      </p:sp>
      <p:sp>
        <p:nvSpPr>
          <p:cNvPr id="24" name="Text 22"/>
          <p:cNvSpPr/>
          <p:nvPr/>
        </p:nvSpPr>
        <p:spPr>
          <a:xfrm>
            <a:off x="566928" y="3099816"/>
            <a:ext cx="8046720" cy="274320"/>
          </a:xfrm>
          <a:prstGeom prst="rect">
            <a:avLst/>
          </a:prstGeom>
          <a:noFill/>
          <a:ln/>
        </p:spPr>
        <p:txBody>
          <a:bodyPr wrap="square" rtlCol="0" anchor="ctr"/>
          <a:lstStyle/>
          <a:p>
            <a:pPr indent="0" marL="0">
              <a:buNone/>
            </a:pPr>
            <a:r>
              <a:rPr lang="en-US" sz="1050" dirty="0">
                <a:solidFill>
                  <a:srgbClr val="7C1D1D"/>
                </a:solidFill>
              </a:rPr>
              <a:t>Gap: Escalation clause exists but is buried in Membership, framed as optional, and says 'if it is the consensus' — far too weak</a:t>
            </a:r>
            <a:endParaRPr lang="en-US" sz="1050" dirty="0"/>
          </a:p>
        </p:txBody>
      </p:sp>
      <p:sp>
        <p:nvSpPr>
          <p:cNvPr id="25" name="Text 23"/>
          <p:cNvSpPr/>
          <p:nvPr/>
        </p:nvSpPr>
        <p:spPr>
          <a:xfrm>
            <a:off x="566928" y="3392424"/>
            <a:ext cx="8046720" cy="347472"/>
          </a:xfrm>
          <a:prstGeom prst="rect">
            <a:avLst/>
          </a:prstGeom>
          <a:noFill/>
          <a:ln/>
        </p:spPr>
        <p:txBody>
          <a:bodyPr wrap="square" rtlCol="0" anchor="ctr"/>
          <a:lstStyle/>
          <a:p>
            <a:pPr indent="0" marL="0">
              <a:buNone/>
            </a:pPr>
            <a:r>
              <a:rPr lang="en-US" sz="950" i="1" dirty="0">
                <a:solidFill>
                  <a:srgbClr val="1E293B"/>
                </a:solidFill>
              </a:rPr>
              <a:t>Proposed: "If any proposed modification may constitute new policy development, the Team SHALL pause and refer the scope question to the GNSO Council before proceeding. The Team shall not resolve scope questions unilaterally."</a:t>
            </a:r>
            <a:endParaRPr lang="en-US" sz="950" dirty="0"/>
          </a:p>
        </p:txBody>
      </p:sp>
      <p:sp>
        <p:nvSpPr>
          <p:cNvPr id="26" name="Shape 24"/>
          <p:cNvSpPr/>
          <p:nvPr/>
        </p:nvSpPr>
        <p:spPr>
          <a:xfrm>
            <a:off x="365760" y="3895344"/>
            <a:ext cx="8412480" cy="1078992"/>
          </a:xfrm>
          <a:prstGeom prst="rect">
            <a:avLst/>
          </a:prstGeom>
          <a:solidFill>
            <a:srgbClr val="FFFFFF"/>
          </a:solidFill>
          <a:ln w="12700">
            <a:solidFill>
              <a:srgbClr val="E2E8F0"/>
            </a:solidFill>
            <a:prstDash val="solid"/>
          </a:ln>
          <a:effectLst>
            <a:outerShdw sx="100000" sy="100000" kx="0" ky="0" algn="bl" rotWithShape="0" blurRad="101600" dist="38100" dir="8100000">
              <a:srgbClr val="000000">
                <a:alpha val="12000"/>
              </a:srgbClr>
            </a:outerShdw>
          </a:effectLst>
        </p:spPr>
      </p:sp>
      <p:sp>
        <p:nvSpPr>
          <p:cNvPr id="27" name="Shape 25"/>
          <p:cNvSpPr/>
          <p:nvPr/>
        </p:nvSpPr>
        <p:spPr>
          <a:xfrm>
            <a:off x="365760" y="3895344"/>
            <a:ext cx="54864" cy="1078992"/>
          </a:xfrm>
          <a:prstGeom prst="rect">
            <a:avLst/>
          </a:prstGeom>
          <a:solidFill>
            <a:srgbClr val="7C3AED"/>
          </a:solidFill>
          <a:ln w="12700">
            <a:solidFill>
              <a:srgbClr val="7C3AED"/>
            </a:solidFill>
            <a:prstDash val="solid"/>
          </a:ln>
        </p:spPr>
      </p:sp>
      <p:sp>
        <p:nvSpPr>
          <p:cNvPr id="28" name="Shape 26"/>
          <p:cNvSpPr/>
          <p:nvPr/>
        </p:nvSpPr>
        <p:spPr>
          <a:xfrm>
            <a:off x="502920" y="3968496"/>
            <a:ext cx="274320" cy="274320"/>
          </a:xfrm>
          <a:prstGeom prst="ellipse">
            <a:avLst/>
          </a:prstGeom>
          <a:solidFill>
            <a:srgbClr val="7C3AED"/>
          </a:solidFill>
          <a:ln w="12700">
            <a:solidFill>
              <a:srgbClr val="7C3AED"/>
            </a:solidFill>
            <a:prstDash val="solid"/>
          </a:ln>
        </p:spPr>
      </p:sp>
      <p:sp>
        <p:nvSpPr>
          <p:cNvPr id="29" name="Text 27"/>
          <p:cNvSpPr/>
          <p:nvPr/>
        </p:nvSpPr>
        <p:spPr>
          <a:xfrm>
            <a:off x="502920" y="3968496"/>
            <a:ext cx="274320" cy="274320"/>
          </a:xfrm>
          <a:prstGeom prst="rect">
            <a:avLst/>
          </a:prstGeom>
          <a:noFill/>
          <a:ln/>
        </p:spPr>
        <p:txBody>
          <a:bodyPr wrap="square" rtlCol="0" anchor="ctr"/>
          <a:lstStyle/>
          <a:p>
            <a:pPr algn="ctr" indent="0" marL="0">
              <a:buNone/>
            </a:pPr>
            <a:r>
              <a:rPr lang="en-US" sz="1000" b="1" dirty="0">
                <a:solidFill>
                  <a:srgbClr val="FFFFFF"/>
                </a:solidFill>
              </a:rPr>
              <a:t>3</a:t>
            </a:r>
            <a:endParaRPr lang="en-US" sz="1000" dirty="0"/>
          </a:p>
        </p:txBody>
      </p:sp>
      <p:sp>
        <p:nvSpPr>
          <p:cNvPr id="30" name="Shape 28"/>
          <p:cNvSpPr/>
          <p:nvPr/>
        </p:nvSpPr>
        <p:spPr>
          <a:xfrm>
            <a:off x="896112" y="3968496"/>
            <a:ext cx="1371600" cy="237744"/>
          </a:xfrm>
          <a:prstGeom prst="rect">
            <a:avLst/>
          </a:prstGeom>
          <a:solidFill>
            <a:srgbClr val="7C3AED"/>
          </a:solidFill>
          <a:ln w="12700">
            <a:solidFill>
              <a:srgbClr val="7C3AED"/>
            </a:solidFill>
            <a:prstDash val="solid"/>
          </a:ln>
        </p:spPr>
      </p:sp>
      <p:sp>
        <p:nvSpPr>
          <p:cNvPr id="31" name="Text 29"/>
          <p:cNvSpPr/>
          <p:nvPr/>
        </p:nvSpPr>
        <p:spPr>
          <a:xfrm>
            <a:off x="896112" y="3968496"/>
            <a:ext cx="1371600" cy="237744"/>
          </a:xfrm>
          <a:prstGeom prst="rect">
            <a:avLst/>
          </a:prstGeom>
          <a:noFill/>
          <a:ln/>
        </p:spPr>
        <p:txBody>
          <a:bodyPr wrap="square" rtlCol="0" anchor="ctr"/>
          <a:lstStyle/>
          <a:p>
            <a:pPr algn="ctr" indent="0" marL="0">
              <a:buNone/>
            </a:pPr>
            <a:r>
              <a:rPr lang="en-US" sz="750" b="1" dirty="0">
                <a:solidFill>
                  <a:srgbClr val="FFFFFF"/>
                </a:solidFill>
              </a:rPr>
              <a:t>ADD TO MEMBERS</a:t>
            </a:r>
            <a:endParaRPr lang="en-US" sz="750" dirty="0"/>
          </a:p>
        </p:txBody>
      </p:sp>
      <p:sp>
        <p:nvSpPr>
          <p:cNvPr id="32" name="Text 30"/>
          <p:cNvSpPr/>
          <p:nvPr/>
        </p:nvSpPr>
        <p:spPr>
          <a:xfrm>
            <a:off x="2377440" y="3986784"/>
            <a:ext cx="2743200" cy="201168"/>
          </a:xfrm>
          <a:prstGeom prst="rect">
            <a:avLst/>
          </a:prstGeom>
          <a:noFill/>
          <a:ln/>
        </p:spPr>
        <p:txBody>
          <a:bodyPr wrap="square" rtlCol="0" anchor="ctr"/>
          <a:lstStyle/>
          <a:p>
            <a:pPr indent="0" marL="0">
              <a:buNone/>
            </a:pPr>
            <a:r>
              <a:rPr lang="en-US" sz="900" i="1" dirty="0">
                <a:solidFill>
                  <a:srgbClr val="64748B"/>
                </a:solidFill>
              </a:rPr>
              <a:t>→ Members section</a:t>
            </a:r>
            <a:endParaRPr lang="en-US" sz="900" dirty="0"/>
          </a:p>
        </p:txBody>
      </p:sp>
      <p:sp>
        <p:nvSpPr>
          <p:cNvPr id="33" name="Text 31"/>
          <p:cNvSpPr/>
          <p:nvPr/>
        </p:nvSpPr>
        <p:spPr>
          <a:xfrm>
            <a:off x="566928" y="4261104"/>
            <a:ext cx="8046720" cy="274320"/>
          </a:xfrm>
          <a:prstGeom prst="rect">
            <a:avLst/>
          </a:prstGeom>
          <a:noFill/>
          <a:ln/>
        </p:spPr>
        <p:txBody>
          <a:bodyPr wrap="square" rtlCol="0" anchor="ctr"/>
          <a:lstStyle/>
          <a:p>
            <a:pPr indent="0" marL="0">
              <a:buNone/>
            </a:pPr>
            <a:r>
              <a:rPr lang="en-US" sz="1050" dirty="0">
                <a:solidFill>
                  <a:srgbClr val="7C1D1D"/>
                </a:solidFill>
              </a:rPr>
              <a:t>Gap: No instruction to external members (RySG, RrSG, ALAC, GAC, SSAC) that they are not in a policymaking exercise and hold no decision-making authority</a:t>
            </a:r>
            <a:endParaRPr lang="en-US" sz="1050" dirty="0"/>
          </a:p>
        </p:txBody>
      </p:sp>
      <p:sp>
        <p:nvSpPr>
          <p:cNvPr id="34" name="Text 32"/>
          <p:cNvSpPr/>
          <p:nvPr/>
        </p:nvSpPr>
        <p:spPr>
          <a:xfrm>
            <a:off x="566928" y="4553712"/>
            <a:ext cx="8046720" cy="347472"/>
          </a:xfrm>
          <a:prstGeom prst="rect">
            <a:avLst/>
          </a:prstGeom>
          <a:noFill/>
          <a:ln/>
        </p:spPr>
        <p:txBody>
          <a:bodyPr wrap="square" rtlCol="0" anchor="ctr"/>
          <a:lstStyle/>
          <a:p>
            <a:pPr indent="0" marL="0">
              <a:buNone/>
            </a:pPr>
            <a:r>
              <a:rPr lang="en-US" sz="950" i="1" dirty="0">
                <a:solidFill>
                  <a:srgbClr val="1E293B"/>
                </a:solidFill>
              </a:rPr>
              <a:t>Proposed: "All members — including external SMEs — participate on the understanding that this is not a policymaking exercise. External members inform modifications but hold no decision-making authority. Final Supplemental Recommendations remain the GNSO Council's responsibility under Annex A, Section 9."</a:t>
            </a:r>
            <a:endParaRPr lang="en-US" sz="95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F4F6FB"/>
        </a:solidFill>
      </p:bgPr>
    </p:bg>
    <p:spTree>
      <p:nvGrpSpPr>
        <p:cNvPr id="1" name=""/>
        <p:cNvGrpSpPr/>
        <p:nvPr/>
      </p:nvGrpSpPr>
      <p:grpSpPr>
        <a:xfrm>
          <a:off x="0" y="0"/>
          <a:ext cx="0" cy="0"/>
          <a:chOff x="0" y="0"/>
          <a:chExt cx="0" cy="0"/>
        </a:xfrm>
      </p:grpSpPr>
      <p:sp>
        <p:nvSpPr>
          <p:cNvPr id="2" name="Shape 0"/>
          <p:cNvSpPr/>
          <p:nvPr/>
        </p:nvSpPr>
        <p:spPr>
          <a:xfrm>
            <a:off x="0" y="0"/>
            <a:ext cx="9144000" cy="1005840"/>
          </a:xfrm>
          <a:prstGeom prst="rect">
            <a:avLst/>
          </a:prstGeom>
          <a:solidFill>
            <a:srgbClr val="1A2B5C"/>
          </a:solidFill>
          <a:ln w="12700">
            <a:solidFill>
              <a:srgbClr val="1A2B5C"/>
            </a:solidFill>
            <a:prstDash val="solid"/>
          </a:ln>
        </p:spPr>
      </p:sp>
      <p:sp>
        <p:nvSpPr>
          <p:cNvPr id="3" name="Shape 1"/>
          <p:cNvSpPr/>
          <p:nvPr/>
        </p:nvSpPr>
        <p:spPr>
          <a:xfrm>
            <a:off x="0" y="1005840"/>
            <a:ext cx="9144000" cy="54864"/>
          </a:xfrm>
          <a:prstGeom prst="rect">
            <a:avLst/>
          </a:prstGeom>
          <a:solidFill>
            <a:srgbClr val="C9A84C"/>
          </a:solidFill>
          <a:ln w="12700">
            <a:solidFill>
              <a:srgbClr val="C9A84C"/>
            </a:solidFill>
            <a:prstDash val="solid"/>
          </a:ln>
        </p:spPr>
      </p:sp>
      <p:sp>
        <p:nvSpPr>
          <p:cNvPr id="4" name="Text 2"/>
          <p:cNvSpPr/>
          <p:nvPr/>
        </p:nvSpPr>
        <p:spPr>
          <a:xfrm>
            <a:off x="365760" y="164592"/>
            <a:ext cx="8412480" cy="685800"/>
          </a:xfrm>
          <a:prstGeom prst="rect">
            <a:avLst/>
          </a:prstGeom>
          <a:noFill/>
          <a:ln/>
        </p:spPr>
        <p:txBody>
          <a:bodyPr wrap="square" rtlCol="0" anchor="ctr"/>
          <a:lstStyle/>
          <a:p>
            <a:pPr algn="l" indent="0" marL="0">
              <a:buNone/>
            </a:pPr>
            <a:r>
              <a:rPr lang="en-US" sz="2600" b="1" dirty="0">
                <a:solidFill>
                  <a:srgbClr val="FFFFFF"/>
                </a:solidFill>
              </a:rPr>
              <a:t>GNSO Council Agenda – NCSG Relevance at a Glance</a:t>
            </a:r>
            <a:endParaRPr lang="en-US" sz="2600" dirty="0"/>
          </a:p>
        </p:txBody>
      </p:sp>
      <p:sp>
        <p:nvSpPr>
          <p:cNvPr id="5" name="Shape 3"/>
          <p:cNvSpPr/>
          <p:nvPr/>
        </p:nvSpPr>
        <p:spPr>
          <a:xfrm>
            <a:off x="365760" y="1170432"/>
            <a:ext cx="8412480" cy="859536"/>
          </a:xfrm>
          <a:prstGeom prst="rect">
            <a:avLst/>
          </a:prstGeom>
          <a:solidFill>
            <a:srgbClr val="FFFFFF"/>
          </a:solidFill>
          <a:ln w="12700">
            <a:solidFill>
              <a:srgbClr val="E2E8F0"/>
            </a:solidFill>
            <a:prstDash val="solid"/>
          </a:ln>
          <a:effectLst>
            <a:outerShdw sx="100000" sy="100000" kx="0" ky="0" algn="bl" rotWithShape="0" blurRad="101600" dist="38100" dir="8100000">
              <a:srgbClr val="000000">
                <a:alpha val="12000"/>
              </a:srgbClr>
            </a:outerShdw>
          </a:effectLst>
        </p:spPr>
      </p:sp>
      <p:sp>
        <p:nvSpPr>
          <p:cNvPr id="6" name="Shape 4"/>
          <p:cNvSpPr/>
          <p:nvPr/>
        </p:nvSpPr>
        <p:spPr>
          <a:xfrm>
            <a:off x="365760" y="1170432"/>
            <a:ext cx="54864" cy="859536"/>
          </a:xfrm>
          <a:prstGeom prst="rect">
            <a:avLst/>
          </a:prstGeom>
          <a:solidFill>
            <a:srgbClr val="7C3AED"/>
          </a:solidFill>
          <a:ln w="12700">
            <a:solidFill>
              <a:srgbClr val="7C3AED"/>
            </a:solidFill>
            <a:prstDash val="solid"/>
          </a:ln>
        </p:spPr>
      </p:sp>
      <p:sp>
        <p:nvSpPr>
          <p:cNvPr id="7" name="Shape 5"/>
          <p:cNvSpPr/>
          <p:nvPr/>
        </p:nvSpPr>
        <p:spPr>
          <a:xfrm>
            <a:off x="548640" y="1261872"/>
            <a:ext cx="822960" cy="219456"/>
          </a:xfrm>
          <a:prstGeom prst="rect">
            <a:avLst/>
          </a:prstGeom>
          <a:solidFill>
            <a:srgbClr val="7C3AED"/>
          </a:solidFill>
          <a:ln w="12700">
            <a:solidFill>
              <a:srgbClr val="7C3AED"/>
            </a:solidFill>
            <a:prstDash val="solid"/>
          </a:ln>
        </p:spPr>
      </p:sp>
      <p:sp>
        <p:nvSpPr>
          <p:cNvPr id="8" name="Text 6"/>
          <p:cNvSpPr/>
          <p:nvPr/>
        </p:nvSpPr>
        <p:spPr>
          <a:xfrm>
            <a:off x="548640" y="1261872"/>
            <a:ext cx="822960" cy="219456"/>
          </a:xfrm>
          <a:prstGeom prst="rect">
            <a:avLst/>
          </a:prstGeom>
          <a:noFill/>
          <a:ln/>
        </p:spPr>
        <p:txBody>
          <a:bodyPr wrap="square" rtlCol="0" anchor="ctr"/>
          <a:lstStyle/>
          <a:p>
            <a:pPr algn="ctr" indent="0" marL="0">
              <a:buNone/>
            </a:pPr>
            <a:r>
              <a:rPr lang="en-US" sz="800" b="1" dirty="0">
                <a:solidFill>
                  <a:srgbClr val="FFFFFF"/>
                </a:solidFill>
              </a:rPr>
              <a:t>Item 4</a:t>
            </a:r>
            <a:endParaRPr lang="en-US" sz="800" dirty="0"/>
          </a:p>
        </p:txBody>
      </p:sp>
      <p:sp>
        <p:nvSpPr>
          <p:cNvPr id="9" name="Text 7"/>
          <p:cNvSpPr/>
          <p:nvPr/>
        </p:nvSpPr>
        <p:spPr>
          <a:xfrm>
            <a:off x="1508760" y="1225296"/>
            <a:ext cx="4572000" cy="274320"/>
          </a:xfrm>
          <a:prstGeom prst="rect">
            <a:avLst/>
          </a:prstGeom>
          <a:noFill/>
          <a:ln/>
        </p:spPr>
        <p:txBody>
          <a:bodyPr wrap="square" rtlCol="0" anchor="ctr"/>
          <a:lstStyle/>
          <a:p>
            <a:pPr indent="0" marL="0">
              <a:buNone/>
            </a:pPr>
            <a:r>
              <a:rPr lang="en-US" sz="1300" b="1" dirty="0">
                <a:solidFill>
                  <a:srgbClr val="1E293B"/>
                </a:solidFill>
              </a:rPr>
              <a:t>Un-Adoption Process</a:t>
            </a:r>
            <a:endParaRPr lang="en-US" sz="1300" dirty="0"/>
          </a:p>
        </p:txBody>
      </p:sp>
      <p:sp>
        <p:nvSpPr>
          <p:cNvPr id="10" name="Shape 8"/>
          <p:cNvSpPr/>
          <p:nvPr/>
        </p:nvSpPr>
        <p:spPr>
          <a:xfrm>
            <a:off x="7223760" y="1225296"/>
            <a:ext cx="1463040" cy="237744"/>
          </a:xfrm>
          <a:prstGeom prst="rect">
            <a:avLst/>
          </a:prstGeom>
          <a:solidFill>
            <a:srgbClr val="7C3AED"/>
          </a:solidFill>
          <a:ln w="12700">
            <a:solidFill>
              <a:srgbClr val="7C3AED"/>
            </a:solidFill>
            <a:prstDash val="solid"/>
          </a:ln>
        </p:spPr>
      </p:sp>
      <p:sp>
        <p:nvSpPr>
          <p:cNvPr id="11" name="Text 9"/>
          <p:cNvSpPr/>
          <p:nvPr/>
        </p:nvSpPr>
        <p:spPr>
          <a:xfrm>
            <a:off x="7223760" y="1225296"/>
            <a:ext cx="1463040" cy="237744"/>
          </a:xfrm>
          <a:prstGeom prst="rect">
            <a:avLst/>
          </a:prstGeom>
          <a:noFill/>
          <a:ln/>
        </p:spPr>
        <p:txBody>
          <a:bodyPr wrap="square" rtlCol="0" anchor="ctr"/>
          <a:lstStyle/>
          <a:p>
            <a:pPr algn="ctr" indent="0" marL="0">
              <a:buNone/>
            </a:pPr>
            <a:r>
              <a:rPr lang="en-US" sz="800" b="1" dirty="0">
                <a:solidFill>
                  <a:srgbClr val="FFFFFF"/>
                </a:solidFill>
              </a:rPr>
              <a:t>MONITOR</a:t>
            </a:r>
            <a:endParaRPr lang="en-US" sz="800" dirty="0"/>
          </a:p>
        </p:txBody>
      </p:sp>
      <p:sp>
        <p:nvSpPr>
          <p:cNvPr id="12" name="Text 10"/>
          <p:cNvSpPr/>
          <p:nvPr/>
        </p:nvSpPr>
        <p:spPr>
          <a:xfrm>
            <a:off x="566928" y="1517904"/>
            <a:ext cx="8046720" cy="274320"/>
          </a:xfrm>
          <a:prstGeom prst="rect">
            <a:avLst/>
          </a:prstGeom>
          <a:noFill/>
          <a:ln/>
        </p:spPr>
        <p:txBody>
          <a:bodyPr wrap="square" rtlCol="0" anchor="ctr"/>
          <a:lstStyle/>
          <a:p>
            <a:pPr indent="0" marL="0">
              <a:buNone/>
            </a:pPr>
            <a:r>
              <a:rPr lang="en-US" sz="1050" dirty="0">
                <a:solidFill>
                  <a:srgbClr val="64748B"/>
                </a:solidFill>
              </a:rPr>
              <a:t>Procedural guardrails matter. Any un-adoption process must require community checks, not be a Board convenience tool. Connects to our Bylaws Amendment comment.</a:t>
            </a:r>
            <a:endParaRPr lang="en-US" sz="1050" dirty="0"/>
          </a:p>
        </p:txBody>
      </p:sp>
      <p:sp>
        <p:nvSpPr>
          <p:cNvPr id="13" name="Text 11"/>
          <p:cNvSpPr/>
          <p:nvPr/>
        </p:nvSpPr>
        <p:spPr>
          <a:xfrm>
            <a:off x="566928" y="1801368"/>
            <a:ext cx="8046720" cy="201168"/>
          </a:xfrm>
          <a:prstGeom prst="rect">
            <a:avLst/>
          </a:prstGeom>
          <a:noFill/>
          <a:ln/>
        </p:spPr>
        <p:txBody>
          <a:bodyPr wrap="square" rtlCol="0" anchor="ctr"/>
          <a:lstStyle/>
          <a:p>
            <a:pPr indent="0" marL="0">
              <a:buNone/>
            </a:pPr>
            <a:r>
              <a:rPr lang="en-US" sz="1000" b="1" dirty="0">
                <a:solidFill>
                  <a:srgbClr val="7C3AED"/>
                </a:solidFill>
              </a:rPr>
              <a:t>→ Ensure community voice required before any un-adoption</a:t>
            </a:r>
            <a:endParaRPr lang="en-US" sz="1000" dirty="0"/>
          </a:p>
        </p:txBody>
      </p:sp>
      <p:sp>
        <p:nvSpPr>
          <p:cNvPr id="14" name="Shape 12"/>
          <p:cNvSpPr/>
          <p:nvPr/>
        </p:nvSpPr>
        <p:spPr>
          <a:xfrm>
            <a:off x="365760" y="2130552"/>
            <a:ext cx="8412480" cy="859536"/>
          </a:xfrm>
          <a:prstGeom prst="rect">
            <a:avLst/>
          </a:prstGeom>
          <a:solidFill>
            <a:srgbClr val="FFFFFF"/>
          </a:solidFill>
          <a:ln w="12700">
            <a:solidFill>
              <a:srgbClr val="E2E8F0"/>
            </a:solidFill>
            <a:prstDash val="solid"/>
          </a:ln>
          <a:effectLst>
            <a:outerShdw sx="100000" sy="100000" kx="0" ky="0" algn="bl" rotWithShape="0" blurRad="101600" dist="38100" dir="8100000">
              <a:srgbClr val="000000">
                <a:alpha val="12000"/>
              </a:srgbClr>
            </a:outerShdw>
          </a:effectLst>
        </p:spPr>
      </p:sp>
      <p:sp>
        <p:nvSpPr>
          <p:cNvPr id="15" name="Shape 13"/>
          <p:cNvSpPr/>
          <p:nvPr/>
        </p:nvSpPr>
        <p:spPr>
          <a:xfrm>
            <a:off x="365760" y="2130552"/>
            <a:ext cx="54864" cy="859536"/>
          </a:xfrm>
          <a:prstGeom prst="rect">
            <a:avLst/>
          </a:prstGeom>
          <a:solidFill>
            <a:srgbClr val="0D9488"/>
          </a:solidFill>
          <a:ln w="12700">
            <a:solidFill>
              <a:srgbClr val="0D9488"/>
            </a:solidFill>
            <a:prstDash val="solid"/>
          </a:ln>
        </p:spPr>
      </p:sp>
      <p:sp>
        <p:nvSpPr>
          <p:cNvPr id="16" name="Shape 14"/>
          <p:cNvSpPr/>
          <p:nvPr/>
        </p:nvSpPr>
        <p:spPr>
          <a:xfrm>
            <a:off x="548640" y="2221992"/>
            <a:ext cx="822960" cy="219456"/>
          </a:xfrm>
          <a:prstGeom prst="rect">
            <a:avLst/>
          </a:prstGeom>
          <a:solidFill>
            <a:srgbClr val="0D9488"/>
          </a:solidFill>
          <a:ln w="12700">
            <a:solidFill>
              <a:srgbClr val="0D9488"/>
            </a:solidFill>
            <a:prstDash val="solid"/>
          </a:ln>
        </p:spPr>
      </p:sp>
      <p:sp>
        <p:nvSpPr>
          <p:cNvPr id="17" name="Text 15"/>
          <p:cNvSpPr/>
          <p:nvPr/>
        </p:nvSpPr>
        <p:spPr>
          <a:xfrm>
            <a:off x="548640" y="2221992"/>
            <a:ext cx="822960" cy="219456"/>
          </a:xfrm>
          <a:prstGeom prst="rect">
            <a:avLst/>
          </a:prstGeom>
          <a:noFill/>
          <a:ln/>
        </p:spPr>
        <p:txBody>
          <a:bodyPr wrap="square" rtlCol="0" anchor="ctr"/>
          <a:lstStyle/>
          <a:p>
            <a:pPr algn="ctr" indent="0" marL="0">
              <a:buNone/>
            </a:pPr>
            <a:r>
              <a:rPr lang="en-US" sz="800" b="1" dirty="0">
                <a:solidFill>
                  <a:srgbClr val="FFFFFF"/>
                </a:solidFill>
              </a:rPr>
              <a:t>Items 5 &amp; 6</a:t>
            </a:r>
            <a:endParaRPr lang="en-US" sz="800" dirty="0"/>
          </a:p>
        </p:txBody>
      </p:sp>
      <p:sp>
        <p:nvSpPr>
          <p:cNvPr id="18" name="Text 16"/>
          <p:cNvSpPr/>
          <p:nvPr/>
        </p:nvSpPr>
        <p:spPr>
          <a:xfrm>
            <a:off x="1508760" y="2185416"/>
            <a:ext cx="4572000" cy="274320"/>
          </a:xfrm>
          <a:prstGeom prst="rect">
            <a:avLst/>
          </a:prstGeom>
          <a:noFill/>
          <a:ln/>
        </p:spPr>
        <p:txBody>
          <a:bodyPr wrap="square" rtlCol="0" anchor="ctr"/>
          <a:lstStyle/>
          <a:p>
            <a:pPr indent="0" marL="0">
              <a:buNone/>
            </a:pPr>
            <a:r>
              <a:rPr lang="en-US" sz="1300" b="1" dirty="0">
                <a:solidFill>
                  <a:srgbClr val="1E293B"/>
                </a:solidFill>
              </a:rPr>
              <a:t>SSAD &amp; Urgent Requests</a:t>
            </a:r>
            <a:endParaRPr lang="en-US" sz="1300" dirty="0"/>
          </a:p>
        </p:txBody>
      </p:sp>
      <p:sp>
        <p:nvSpPr>
          <p:cNvPr id="19" name="Shape 17"/>
          <p:cNvSpPr/>
          <p:nvPr/>
        </p:nvSpPr>
        <p:spPr>
          <a:xfrm>
            <a:off x="7223760" y="2185416"/>
            <a:ext cx="1463040" cy="237744"/>
          </a:xfrm>
          <a:prstGeom prst="rect">
            <a:avLst/>
          </a:prstGeom>
          <a:solidFill>
            <a:srgbClr val="0D9488"/>
          </a:solidFill>
          <a:ln w="12700">
            <a:solidFill>
              <a:srgbClr val="0D9488"/>
            </a:solidFill>
            <a:prstDash val="solid"/>
          </a:ln>
        </p:spPr>
      </p:sp>
      <p:sp>
        <p:nvSpPr>
          <p:cNvPr id="20" name="Text 18"/>
          <p:cNvSpPr/>
          <p:nvPr/>
        </p:nvSpPr>
        <p:spPr>
          <a:xfrm>
            <a:off x="7223760" y="2185416"/>
            <a:ext cx="1463040" cy="237744"/>
          </a:xfrm>
          <a:prstGeom prst="rect">
            <a:avLst/>
          </a:prstGeom>
          <a:noFill/>
          <a:ln/>
        </p:spPr>
        <p:txBody>
          <a:bodyPr wrap="square" rtlCol="0" anchor="ctr"/>
          <a:lstStyle/>
          <a:p>
            <a:pPr algn="ctr" indent="0" marL="0">
              <a:buNone/>
            </a:pPr>
            <a:r>
              <a:rPr lang="en-US" sz="800" b="1" dirty="0">
                <a:solidFill>
                  <a:srgbClr val="FFFFFF"/>
                </a:solidFill>
              </a:rPr>
              <a:t>ENGAGE</a:t>
            </a:r>
            <a:endParaRPr lang="en-US" sz="800" dirty="0"/>
          </a:p>
        </p:txBody>
      </p:sp>
      <p:sp>
        <p:nvSpPr>
          <p:cNvPr id="21" name="Text 19"/>
          <p:cNvSpPr/>
          <p:nvPr/>
        </p:nvSpPr>
        <p:spPr>
          <a:xfrm>
            <a:off x="566928" y="2478024"/>
            <a:ext cx="8046720" cy="274320"/>
          </a:xfrm>
          <a:prstGeom prst="rect">
            <a:avLst/>
          </a:prstGeom>
          <a:noFill/>
          <a:ln/>
        </p:spPr>
        <p:txBody>
          <a:bodyPr wrap="square" rtlCol="0" anchor="ctr"/>
          <a:lstStyle/>
          <a:p>
            <a:pPr indent="0" marL="0">
              <a:buNone/>
            </a:pPr>
            <a:r>
              <a:rPr lang="en-US" sz="1050" dirty="0">
                <a:solidFill>
                  <a:srgbClr val="64748B"/>
                </a:solidFill>
              </a:rPr>
              <a:t>SSAD access directly affects civil society, researchers, journalists. Authentication mechanism design shapes who can access registration data — a core NCSG concern.</a:t>
            </a:r>
            <a:endParaRPr lang="en-US" sz="1050" dirty="0"/>
          </a:p>
        </p:txBody>
      </p:sp>
      <p:sp>
        <p:nvSpPr>
          <p:cNvPr id="22" name="Text 20"/>
          <p:cNvSpPr/>
          <p:nvPr/>
        </p:nvSpPr>
        <p:spPr>
          <a:xfrm>
            <a:off x="566928" y="2761488"/>
            <a:ext cx="8046720" cy="201168"/>
          </a:xfrm>
          <a:prstGeom prst="rect">
            <a:avLst/>
          </a:prstGeom>
          <a:noFill/>
          <a:ln/>
        </p:spPr>
        <p:txBody>
          <a:bodyPr wrap="square" rtlCol="0" anchor="ctr"/>
          <a:lstStyle/>
          <a:p>
            <a:pPr indent="0" marL="0">
              <a:buNone/>
            </a:pPr>
            <a:r>
              <a:rPr lang="en-US" sz="1000" b="1" dirty="0">
                <a:solidFill>
                  <a:srgbClr val="0D9488"/>
                </a:solidFill>
              </a:rPr>
              <a:t>→ Weigh in on authentication path; push for NCSG representation on team</a:t>
            </a:r>
            <a:endParaRPr lang="en-US" sz="1000" dirty="0"/>
          </a:p>
        </p:txBody>
      </p:sp>
      <p:sp>
        <p:nvSpPr>
          <p:cNvPr id="23" name="Shape 21"/>
          <p:cNvSpPr/>
          <p:nvPr/>
        </p:nvSpPr>
        <p:spPr>
          <a:xfrm>
            <a:off x="365760" y="3090672"/>
            <a:ext cx="8412480" cy="859536"/>
          </a:xfrm>
          <a:prstGeom prst="rect">
            <a:avLst/>
          </a:prstGeom>
          <a:solidFill>
            <a:srgbClr val="FFFFFF"/>
          </a:solidFill>
          <a:ln w="12700">
            <a:solidFill>
              <a:srgbClr val="E2E8F0"/>
            </a:solidFill>
            <a:prstDash val="solid"/>
          </a:ln>
          <a:effectLst>
            <a:outerShdw sx="100000" sy="100000" kx="0" ky="0" algn="bl" rotWithShape="0" blurRad="101600" dist="38100" dir="8100000">
              <a:srgbClr val="000000">
                <a:alpha val="12000"/>
              </a:srgbClr>
            </a:outerShdw>
          </a:effectLst>
        </p:spPr>
      </p:sp>
      <p:sp>
        <p:nvSpPr>
          <p:cNvPr id="24" name="Shape 22"/>
          <p:cNvSpPr/>
          <p:nvPr/>
        </p:nvSpPr>
        <p:spPr>
          <a:xfrm>
            <a:off x="365760" y="3090672"/>
            <a:ext cx="54864" cy="859536"/>
          </a:xfrm>
          <a:prstGeom prst="rect">
            <a:avLst/>
          </a:prstGeom>
          <a:solidFill>
            <a:srgbClr val="1D4ED8"/>
          </a:solidFill>
          <a:ln w="12700">
            <a:solidFill>
              <a:srgbClr val="1D4ED8"/>
            </a:solidFill>
            <a:prstDash val="solid"/>
          </a:ln>
        </p:spPr>
      </p:sp>
      <p:sp>
        <p:nvSpPr>
          <p:cNvPr id="25" name="Shape 23"/>
          <p:cNvSpPr/>
          <p:nvPr/>
        </p:nvSpPr>
        <p:spPr>
          <a:xfrm>
            <a:off x="548640" y="3182112"/>
            <a:ext cx="822960" cy="219456"/>
          </a:xfrm>
          <a:prstGeom prst="rect">
            <a:avLst/>
          </a:prstGeom>
          <a:solidFill>
            <a:srgbClr val="1D4ED8"/>
          </a:solidFill>
          <a:ln w="12700">
            <a:solidFill>
              <a:srgbClr val="1D4ED8"/>
            </a:solidFill>
            <a:prstDash val="solid"/>
          </a:ln>
        </p:spPr>
      </p:sp>
      <p:sp>
        <p:nvSpPr>
          <p:cNvPr id="26" name="Text 24"/>
          <p:cNvSpPr/>
          <p:nvPr/>
        </p:nvSpPr>
        <p:spPr>
          <a:xfrm>
            <a:off x="548640" y="3182112"/>
            <a:ext cx="822960" cy="219456"/>
          </a:xfrm>
          <a:prstGeom prst="rect">
            <a:avLst/>
          </a:prstGeom>
          <a:noFill/>
          <a:ln/>
        </p:spPr>
        <p:txBody>
          <a:bodyPr wrap="square" rtlCol="0" anchor="ctr"/>
          <a:lstStyle/>
          <a:p>
            <a:pPr algn="ctr" indent="0" marL="0">
              <a:buNone/>
            </a:pPr>
            <a:r>
              <a:rPr lang="en-US" sz="800" b="1" dirty="0">
                <a:solidFill>
                  <a:srgbClr val="FFFFFF"/>
                </a:solidFill>
              </a:rPr>
              <a:t>Item 7</a:t>
            </a:r>
            <a:endParaRPr lang="en-US" sz="800" dirty="0"/>
          </a:p>
        </p:txBody>
      </p:sp>
      <p:sp>
        <p:nvSpPr>
          <p:cNvPr id="27" name="Text 25"/>
          <p:cNvSpPr/>
          <p:nvPr/>
        </p:nvSpPr>
        <p:spPr>
          <a:xfrm>
            <a:off x="1508760" y="3145536"/>
            <a:ext cx="4572000" cy="274320"/>
          </a:xfrm>
          <a:prstGeom prst="rect">
            <a:avLst/>
          </a:prstGeom>
          <a:noFill/>
          <a:ln/>
        </p:spPr>
        <p:txBody>
          <a:bodyPr wrap="square" rtlCol="0" anchor="ctr"/>
          <a:lstStyle/>
          <a:p>
            <a:pPr indent="0" marL="0">
              <a:buNone/>
            </a:pPr>
            <a:r>
              <a:rPr lang="en-US" sz="1300" b="1" dirty="0">
                <a:solidFill>
                  <a:srgbClr val="1E293B"/>
                </a:solidFill>
              </a:rPr>
              <a:t>Review of Reviews CCG</a:t>
            </a:r>
            <a:endParaRPr lang="en-US" sz="1300" dirty="0"/>
          </a:p>
        </p:txBody>
      </p:sp>
      <p:sp>
        <p:nvSpPr>
          <p:cNvPr id="28" name="Shape 26"/>
          <p:cNvSpPr/>
          <p:nvPr/>
        </p:nvSpPr>
        <p:spPr>
          <a:xfrm>
            <a:off x="7223760" y="3145536"/>
            <a:ext cx="1463040" cy="237744"/>
          </a:xfrm>
          <a:prstGeom prst="rect">
            <a:avLst/>
          </a:prstGeom>
          <a:solidFill>
            <a:srgbClr val="1D4ED8"/>
          </a:solidFill>
          <a:ln w="12700">
            <a:solidFill>
              <a:srgbClr val="1D4ED8"/>
            </a:solidFill>
            <a:prstDash val="solid"/>
          </a:ln>
        </p:spPr>
      </p:sp>
      <p:sp>
        <p:nvSpPr>
          <p:cNvPr id="29" name="Text 27"/>
          <p:cNvSpPr/>
          <p:nvPr/>
        </p:nvSpPr>
        <p:spPr>
          <a:xfrm>
            <a:off x="7223760" y="3145536"/>
            <a:ext cx="1463040" cy="237744"/>
          </a:xfrm>
          <a:prstGeom prst="rect">
            <a:avLst/>
          </a:prstGeom>
          <a:noFill/>
          <a:ln/>
        </p:spPr>
        <p:txBody>
          <a:bodyPr wrap="square" rtlCol="0" anchor="ctr"/>
          <a:lstStyle/>
          <a:p>
            <a:pPr algn="ctr" indent="0" marL="0">
              <a:buNone/>
            </a:pPr>
            <a:r>
              <a:rPr lang="en-US" sz="800" b="1" dirty="0">
                <a:solidFill>
                  <a:srgbClr val="FFFFFF"/>
                </a:solidFill>
              </a:rPr>
              <a:t>WATCH</a:t>
            </a:r>
            <a:endParaRPr lang="en-US" sz="800" dirty="0"/>
          </a:p>
        </p:txBody>
      </p:sp>
      <p:sp>
        <p:nvSpPr>
          <p:cNvPr id="30" name="Text 28"/>
          <p:cNvSpPr/>
          <p:nvPr/>
        </p:nvSpPr>
        <p:spPr>
          <a:xfrm>
            <a:off x="566928" y="3438144"/>
            <a:ext cx="8046720" cy="274320"/>
          </a:xfrm>
          <a:prstGeom prst="rect">
            <a:avLst/>
          </a:prstGeom>
          <a:noFill/>
          <a:ln/>
        </p:spPr>
        <p:txBody>
          <a:bodyPr wrap="square" rtlCol="0" anchor="ctr"/>
          <a:lstStyle/>
          <a:p>
            <a:pPr indent="0" marL="0">
              <a:buNone/>
            </a:pPr>
            <a:r>
              <a:rPr lang="en-US" sz="1050" dirty="0">
                <a:solidFill>
                  <a:srgbClr val="64748B"/>
                </a:solidFill>
              </a:rPr>
              <a:t>Review reform affects the accountability architecture NCSG depends on. CCG must not result in fewer reviews or diluted accountability obligations.</a:t>
            </a:r>
            <a:endParaRPr lang="en-US" sz="1050" dirty="0"/>
          </a:p>
        </p:txBody>
      </p:sp>
      <p:sp>
        <p:nvSpPr>
          <p:cNvPr id="31" name="Text 29"/>
          <p:cNvSpPr/>
          <p:nvPr/>
        </p:nvSpPr>
        <p:spPr>
          <a:xfrm>
            <a:off x="566928" y="3721608"/>
            <a:ext cx="8046720" cy="201168"/>
          </a:xfrm>
          <a:prstGeom prst="rect">
            <a:avLst/>
          </a:prstGeom>
          <a:noFill/>
          <a:ln/>
        </p:spPr>
        <p:txBody>
          <a:bodyPr wrap="square" rtlCol="0" anchor="ctr"/>
          <a:lstStyle/>
          <a:p>
            <a:pPr indent="0" marL="0">
              <a:buNone/>
            </a:pPr>
            <a:r>
              <a:rPr lang="en-US" sz="1000" b="1" dirty="0">
                <a:solidFill>
                  <a:srgbClr val="1D4ED8"/>
                </a:solidFill>
              </a:rPr>
              <a:t>→ Consistent with our Bylaws Amendment comment position</a:t>
            </a:r>
            <a:endParaRPr lang="en-US" sz="1000" dirty="0"/>
          </a:p>
        </p:txBody>
      </p:sp>
      <p:sp>
        <p:nvSpPr>
          <p:cNvPr id="32" name="Shape 30"/>
          <p:cNvSpPr/>
          <p:nvPr/>
        </p:nvSpPr>
        <p:spPr>
          <a:xfrm>
            <a:off x="365760" y="4050792"/>
            <a:ext cx="8412480" cy="859536"/>
          </a:xfrm>
          <a:prstGeom prst="rect">
            <a:avLst/>
          </a:prstGeom>
          <a:solidFill>
            <a:srgbClr val="FFFFFF"/>
          </a:solidFill>
          <a:ln w="12700">
            <a:solidFill>
              <a:srgbClr val="E2E8F0"/>
            </a:solidFill>
            <a:prstDash val="solid"/>
          </a:ln>
          <a:effectLst>
            <a:outerShdw sx="100000" sy="100000" kx="0" ky="0" algn="bl" rotWithShape="0" blurRad="101600" dist="38100" dir="8100000">
              <a:srgbClr val="000000">
                <a:alpha val="12000"/>
              </a:srgbClr>
            </a:outerShdw>
          </a:effectLst>
        </p:spPr>
      </p:sp>
      <p:sp>
        <p:nvSpPr>
          <p:cNvPr id="33" name="Shape 31"/>
          <p:cNvSpPr/>
          <p:nvPr/>
        </p:nvSpPr>
        <p:spPr>
          <a:xfrm>
            <a:off x="365760" y="4050792"/>
            <a:ext cx="54864" cy="859536"/>
          </a:xfrm>
          <a:prstGeom prst="rect">
            <a:avLst/>
          </a:prstGeom>
          <a:solidFill>
            <a:srgbClr val="DC2626"/>
          </a:solidFill>
          <a:ln w="12700">
            <a:solidFill>
              <a:srgbClr val="DC2626"/>
            </a:solidFill>
            <a:prstDash val="solid"/>
          </a:ln>
        </p:spPr>
      </p:sp>
      <p:sp>
        <p:nvSpPr>
          <p:cNvPr id="34" name="Shape 32"/>
          <p:cNvSpPr/>
          <p:nvPr/>
        </p:nvSpPr>
        <p:spPr>
          <a:xfrm>
            <a:off x="548640" y="4142232"/>
            <a:ext cx="822960" cy="219456"/>
          </a:xfrm>
          <a:prstGeom prst="rect">
            <a:avLst/>
          </a:prstGeom>
          <a:solidFill>
            <a:srgbClr val="DC2626"/>
          </a:solidFill>
          <a:ln w="12700">
            <a:solidFill>
              <a:srgbClr val="DC2626"/>
            </a:solidFill>
            <a:prstDash val="solid"/>
          </a:ln>
        </p:spPr>
      </p:sp>
      <p:sp>
        <p:nvSpPr>
          <p:cNvPr id="35" name="Text 33"/>
          <p:cNvSpPr/>
          <p:nvPr/>
        </p:nvSpPr>
        <p:spPr>
          <a:xfrm>
            <a:off x="548640" y="4142232"/>
            <a:ext cx="822960" cy="219456"/>
          </a:xfrm>
          <a:prstGeom prst="rect">
            <a:avLst/>
          </a:prstGeom>
          <a:noFill/>
          <a:ln/>
        </p:spPr>
        <p:txBody>
          <a:bodyPr wrap="square" rtlCol="0" anchor="ctr"/>
          <a:lstStyle/>
          <a:p>
            <a:pPr algn="ctr" indent="0" marL="0">
              <a:buNone/>
            </a:pPr>
            <a:r>
              <a:rPr lang="en-US" sz="800" b="1" dirty="0">
                <a:solidFill>
                  <a:srgbClr val="FFFFFF"/>
                </a:solidFill>
              </a:rPr>
              <a:t>Item 8</a:t>
            </a:r>
            <a:endParaRPr lang="en-US" sz="800" dirty="0"/>
          </a:p>
        </p:txBody>
      </p:sp>
      <p:sp>
        <p:nvSpPr>
          <p:cNvPr id="36" name="Text 34"/>
          <p:cNvSpPr/>
          <p:nvPr/>
        </p:nvSpPr>
        <p:spPr>
          <a:xfrm>
            <a:off x="1508760" y="4105656"/>
            <a:ext cx="4572000" cy="274320"/>
          </a:xfrm>
          <a:prstGeom prst="rect">
            <a:avLst/>
          </a:prstGeom>
          <a:noFill/>
          <a:ln/>
        </p:spPr>
        <p:txBody>
          <a:bodyPr wrap="square" rtlCol="0" anchor="ctr"/>
          <a:lstStyle/>
          <a:p>
            <a:pPr indent="0" marL="0">
              <a:buNone/>
            </a:pPr>
            <a:r>
              <a:rPr lang="en-US" sz="1300" b="1" dirty="0">
                <a:solidFill>
                  <a:srgbClr val="1E293B"/>
                </a:solidFill>
              </a:rPr>
              <a:t>DNS Abuse PDP1  ★ PRIMARY</a:t>
            </a:r>
            <a:endParaRPr lang="en-US" sz="1300" dirty="0"/>
          </a:p>
        </p:txBody>
      </p:sp>
      <p:sp>
        <p:nvSpPr>
          <p:cNvPr id="37" name="Shape 35"/>
          <p:cNvSpPr/>
          <p:nvPr/>
        </p:nvSpPr>
        <p:spPr>
          <a:xfrm>
            <a:off x="7223760" y="4105656"/>
            <a:ext cx="1463040" cy="237744"/>
          </a:xfrm>
          <a:prstGeom prst="rect">
            <a:avLst/>
          </a:prstGeom>
          <a:solidFill>
            <a:srgbClr val="DC2626"/>
          </a:solidFill>
          <a:ln w="12700">
            <a:solidFill>
              <a:srgbClr val="DC2626"/>
            </a:solidFill>
            <a:prstDash val="solid"/>
          </a:ln>
        </p:spPr>
      </p:sp>
      <p:sp>
        <p:nvSpPr>
          <p:cNvPr id="38" name="Text 36"/>
          <p:cNvSpPr/>
          <p:nvPr/>
        </p:nvSpPr>
        <p:spPr>
          <a:xfrm>
            <a:off x="7223760" y="4105656"/>
            <a:ext cx="1463040" cy="237744"/>
          </a:xfrm>
          <a:prstGeom prst="rect">
            <a:avLst/>
          </a:prstGeom>
          <a:noFill/>
          <a:ln/>
        </p:spPr>
        <p:txBody>
          <a:bodyPr wrap="square" rtlCol="0" anchor="ctr"/>
          <a:lstStyle/>
          <a:p>
            <a:pPr algn="ctr" indent="0" marL="0">
              <a:buNone/>
            </a:pPr>
            <a:r>
              <a:rPr lang="en-US" sz="800" b="1" dirty="0">
                <a:solidFill>
                  <a:srgbClr val="FFFFFF"/>
                </a:solidFill>
              </a:rPr>
              <a:t>ACTIVE</a:t>
            </a:r>
            <a:endParaRPr lang="en-US" sz="800" dirty="0"/>
          </a:p>
        </p:txBody>
      </p:sp>
      <p:sp>
        <p:nvSpPr>
          <p:cNvPr id="39" name="Text 37"/>
          <p:cNvSpPr/>
          <p:nvPr/>
        </p:nvSpPr>
        <p:spPr>
          <a:xfrm>
            <a:off x="566928" y="4398264"/>
            <a:ext cx="8046720" cy="274320"/>
          </a:xfrm>
          <a:prstGeom prst="rect">
            <a:avLst/>
          </a:prstGeom>
          <a:noFill/>
          <a:ln/>
        </p:spPr>
        <p:txBody>
          <a:bodyPr wrap="square" rtlCol="0" anchor="ctr"/>
          <a:lstStyle/>
          <a:p>
            <a:pPr indent="0" marL="0">
              <a:buNone/>
            </a:pPr>
            <a:r>
              <a:rPr lang="en-US" sz="1050" dirty="0">
                <a:solidFill>
                  <a:srgbClr val="64748B"/>
                </a:solidFill>
              </a:rPr>
              <a:t>NCSG members are in the WG. Definitions, thresholds and due process safeguards directly affect non-commercial domain holders and end users.</a:t>
            </a:r>
            <a:endParaRPr lang="en-US" sz="1050" dirty="0"/>
          </a:p>
        </p:txBody>
      </p:sp>
      <p:sp>
        <p:nvSpPr>
          <p:cNvPr id="40" name="Text 38"/>
          <p:cNvSpPr/>
          <p:nvPr/>
        </p:nvSpPr>
        <p:spPr>
          <a:xfrm>
            <a:off x="566928" y="4681728"/>
            <a:ext cx="8046720" cy="201168"/>
          </a:xfrm>
          <a:prstGeom prst="rect">
            <a:avLst/>
          </a:prstGeom>
          <a:noFill/>
          <a:ln/>
        </p:spPr>
        <p:txBody>
          <a:bodyPr wrap="square" rtlCol="0" anchor="ctr"/>
          <a:lstStyle/>
          <a:p>
            <a:pPr indent="0" marL="0">
              <a:buNone/>
            </a:pPr>
            <a:r>
              <a:rPr lang="en-US" sz="1000" b="1" dirty="0">
                <a:solidFill>
                  <a:srgbClr val="DC2626"/>
                </a:solidFill>
              </a:rPr>
              <a:t>→ Report back today; continue active WG participation</a:t>
            </a:r>
            <a:endParaRPr lang="en-US" sz="10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1A2B5C"/>
        </a:solidFill>
      </p:bgPr>
    </p:bg>
    <p:spTree>
      <p:nvGrpSpPr>
        <p:cNvPr id="1" name=""/>
        <p:cNvGrpSpPr/>
        <p:nvPr/>
      </p:nvGrpSpPr>
      <p:grpSpPr>
        <a:xfrm>
          <a:off x="0" y="0"/>
          <a:ext cx="0" cy="0"/>
          <a:chOff x="0" y="0"/>
          <a:chExt cx="0" cy="0"/>
        </a:xfrm>
      </p:grpSpPr>
      <p:sp>
        <p:nvSpPr>
          <p:cNvPr id="2" name="Shape 0"/>
          <p:cNvSpPr/>
          <p:nvPr/>
        </p:nvSpPr>
        <p:spPr>
          <a:xfrm>
            <a:off x="0" y="0"/>
            <a:ext cx="164592" cy="5143500"/>
          </a:xfrm>
          <a:prstGeom prst="rect">
            <a:avLst/>
          </a:prstGeom>
          <a:solidFill>
            <a:srgbClr val="C9A84C"/>
          </a:solidFill>
          <a:ln w="12700">
            <a:solidFill>
              <a:srgbClr val="C9A84C"/>
            </a:solidFill>
            <a:prstDash val="solid"/>
          </a:ln>
        </p:spPr>
      </p:sp>
      <p:sp>
        <p:nvSpPr>
          <p:cNvPr id="3" name="Shape 1"/>
          <p:cNvSpPr/>
          <p:nvPr/>
        </p:nvSpPr>
        <p:spPr>
          <a:xfrm>
            <a:off x="6583680" y="-914400"/>
            <a:ext cx="3657600" cy="3657600"/>
          </a:xfrm>
          <a:prstGeom prst="ellipse">
            <a:avLst/>
          </a:prstGeom>
          <a:solidFill>
            <a:srgbClr val="2E4482">
              <a:alpha val="50000"/>
            </a:srgbClr>
          </a:solidFill>
          <a:ln w="12700">
            <a:solidFill>
              <a:srgbClr val="2E4482">
                <a:alpha val="50000"/>
              </a:srgbClr>
            </a:solidFill>
            <a:prstDash val="solid"/>
          </a:ln>
        </p:spPr>
      </p:sp>
      <p:sp>
        <p:nvSpPr>
          <p:cNvPr id="4" name="Text 2"/>
          <p:cNvSpPr/>
          <p:nvPr/>
        </p:nvSpPr>
        <p:spPr>
          <a:xfrm>
            <a:off x="457200" y="1005840"/>
            <a:ext cx="8229600" cy="731520"/>
          </a:xfrm>
          <a:prstGeom prst="rect">
            <a:avLst/>
          </a:prstGeom>
          <a:noFill/>
          <a:ln/>
        </p:spPr>
        <p:txBody>
          <a:bodyPr wrap="square" rtlCol="0" anchor="ctr"/>
          <a:lstStyle/>
          <a:p>
            <a:pPr indent="0" marL="0">
              <a:buNone/>
            </a:pPr>
            <a:r>
              <a:rPr lang="en-US" sz="3600" b="1" dirty="0">
                <a:solidFill>
                  <a:srgbClr val="FFFFFF"/>
                </a:solidFill>
              </a:rPr>
              <a:t>Next Steps &amp; Q&amp;A</a:t>
            </a:r>
            <a:endParaRPr lang="en-US" sz="3600" dirty="0"/>
          </a:p>
        </p:txBody>
      </p:sp>
      <p:sp>
        <p:nvSpPr>
          <p:cNvPr id="5" name="Shape 3"/>
          <p:cNvSpPr/>
          <p:nvPr/>
        </p:nvSpPr>
        <p:spPr>
          <a:xfrm>
            <a:off x="457200" y="1828800"/>
            <a:ext cx="8229600" cy="548640"/>
          </a:xfrm>
          <a:prstGeom prst="rect">
            <a:avLst/>
          </a:prstGeom>
          <a:solidFill>
            <a:srgbClr val="2E4482"/>
          </a:solidFill>
          <a:ln w="12700">
            <a:solidFill>
              <a:srgbClr val="2E4482"/>
            </a:solidFill>
            <a:prstDash val="solid"/>
          </a:ln>
          <a:effectLst>
            <a:outerShdw sx="100000" sy="100000" kx="0" ky="0" algn="bl" rotWithShape="0" blurRad="101600" dist="38100" dir="8100000">
              <a:srgbClr val="000000">
                <a:alpha val="12000"/>
              </a:srgbClr>
            </a:outerShdw>
          </a:effectLst>
        </p:spPr>
      </p:sp>
      <p:sp>
        <p:nvSpPr>
          <p:cNvPr id="6" name="Shape 4"/>
          <p:cNvSpPr/>
          <p:nvPr/>
        </p:nvSpPr>
        <p:spPr>
          <a:xfrm>
            <a:off x="457200" y="1828800"/>
            <a:ext cx="73152" cy="548640"/>
          </a:xfrm>
          <a:prstGeom prst="rect">
            <a:avLst/>
          </a:prstGeom>
          <a:solidFill>
            <a:srgbClr val="C9A84C"/>
          </a:solidFill>
          <a:ln w="12700">
            <a:solidFill>
              <a:srgbClr val="C9A84C"/>
            </a:solidFill>
            <a:prstDash val="solid"/>
          </a:ln>
        </p:spPr>
      </p:sp>
      <p:sp>
        <p:nvSpPr>
          <p:cNvPr id="7" name="Text 5"/>
          <p:cNvSpPr/>
          <p:nvPr/>
        </p:nvSpPr>
        <p:spPr>
          <a:xfrm>
            <a:off x="676656" y="1920240"/>
            <a:ext cx="2286000" cy="365760"/>
          </a:xfrm>
          <a:prstGeom prst="rect">
            <a:avLst/>
          </a:prstGeom>
          <a:noFill/>
          <a:ln/>
        </p:spPr>
        <p:txBody>
          <a:bodyPr wrap="square" rtlCol="0" anchor="ctr"/>
          <a:lstStyle/>
          <a:p>
            <a:pPr indent="0" marL="0">
              <a:buNone/>
            </a:pPr>
            <a:r>
              <a:rPr lang="en-US" sz="1150" b="1" dirty="0">
                <a:solidFill>
                  <a:srgbClr val="E8C97A"/>
                </a:solidFill>
              </a:rPr>
              <a:t>UA Comment:</a:t>
            </a:r>
            <a:endParaRPr lang="en-US" sz="1150" dirty="0"/>
          </a:p>
        </p:txBody>
      </p:sp>
      <p:sp>
        <p:nvSpPr>
          <p:cNvPr id="8" name="Text 6"/>
          <p:cNvSpPr/>
          <p:nvPr/>
        </p:nvSpPr>
        <p:spPr>
          <a:xfrm>
            <a:off x="3017520" y="1920240"/>
            <a:ext cx="5577840" cy="365760"/>
          </a:xfrm>
          <a:prstGeom prst="rect">
            <a:avLst/>
          </a:prstGeom>
          <a:noFill/>
          <a:ln/>
        </p:spPr>
        <p:txBody>
          <a:bodyPr wrap="square" rtlCol="0" anchor="ctr"/>
          <a:lstStyle/>
          <a:p>
            <a:pPr indent="0" marL="0">
              <a:buNone/>
            </a:pPr>
            <a:r>
              <a:rPr lang="en-US" sz="1150" dirty="0">
                <a:solidFill>
                  <a:srgbClr val="FFFFFF"/>
                </a:solidFill>
              </a:rPr>
              <a:t>Finalise and file before deadline next week</a:t>
            </a:r>
            <a:endParaRPr lang="en-US" sz="1150" dirty="0"/>
          </a:p>
        </p:txBody>
      </p:sp>
      <p:sp>
        <p:nvSpPr>
          <p:cNvPr id="9" name="Shape 7"/>
          <p:cNvSpPr/>
          <p:nvPr/>
        </p:nvSpPr>
        <p:spPr>
          <a:xfrm>
            <a:off x="457200" y="2468880"/>
            <a:ext cx="8229600" cy="548640"/>
          </a:xfrm>
          <a:prstGeom prst="rect">
            <a:avLst/>
          </a:prstGeom>
          <a:solidFill>
            <a:srgbClr val="2E4482"/>
          </a:solidFill>
          <a:ln w="12700">
            <a:solidFill>
              <a:srgbClr val="2E4482"/>
            </a:solidFill>
            <a:prstDash val="solid"/>
          </a:ln>
          <a:effectLst>
            <a:outerShdw sx="100000" sy="100000" kx="0" ky="0" algn="bl" rotWithShape="0" blurRad="101600" dist="38100" dir="8100000">
              <a:srgbClr val="000000">
                <a:alpha val="12000"/>
              </a:srgbClr>
            </a:outerShdw>
          </a:effectLst>
        </p:spPr>
      </p:sp>
      <p:sp>
        <p:nvSpPr>
          <p:cNvPr id="10" name="Shape 8"/>
          <p:cNvSpPr/>
          <p:nvPr/>
        </p:nvSpPr>
        <p:spPr>
          <a:xfrm>
            <a:off x="457200" y="2468880"/>
            <a:ext cx="73152" cy="548640"/>
          </a:xfrm>
          <a:prstGeom prst="rect">
            <a:avLst/>
          </a:prstGeom>
          <a:solidFill>
            <a:srgbClr val="C9A84C"/>
          </a:solidFill>
          <a:ln w="12700">
            <a:solidFill>
              <a:srgbClr val="C9A84C"/>
            </a:solidFill>
            <a:prstDash val="solid"/>
          </a:ln>
        </p:spPr>
      </p:sp>
      <p:sp>
        <p:nvSpPr>
          <p:cNvPr id="11" name="Text 9"/>
          <p:cNvSpPr/>
          <p:nvPr/>
        </p:nvSpPr>
        <p:spPr>
          <a:xfrm>
            <a:off x="676656" y="2560320"/>
            <a:ext cx="2286000" cy="365760"/>
          </a:xfrm>
          <a:prstGeom prst="rect">
            <a:avLst/>
          </a:prstGeom>
          <a:noFill/>
          <a:ln/>
        </p:spPr>
        <p:txBody>
          <a:bodyPr wrap="square" rtlCol="0" anchor="ctr"/>
          <a:lstStyle/>
          <a:p>
            <a:pPr indent="0" marL="0">
              <a:buNone/>
            </a:pPr>
            <a:r>
              <a:rPr lang="en-US" sz="1150" b="1" dirty="0">
                <a:solidFill>
                  <a:srgbClr val="E8C97A"/>
                </a:solidFill>
              </a:rPr>
              <a:t>SSAD Assignment Form:</a:t>
            </a:r>
            <a:endParaRPr lang="en-US" sz="1150" dirty="0"/>
          </a:p>
        </p:txBody>
      </p:sp>
      <p:sp>
        <p:nvSpPr>
          <p:cNvPr id="12" name="Text 10"/>
          <p:cNvSpPr/>
          <p:nvPr/>
        </p:nvSpPr>
        <p:spPr>
          <a:xfrm>
            <a:off x="3017520" y="2560320"/>
            <a:ext cx="5577840" cy="365760"/>
          </a:xfrm>
          <a:prstGeom prst="rect">
            <a:avLst/>
          </a:prstGeom>
          <a:noFill/>
          <a:ln/>
        </p:spPr>
        <p:txBody>
          <a:bodyPr wrap="square" rtlCol="0" anchor="ctr"/>
          <a:lstStyle/>
          <a:p>
            <a:pPr indent="0" marL="0">
              <a:buNone/>
            </a:pPr>
            <a:r>
              <a:rPr lang="en-US" sz="1150" dirty="0">
                <a:solidFill>
                  <a:srgbClr val="FFFFFF"/>
                </a:solidFill>
              </a:rPr>
              <a:t>Provide NCSG feedback before 16 Apr — representation, scope guardrails, transparency</a:t>
            </a:r>
            <a:endParaRPr lang="en-US" sz="1150" dirty="0"/>
          </a:p>
        </p:txBody>
      </p:sp>
      <p:sp>
        <p:nvSpPr>
          <p:cNvPr id="13" name="Shape 11"/>
          <p:cNvSpPr/>
          <p:nvPr/>
        </p:nvSpPr>
        <p:spPr>
          <a:xfrm>
            <a:off x="457200" y="3108960"/>
            <a:ext cx="8229600" cy="548640"/>
          </a:xfrm>
          <a:prstGeom prst="rect">
            <a:avLst/>
          </a:prstGeom>
          <a:solidFill>
            <a:srgbClr val="2E4482"/>
          </a:solidFill>
          <a:ln w="12700">
            <a:solidFill>
              <a:srgbClr val="2E4482"/>
            </a:solidFill>
            <a:prstDash val="solid"/>
          </a:ln>
          <a:effectLst>
            <a:outerShdw sx="100000" sy="100000" kx="0" ky="0" algn="bl" rotWithShape="0" blurRad="101600" dist="38100" dir="8100000">
              <a:srgbClr val="000000">
                <a:alpha val="12000"/>
              </a:srgbClr>
            </a:outerShdw>
          </a:effectLst>
        </p:spPr>
      </p:sp>
      <p:sp>
        <p:nvSpPr>
          <p:cNvPr id="14" name="Shape 12"/>
          <p:cNvSpPr/>
          <p:nvPr/>
        </p:nvSpPr>
        <p:spPr>
          <a:xfrm>
            <a:off x="457200" y="3108960"/>
            <a:ext cx="73152" cy="548640"/>
          </a:xfrm>
          <a:prstGeom prst="rect">
            <a:avLst/>
          </a:prstGeom>
          <a:solidFill>
            <a:srgbClr val="C9A84C"/>
          </a:solidFill>
          <a:ln w="12700">
            <a:solidFill>
              <a:srgbClr val="C9A84C"/>
            </a:solidFill>
            <a:prstDash val="solid"/>
          </a:ln>
        </p:spPr>
      </p:sp>
      <p:sp>
        <p:nvSpPr>
          <p:cNvPr id="15" name="Text 13"/>
          <p:cNvSpPr/>
          <p:nvPr/>
        </p:nvSpPr>
        <p:spPr>
          <a:xfrm>
            <a:off x="676656" y="3200400"/>
            <a:ext cx="2286000" cy="365760"/>
          </a:xfrm>
          <a:prstGeom prst="rect">
            <a:avLst/>
          </a:prstGeom>
          <a:noFill/>
          <a:ln/>
        </p:spPr>
        <p:txBody>
          <a:bodyPr wrap="square" rtlCol="0" anchor="ctr"/>
          <a:lstStyle/>
          <a:p>
            <a:pPr indent="0" marL="0">
              <a:buNone/>
            </a:pPr>
            <a:r>
              <a:rPr lang="en-US" sz="1150" b="1" dirty="0">
                <a:solidFill>
                  <a:srgbClr val="E8C97A"/>
                </a:solidFill>
              </a:rPr>
              <a:t>CPE Comment:</a:t>
            </a:r>
            <a:endParaRPr lang="en-US" sz="1150" dirty="0"/>
          </a:p>
        </p:txBody>
      </p:sp>
      <p:sp>
        <p:nvSpPr>
          <p:cNvPr id="16" name="Text 14"/>
          <p:cNvSpPr/>
          <p:nvPr/>
        </p:nvSpPr>
        <p:spPr>
          <a:xfrm>
            <a:off x="3017520" y="3200400"/>
            <a:ext cx="5577840" cy="365760"/>
          </a:xfrm>
          <a:prstGeom prst="rect">
            <a:avLst/>
          </a:prstGeom>
          <a:noFill/>
          <a:ln/>
        </p:spPr>
        <p:txBody>
          <a:bodyPr wrap="square" rtlCol="0" anchor="ctr"/>
          <a:lstStyle/>
          <a:p>
            <a:pPr indent="0" marL="0">
              <a:buNone/>
            </a:pPr>
            <a:r>
              <a:rPr lang="en-US" sz="1150" dirty="0">
                <a:solidFill>
                  <a:srgbClr val="FFFFFF"/>
                </a:solidFill>
              </a:rPr>
              <a:t>Submission due 4 May 2026 — drafting in progress</a:t>
            </a:r>
            <a:endParaRPr lang="en-US" sz="1150" dirty="0"/>
          </a:p>
        </p:txBody>
      </p:sp>
      <p:sp>
        <p:nvSpPr>
          <p:cNvPr id="17" name="Shape 15"/>
          <p:cNvSpPr/>
          <p:nvPr/>
        </p:nvSpPr>
        <p:spPr>
          <a:xfrm>
            <a:off x="457200" y="3749040"/>
            <a:ext cx="8229600" cy="548640"/>
          </a:xfrm>
          <a:prstGeom prst="rect">
            <a:avLst/>
          </a:prstGeom>
          <a:solidFill>
            <a:srgbClr val="2E4482"/>
          </a:solidFill>
          <a:ln w="12700">
            <a:solidFill>
              <a:srgbClr val="2E4482"/>
            </a:solidFill>
            <a:prstDash val="solid"/>
          </a:ln>
          <a:effectLst>
            <a:outerShdw sx="100000" sy="100000" kx="0" ky="0" algn="bl" rotWithShape="0" blurRad="101600" dist="38100" dir="8100000">
              <a:srgbClr val="000000">
                <a:alpha val="12000"/>
              </a:srgbClr>
            </a:outerShdw>
          </a:effectLst>
        </p:spPr>
      </p:sp>
      <p:sp>
        <p:nvSpPr>
          <p:cNvPr id="18" name="Shape 16"/>
          <p:cNvSpPr/>
          <p:nvPr/>
        </p:nvSpPr>
        <p:spPr>
          <a:xfrm>
            <a:off x="457200" y="3749040"/>
            <a:ext cx="73152" cy="548640"/>
          </a:xfrm>
          <a:prstGeom prst="rect">
            <a:avLst/>
          </a:prstGeom>
          <a:solidFill>
            <a:srgbClr val="C9A84C"/>
          </a:solidFill>
          <a:ln w="12700">
            <a:solidFill>
              <a:srgbClr val="C9A84C"/>
            </a:solidFill>
            <a:prstDash val="solid"/>
          </a:ln>
        </p:spPr>
      </p:sp>
      <p:sp>
        <p:nvSpPr>
          <p:cNvPr id="19" name="Text 17"/>
          <p:cNvSpPr/>
          <p:nvPr/>
        </p:nvSpPr>
        <p:spPr>
          <a:xfrm>
            <a:off x="676656" y="3840480"/>
            <a:ext cx="2286000" cy="365760"/>
          </a:xfrm>
          <a:prstGeom prst="rect">
            <a:avLst/>
          </a:prstGeom>
          <a:noFill/>
          <a:ln/>
        </p:spPr>
        <p:txBody>
          <a:bodyPr wrap="square" rtlCol="0" anchor="ctr"/>
          <a:lstStyle/>
          <a:p>
            <a:pPr indent="0" marL="0">
              <a:buNone/>
            </a:pPr>
            <a:r>
              <a:rPr lang="en-US" sz="1150" b="1" dirty="0">
                <a:solidFill>
                  <a:srgbClr val="E8C97A"/>
                </a:solidFill>
              </a:rPr>
              <a:t>DNS Abuse PDP1:</a:t>
            </a:r>
            <a:endParaRPr lang="en-US" sz="1150" dirty="0"/>
          </a:p>
        </p:txBody>
      </p:sp>
      <p:sp>
        <p:nvSpPr>
          <p:cNvPr id="20" name="Text 18"/>
          <p:cNvSpPr/>
          <p:nvPr/>
        </p:nvSpPr>
        <p:spPr>
          <a:xfrm>
            <a:off x="3017520" y="3840480"/>
            <a:ext cx="5577840" cy="365760"/>
          </a:xfrm>
          <a:prstGeom prst="rect">
            <a:avLst/>
          </a:prstGeom>
          <a:noFill/>
          <a:ln/>
        </p:spPr>
        <p:txBody>
          <a:bodyPr wrap="square" rtlCol="0" anchor="ctr"/>
          <a:lstStyle/>
          <a:p>
            <a:pPr indent="0" marL="0">
              <a:buNone/>
            </a:pPr>
            <a:r>
              <a:rPr lang="en-US" sz="1150" dirty="0">
                <a:solidFill>
                  <a:srgbClr val="FFFFFF"/>
                </a:solidFill>
              </a:rPr>
              <a:t>Continue WG participation; monitor Associated Domain Check &amp; threshold discussions</a:t>
            </a:r>
            <a:endParaRPr lang="en-US" sz="1150" dirty="0"/>
          </a:p>
        </p:txBody>
      </p:sp>
      <p:sp>
        <p:nvSpPr>
          <p:cNvPr id="21" name="Shape 19"/>
          <p:cNvSpPr/>
          <p:nvPr/>
        </p:nvSpPr>
        <p:spPr>
          <a:xfrm>
            <a:off x="457200" y="4389120"/>
            <a:ext cx="8229600" cy="548640"/>
          </a:xfrm>
          <a:prstGeom prst="rect">
            <a:avLst/>
          </a:prstGeom>
          <a:solidFill>
            <a:srgbClr val="2E4482"/>
          </a:solidFill>
          <a:ln w="12700">
            <a:solidFill>
              <a:srgbClr val="2E4482"/>
            </a:solidFill>
            <a:prstDash val="solid"/>
          </a:ln>
          <a:effectLst>
            <a:outerShdw sx="100000" sy="100000" kx="0" ky="0" algn="bl" rotWithShape="0" blurRad="101600" dist="38100" dir="8100000">
              <a:srgbClr val="000000">
                <a:alpha val="12000"/>
              </a:srgbClr>
            </a:outerShdw>
          </a:effectLst>
        </p:spPr>
      </p:sp>
      <p:sp>
        <p:nvSpPr>
          <p:cNvPr id="22" name="Shape 20"/>
          <p:cNvSpPr/>
          <p:nvPr/>
        </p:nvSpPr>
        <p:spPr>
          <a:xfrm>
            <a:off x="457200" y="4389120"/>
            <a:ext cx="73152" cy="548640"/>
          </a:xfrm>
          <a:prstGeom prst="rect">
            <a:avLst/>
          </a:prstGeom>
          <a:solidFill>
            <a:srgbClr val="C9A84C"/>
          </a:solidFill>
          <a:ln w="12700">
            <a:solidFill>
              <a:srgbClr val="C9A84C"/>
            </a:solidFill>
            <a:prstDash val="solid"/>
          </a:ln>
        </p:spPr>
      </p:sp>
      <p:sp>
        <p:nvSpPr>
          <p:cNvPr id="23" name="Text 21"/>
          <p:cNvSpPr/>
          <p:nvPr/>
        </p:nvSpPr>
        <p:spPr>
          <a:xfrm>
            <a:off x="676656" y="4480560"/>
            <a:ext cx="2286000" cy="365760"/>
          </a:xfrm>
          <a:prstGeom prst="rect">
            <a:avLst/>
          </a:prstGeom>
          <a:noFill/>
          <a:ln/>
        </p:spPr>
        <p:txBody>
          <a:bodyPr wrap="square" rtlCol="0" anchor="ctr"/>
          <a:lstStyle/>
          <a:p>
            <a:pPr indent="0" marL="0">
              <a:buNone/>
            </a:pPr>
            <a:r>
              <a:rPr lang="en-US" sz="1150" b="1" dirty="0">
                <a:solidFill>
                  <a:srgbClr val="E8C97A"/>
                </a:solidFill>
              </a:rPr>
              <a:t>SSAD &amp; Auth (Item 6):</a:t>
            </a:r>
            <a:endParaRPr lang="en-US" sz="1150" dirty="0"/>
          </a:p>
        </p:txBody>
      </p:sp>
      <p:sp>
        <p:nvSpPr>
          <p:cNvPr id="24" name="Text 22"/>
          <p:cNvSpPr/>
          <p:nvPr/>
        </p:nvSpPr>
        <p:spPr>
          <a:xfrm>
            <a:off x="3017520" y="4480560"/>
            <a:ext cx="5577840" cy="365760"/>
          </a:xfrm>
          <a:prstGeom prst="rect">
            <a:avLst/>
          </a:prstGeom>
          <a:noFill/>
          <a:ln/>
        </p:spPr>
        <p:txBody>
          <a:bodyPr wrap="square" rtlCol="0" anchor="ctr"/>
          <a:lstStyle/>
          <a:p>
            <a:pPr indent="0" marL="0">
              <a:buNone/>
            </a:pPr>
            <a:r>
              <a:rPr lang="en-US" sz="1150" dirty="0">
                <a:solidFill>
                  <a:srgbClr val="FFFFFF"/>
                </a:solidFill>
              </a:rPr>
              <a:t>Engage on which authentication path the Council selects; ensure NCSG voice heard</a:t>
            </a:r>
            <a:endParaRPr lang="en-US" sz="1150" dirty="0"/>
          </a:p>
        </p:txBody>
      </p:sp>
      <p:sp>
        <p:nvSpPr>
          <p:cNvPr id="25" name="Text 23"/>
          <p:cNvSpPr/>
          <p:nvPr/>
        </p:nvSpPr>
        <p:spPr>
          <a:xfrm>
            <a:off x="457200" y="4773168"/>
            <a:ext cx="8229600" cy="274320"/>
          </a:xfrm>
          <a:prstGeom prst="rect">
            <a:avLst/>
          </a:prstGeom>
          <a:noFill/>
          <a:ln/>
        </p:spPr>
        <p:txBody>
          <a:bodyPr wrap="square" rtlCol="0" anchor="ctr"/>
          <a:lstStyle/>
          <a:p>
            <a:pPr algn="ctr" indent="0" marL="0">
              <a:buNone/>
            </a:pPr>
            <a:r>
              <a:rPr lang="en-US" sz="1200" i="1" dirty="0">
                <a:solidFill>
                  <a:srgbClr val="E8C97A"/>
                </a:solidFill>
              </a:rPr>
              <a:t>Questions &amp; Discussion</a:t>
            </a:r>
            <a:endParaRPr lang="en-US" sz="12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4F6FB"/>
        </a:solidFill>
      </p:bgPr>
    </p:bg>
    <p:spTree>
      <p:nvGrpSpPr>
        <p:cNvPr id="1" name=""/>
        <p:cNvGrpSpPr/>
        <p:nvPr/>
      </p:nvGrpSpPr>
      <p:grpSpPr>
        <a:xfrm>
          <a:off x="0" y="0"/>
          <a:ext cx="0" cy="0"/>
          <a:chOff x="0" y="0"/>
          <a:chExt cx="0" cy="0"/>
        </a:xfrm>
      </p:grpSpPr>
      <p:sp>
        <p:nvSpPr>
          <p:cNvPr id="2" name="Shape 0"/>
          <p:cNvSpPr/>
          <p:nvPr/>
        </p:nvSpPr>
        <p:spPr>
          <a:xfrm>
            <a:off x="0" y="0"/>
            <a:ext cx="9144000" cy="1005840"/>
          </a:xfrm>
          <a:prstGeom prst="rect">
            <a:avLst/>
          </a:prstGeom>
          <a:solidFill>
            <a:srgbClr val="1A2B5C"/>
          </a:solidFill>
          <a:ln w="12700">
            <a:solidFill>
              <a:srgbClr val="1A2B5C"/>
            </a:solidFill>
            <a:prstDash val="solid"/>
          </a:ln>
        </p:spPr>
      </p:sp>
      <p:sp>
        <p:nvSpPr>
          <p:cNvPr id="3" name="Shape 1"/>
          <p:cNvSpPr/>
          <p:nvPr/>
        </p:nvSpPr>
        <p:spPr>
          <a:xfrm>
            <a:off x="0" y="1005840"/>
            <a:ext cx="9144000" cy="54864"/>
          </a:xfrm>
          <a:prstGeom prst="rect">
            <a:avLst/>
          </a:prstGeom>
          <a:solidFill>
            <a:srgbClr val="C9A84C"/>
          </a:solidFill>
          <a:ln w="12700">
            <a:solidFill>
              <a:srgbClr val="C9A84C"/>
            </a:solidFill>
            <a:prstDash val="solid"/>
          </a:ln>
        </p:spPr>
      </p:sp>
      <p:sp>
        <p:nvSpPr>
          <p:cNvPr id="4" name="Text 2"/>
          <p:cNvSpPr/>
          <p:nvPr/>
        </p:nvSpPr>
        <p:spPr>
          <a:xfrm>
            <a:off x="365760" y="164592"/>
            <a:ext cx="8412480" cy="685800"/>
          </a:xfrm>
          <a:prstGeom prst="rect">
            <a:avLst/>
          </a:prstGeom>
          <a:noFill/>
          <a:ln/>
        </p:spPr>
        <p:txBody>
          <a:bodyPr wrap="square" rtlCol="0" anchor="ctr"/>
          <a:lstStyle/>
          <a:p>
            <a:pPr algn="l" indent="0" marL="0">
              <a:buNone/>
            </a:pPr>
            <a:r>
              <a:rPr lang="en-US" sz="2600" b="1" dirty="0">
                <a:solidFill>
                  <a:srgbClr val="FFFFFF"/>
                </a:solidFill>
              </a:rPr>
              <a:t>Today's Agenda</a:t>
            </a:r>
            <a:endParaRPr lang="en-US" sz="2600" dirty="0"/>
          </a:p>
        </p:txBody>
      </p:sp>
      <p:sp>
        <p:nvSpPr>
          <p:cNvPr id="5" name="Shape 3"/>
          <p:cNvSpPr/>
          <p:nvPr/>
        </p:nvSpPr>
        <p:spPr>
          <a:xfrm>
            <a:off x="365760" y="1325880"/>
            <a:ext cx="8412480" cy="1005840"/>
          </a:xfrm>
          <a:prstGeom prst="rect">
            <a:avLst/>
          </a:prstGeom>
          <a:solidFill>
            <a:srgbClr val="FFFFFF"/>
          </a:solidFill>
          <a:ln w="12700">
            <a:solidFill>
              <a:srgbClr val="E2E8F0"/>
            </a:solidFill>
            <a:prstDash val="solid"/>
          </a:ln>
          <a:effectLst>
            <a:outerShdw sx="100000" sy="100000" kx="0" ky="0" algn="bl" rotWithShape="0" blurRad="101600" dist="38100" dir="8100000">
              <a:srgbClr val="000000">
                <a:alpha val="12000"/>
              </a:srgbClr>
            </a:outerShdw>
          </a:effectLst>
        </p:spPr>
      </p:sp>
      <p:sp>
        <p:nvSpPr>
          <p:cNvPr id="6" name="Shape 4"/>
          <p:cNvSpPr/>
          <p:nvPr/>
        </p:nvSpPr>
        <p:spPr>
          <a:xfrm>
            <a:off x="365760" y="1325880"/>
            <a:ext cx="640080" cy="1005840"/>
          </a:xfrm>
          <a:prstGeom prst="rect">
            <a:avLst/>
          </a:prstGeom>
          <a:solidFill>
            <a:srgbClr val="1A2B5C"/>
          </a:solidFill>
          <a:ln w="12700">
            <a:solidFill>
              <a:srgbClr val="1A2B5C"/>
            </a:solidFill>
            <a:prstDash val="solid"/>
          </a:ln>
        </p:spPr>
      </p:sp>
      <p:sp>
        <p:nvSpPr>
          <p:cNvPr id="7" name="Text 5"/>
          <p:cNvSpPr/>
          <p:nvPr/>
        </p:nvSpPr>
        <p:spPr>
          <a:xfrm>
            <a:off x="365760" y="1581912"/>
            <a:ext cx="640080" cy="502920"/>
          </a:xfrm>
          <a:prstGeom prst="rect">
            <a:avLst/>
          </a:prstGeom>
          <a:noFill/>
          <a:ln/>
        </p:spPr>
        <p:txBody>
          <a:bodyPr wrap="square" rtlCol="0" anchor="ctr"/>
          <a:lstStyle/>
          <a:p>
            <a:pPr algn="ctr" indent="0" marL="0">
              <a:buNone/>
            </a:pPr>
            <a:r>
              <a:rPr lang="en-US" sz="1800" b="1" dirty="0">
                <a:solidFill>
                  <a:srgbClr val="C9A84C"/>
                </a:solidFill>
              </a:rPr>
              <a:t>01</a:t>
            </a:r>
            <a:endParaRPr lang="en-US" sz="1800" dirty="0"/>
          </a:p>
        </p:txBody>
      </p:sp>
      <p:sp>
        <p:nvSpPr>
          <p:cNvPr id="8" name="Text 6"/>
          <p:cNvSpPr/>
          <p:nvPr/>
        </p:nvSpPr>
        <p:spPr>
          <a:xfrm>
            <a:off x="1143000" y="1417320"/>
            <a:ext cx="7132320" cy="384048"/>
          </a:xfrm>
          <a:prstGeom prst="rect">
            <a:avLst/>
          </a:prstGeom>
          <a:noFill/>
          <a:ln/>
        </p:spPr>
        <p:txBody>
          <a:bodyPr wrap="square" rtlCol="0" anchor="ctr"/>
          <a:lstStyle/>
          <a:p>
            <a:pPr indent="0" marL="0">
              <a:buNone/>
            </a:pPr>
            <a:r>
              <a:rPr lang="en-US" sz="1600" b="1" dirty="0">
                <a:solidFill>
                  <a:srgbClr val="1E293B"/>
                </a:solidFill>
              </a:rPr>
              <a:t>Public Comments</a:t>
            </a:r>
            <a:endParaRPr lang="en-US" sz="1600" dirty="0"/>
          </a:p>
        </p:txBody>
      </p:sp>
      <p:sp>
        <p:nvSpPr>
          <p:cNvPr id="9" name="Text 7"/>
          <p:cNvSpPr/>
          <p:nvPr/>
        </p:nvSpPr>
        <p:spPr>
          <a:xfrm>
            <a:off x="1143000" y="1828800"/>
            <a:ext cx="7132320" cy="365760"/>
          </a:xfrm>
          <a:prstGeom prst="rect">
            <a:avLst/>
          </a:prstGeom>
          <a:noFill/>
          <a:ln/>
        </p:spPr>
        <p:txBody>
          <a:bodyPr wrap="square" rtlCol="0" anchor="ctr"/>
          <a:lstStyle/>
          <a:p>
            <a:pPr indent="0" marL="0">
              <a:buNone/>
            </a:pPr>
            <a:r>
              <a:rPr lang="en-US" sz="1200" dirty="0">
                <a:solidFill>
                  <a:srgbClr val="64748B"/>
                </a:solidFill>
              </a:rPr>
              <a:t>UA (deadline next week) · Bylaws Amendment · Community Priority Evaluation</a:t>
            </a:r>
            <a:endParaRPr lang="en-US" sz="1200" dirty="0"/>
          </a:p>
        </p:txBody>
      </p:sp>
      <p:sp>
        <p:nvSpPr>
          <p:cNvPr id="10" name="Shape 8"/>
          <p:cNvSpPr/>
          <p:nvPr/>
        </p:nvSpPr>
        <p:spPr>
          <a:xfrm>
            <a:off x="365760" y="2514600"/>
            <a:ext cx="8412480" cy="1005840"/>
          </a:xfrm>
          <a:prstGeom prst="rect">
            <a:avLst/>
          </a:prstGeom>
          <a:solidFill>
            <a:srgbClr val="FFFFFF"/>
          </a:solidFill>
          <a:ln w="12700">
            <a:solidFill>
              <a:srgbClr val="E2E8F0"/>
            </a:solidFill>
            <a:prstDash val="solid"/>
          </a:ln>
          <a:effectLst>
            <a:outerShdw sx="100000" sy="100000" kx="0" ky="0" algn="bl" rotWithShape="0" blurRad="101600" dist="38100" dir="8100000">
              <a:srgbClr val="000000">
                <a:alpha val="12000"/>
              </a:srgbClr>
            </a:outerShdw>
          </a:effectLst>
        </p:spPr>
      </p:sp>
      <p:sp>
        <p:nvSpPr>
          <p:cNvPr id="11" name="Shape 9"/>
          <p:cNvSpPr/>
          <p:nvPr/>
        </p:nvSpPr>
        <p:spPr>
          <a:xfrm>
            <a:off x="365760" y="2514600"/>
            <a:ext cx="640080" cy="1005840"/>
          </a:xfrm>
          <a:prstGeom prst="rect">
            <a:avLst/>
          </a:prstGeom>
          <a:solidFill>
            <a:srgbClr val="1A2B5C"/>
          </a:solidFill>
          <a:ln w="12700">
            <a:solidFill>
              <a:srgbClr val="1A2B5C"/>
            </a:solidFill>
            <a:prstDash val="solid"/>
          </a:ln>
        </p:spPr>
      </p:sp>
      <p:sp>
        <p:nvSpPr>
          <p:cNvPr id="12" name="Text 10"/>
          <p:cNvSpPr/>
          <p:nvPr/>
        </p:nvSpPr>
        <p:spPr>
          <a:xfrm>
            <a:off x="365760" y="2770632"/>
            <a:ext cx="640080" cy="502920"/>
          </a:xfrm>
          <a:prstGeom prst="rect">
            <a:avLst/>
          </a:prstGeom>
          <a:noFill/>
          <a:ln/>
        </p:spPr>
        <p:txBody>
          <a:bodyPr wrap="square" rtlCol="0" anchor="ctr"/>
          <a:lstStyle/>
          <a:p>
            <a:pPr algn="ctr" indent="0" marL="0">
              <a:buNone/>
            </a:pPr>
            <a:r>
              <a:rPr lang="en-US" sz="1800" b="1" dirty="0">
                <a:solidFill>
                  <a:srgbClr val="C9A84C"/>
                </a:solidFill>
              </a:rPr>
              <a:t>02</a:t>
            </a:r>
            <a:endParaRPr lang="en-US" sz="1800" dirty="0"/>
          </a:p>
        </p:txBody>
      </p:sp>
      <p:sp>
        <p:nvSpPr>
          <p:cNvPr id="13" name="Text 11"/>
          <p:cNvSpPr/>
          <p:nvPr/>
        </p:nvSpPr>
        <p:spPr>
          <a:xfrm>
            <a:off x="1143000" y="2606040"/>
            <a:ext cx="7132320" cy="384048"/>
          </a:xfrm>
          <a:prstGeom prst="rect">
            <a:avLst/>
          </a:prstGeom>
          <a:noFill/>
          <a:ln/>
        </p:spPr>
        <p:txBody>
          <a:bodyPr wrap="square" rtlCol="0" anchor="ctr"/>
          <a:lstStyle/>
          <a:p>
            <a:pPr indent="0" marL="0">
              <a:buNone/>
            </a:pPr>
            <a:r>
              <a:rPr lang="en-US" sz="1600" b="1" dirty="0">
                <a:solidFill>
                  <a:srgbClr val="1E293B"/>
                </a:solidFill>
              </a:rPr>
              <a:t>DNS Abuse PDP1 Update</a:t>
            </a:r>
            <a:endParaRPr lang="en-US" sz="1600" dirty="0"/>
          </a:p>
        </p:txBody>
      </p:sp>
      <p:sp>
        <p:nvSpPr>
          <p:cNvPr id="14" name="Text 12"/>
          <p:cNvSpPr/>
          <p:nvPr/>
        </p:nvSpPr>
        <p:spPr>
          <a:xfrm>
            <a:off x="1143000" y="3017520"/>
            <a:ext cx="7132320" cy="365760"/>
          </a:xfrm>
          <a:prstGeom prst="rect">
            <a:avLst/>
          </a:prstGeom>
          <a:noFill/>
          <a:ln/>
        </p:spPr>
        <p:txBody>
          <a:bodyPr wrap="square" rtlCol="0" anchor="ctr"/>
          <a:lstStyle/>
          <a:p>
            <a:pPr indent="0" marL="0">
              <a:buNone/>
            </a:pPr>
            <a:r>
              <a:rPr lang="en-US" sz="1200" dirty="0">
                <a:solidFill>
                  <a:srgbClr val="64748B"/>
                </a:solidFill>
              </a:rPr>
              <a:t>Associated Domain Check · thresholds · progress to date</a:t>
            </a:r>
            <a:endParaRPr lang="en-US" sz="1200" dirty="0"/>
          </a:p>
        </p:txBody>
      </p:sp>
      <p:sp>
        <p:nvSpPr>
          <p:cNvPr id="15" name="Shape 13"/>
          <p:cNvSpPr/>
          <p:nvPr/>
        </p:nvSpPr>
        <p:spPr>
          <a:xfrm>
            <a:off x="365760" y="3703320"/>
            <a:ext cx="8412480" cy="1005840"/>
          </a:xfrm>
          <a:prstGeom prst="rect">
            <a:avLst/>
          </a:prstGeom>
          <a:solidFill>
            <a:srgbClr val="FFFFFF"/>
          </a:solidFill>
          <a:ln w="12700">
            <a:solidFill>
              <a:srgbClr val="E2E8F0"/>
            </a:solidFill>
            <a:prstDash val="solid"/>
          </a:ln>
          <a:effectLst>
            <a:outerShdw sx="100000" sy="100000" kx="0" ky="0" algn="bl" rotWithShape="0" blurRad="101600" dist="38100" dir="8100000">
              <a:srgbClr val="000000">
                <a:alpha val="12000"/>
              </a:srgbClr>
            </a:outerShdw>
          </a:effectLst>
        </p:spPr>
      </p:sp>
      <p:sp>
        <p:nvSpPr>
          <p:cNvPr id="16" name="Shape 14"/>
          <p:cNvSpPr/>
          <p:nvPr/>
        </p:nvSpPr>
        <p:spPr>
          <a:xfrm>
            <a:off x="365760" y="3703320"/>
            <a:ext cx="640080" cy="1005840"/>
          </a:xfrm>
          <a:prstGeom prst="rect">
            <a:avLst/>
          </a:prstGeom>
          <a:solidFill>
            <a:srgbClr val="1A2B5C"/>
          </a:solidFill>
          <a:ln w="12700">
            <a:solidFill>
              <a:srgbClr val="1A2B5C"/>
            </a:solidFill>
            <a:prstDash val="solid"/>
          </a:ln>
        </p:spPr>
      </p:sp>
      <p:sp>
        <p:nvSpPr>
          <p:cNvPr id="17" name="Text 15"/>
          <p:cNvSpPr/>
          <p:nvPr/>
        </p:nvSpPr>
        <p:spPr>
          <a:xfrm>
            <a:off x="365760" y="3959352"/>
            <a:ext cx="640080" cy="502920"/>
          </a:xfrm>
          <a:prstGeom prst="rect">
            <a:avLst/>
          </a:prstGeom>
          <a:noFill/>
          <a:ln/>
        </p:spPr>
        <p:txBody>
          <a:bodyPr wrap="square" rtlCol="0" anchor="ctr"/>
          <a:lstStyle/>
          <a:p>
            <a:pPr algn="ctr" indent="0" marL="0">
              <a:buNone/>
            </a:pPr>
            <a:r>
              <a:rPr lang="en-US" sz="1800" b="1" dirty="0">
                <a:solidFill>
                  <a:srgbClr val="C9A84C"/>
                </a:solidFill>
              </a:rPr>
              <a:t>03</a:t>
            </a:r>
            <a:endParaRPr lang="en-US" sz="1800" dirty="0"/>
          </a:p>
        </p:txBody>
      </p:sp>
      <p:sp>
        <p:nvSpPr>
          <p:cNvPr id="18" name="Text 16"/>
          <p:cNvSpPr/>
          <p:nvPr/>
        </p:nvSpPr>
        <p:spPr>
          <a:xfrm>
            <a:off x="1143000" y="3794760"/>
            <a:ext cx="7132320" cy="384048"/>
          </a:xfrm>
          <a:prstGeom prst="rect">
            <a:avLst/>
          </a:prstGeom>
          <a:noFill/>
          <a:ln/>
        </p:spPr>
        <p:txBody>
          <a:bodyPr wrap="square" rtlCol="0" anchor="ctr"/>
          <a:lstStyle/>
          <a:p>
            <a:pPr indent="0" marL="0">
              <a:buNone/>
            </a:pPr>
            <a:r>
              <a:rPr lang="en-US" sz="1600" b="1" dirty="0">
                <a:solidFill>
                  <a:srgbClr val="1E293B"/>
                </a:solidFill>
              </a:rPr>
              <a:t>GNSO Council Agenda</a:t>
            </a:r>
            <a:endParaRPr lang="en-US" sz="1600" dirty="0"/>
          </a:p>
        </p:txBody>
      </p:sp>
      <p:sp>
        <p:nvSpPr>
          <p:cNvPr id="19" name="Text 17"/>
          <p:cNvSpPr/>
          <p:nvPr/>
        </p:nvSpPr>
        <p:spPr>
          <a:xfrm>
            <a:off x="1143000" y="4206240"/>
            <a:ext cx="7132320" cy="365760"/>
          </a:xfrm>
          <a:prstGeom prst="rect">
            <a:avLst/>
          </a:prstGeom>
          <a:noFill/>
          <a:ln/>
        </p:spPr>
        <p:txBody>
          <a:bodyPr wrap="square" rtlCol="0" anchor="ctr"/>
          <a:lstStyle/>
          <a:p>
            <a:pPr indent="0" marL="0">
              <a:buNone/>
            </a:pPr>
            <a:r>
              <a:rPr lang="en-US" sz="1200" dirty="0">
                <a:solidFill>
                  <a:srgbClr val="64748B"/>
                </a:solidFill>
              </a:rPr>
              <a:t>Key items · SSAD Assignment Form feedback · NCSG-relevant highlights</a:t>
            </a:r>
            <a:endParaRPr lang="en-US" sz="12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4F6FB"/>
        </a:solidFill>
      </p:bgPr>
    </p:bg>
    <p:spTree>
      <p:nvGrpSpPr>
        <p:cNvPr id="1" name=""/>
        <p:cNvGrpSpPr/>
        <p:nvPr/>
      </p:nvGrpSpPr>
      <p:grpSpPr>
        <a:xfrm>
          <a:off x="0" y="0"/>
          <a:ext cx="0" cy="0"/>
          <a:chOff x="0" y="0"/>
          <a:chExt cx="0" cy="0"/>
        </a:xfrm>
      </p:grpSpPr>
      <p:sp>
        <p:nvSpPr>
          <p:cNvPr id="2" name="Shape 0"/>
          <p:cNvSpPr/>
          <p:nvPr/>
        </p:nvSpPr>
        <p:spPr>
          <a:xfrm>
            <a:off x="0" y="0"/>
            <a:ext cx="9144000" cy="1005840"/>
          </a:xfrm>
          <a:prstGeom prst="rect">
            <a:avLst/>
          </a:prstGeom>
          <a:solidFill>
            <a:srgbClr val="1A2B5C"/>
          </a:solidFill>
          <a:ln w="12700">
            <a:solidFill>
              <a:srgbClr val="1A2B5C"/>
            </a:solidFill>
            <a:prstDash val="solid"/>
          </a:ln>
        </p:spPr>
      </p:sp>
      <p:sp>
        <p:nvSpPr>
          <p:cNvPr id="3" name="Shape 1"/>
          <p:cNvSpPr/>
          <p:nvPr/>
        </p:nvSpPr>
        <p:spPr>
          <a:xfrm>
            <a:off x="0" y="1005840"/>
            <a:ext cx="9144000" cy="54864"/>
          </a:xfrm>
          <a:prstGeom prst="rect">
            <a:avLst/>
          </a:prstGeom>
          <a:solidFill>
            <a:srgbClr val="C9A84C"/>
          </a:solidFill>
          <a:ln w="12700">
            <a:solidFill>
              <a:srgbClr val="C9A84C"/>
            </a:solidFill>
            <a:prstDash val="solid"/>
          </a:ln>
        </p:spPr>
      </p:sp>
      <p:sp>
        <p:nvSpPr>
          <p:cNvPr id="4" name="Text 2"/>
          <p:cNvSpPr/>
          <p:nvPr/>
        </p:nvSpPr>
        <p:spPr>
          <a:xfrm>
            <a:off x="365760" y="164592"/>
            <a:ext cx="8412480" cy="685800"/>
          </a:xfrm>
          <a:prstGeom prst="rect">
            <a:avLst/>
          </a:prstGeom>
          <a:noFill/>
          <a:ln/>
        </p:spPr>
        <p:txBody>
          <a:bodyPr wrap="square" rtlCol="0" anchor="ctr"/>
          <a:lstStyle/>
          <a:p>
            <a:pPr algn="l" indent="0" marL="0">
              <a:buNone/>
            </a:pPr>
            <a:r>
              <a:rPr lang="en-US" sz="2600" b="1" dirty="0">
                <a:solidFill>
                  <a:srgbClr val="FFFFFF"/>
                </a:solidFill>
              </a:rPr>
              <a:t>Public Comments – Recent Submissions</a:t>
            </a:r>
            <a:endParaRPr lang="en-US" sz="2600" dirty="0"/>
          </a:p>
        </p:txBody>
      </p:sp>
      <p:sp>
        <p:nvSpPr>
          <p:cNvPr id="5" name="Shape 3"/>
          <p:cNvSpPr/>
          <p:nvPr/>
        </p:nvSpPr>
        <p:spPr>
          <a:xfrm>
            <a:off x="365760" y="1143000"/>
            <a:ext cx="8412480" cy="420624"/>
          </a:xfrm>
          <a:prstGeom prst="rect">
            <a:avLst/>
          </a:prstGeom>
          <a:solidFill>
            <a:srgbClr val="14532D"/>
          </a:solidFill>
          <a:ln w="12700">
            <a:solidFill>
              <a:srgbClr val="14532D"/>
            </a:solidFill>
            <a:prstDash val="solid"/>
          </a:ln>
        </p:spPr>
      </p:sp>
      <p:sp>
        <p:nvSpPr>
          <p:cNvPr id="6" name="Text 4"/>
          <p:cNvSpPr/>
          <p:nvPr/>
        </p:nvSpPr>
        <p:spPr>
          <a:xfrm>
            <a:off x="502920" y="1143000"/>
            <a:ext cx="8229600" cy="420624"/>
          </a:xfrm>
          <a:prstGeom prst="rect">
            <a:avLst/>
          </a:prstGeom>
          <a:noFill/>
          <a:ln/>
        </p:spPr>
        <p:txBody>
          <a:bodyPr wrap="square" rtlCol="0" anchor="ctr"/>
          <a:lstStyle/>
          <a:p>
            <a:pPr indent="0" marL="0">
              <a:buNone/>
            </a:pPr>
            <a:r>
              <a:rPr lang="en-US" sz="1300" b="1" dirty="0">
                <a:solidFill>
                  <a:srgbClr val="BBF7D0"/>
                </a:solidFill>
              </a:rPr>
              <a:t>✔  UA filed on time (Deadline 13 April) — Bylaws Amendment filing late</a:t>
            </a:r>
            <a:endParaRPr lang="en-US" sz="1300" dirty="0"/>
          </a:p>
        </p:txBody>
      </p:sp>
      <p:sp>
        <p:nvSpPr>
          <p:cNvPr id="7" name="Shape 5"/>
          <p:cNvSpPr/>
          <p:nvPr/>
        </p:nvSpPr>
        <p:spPr>
          <a:xfrm>
            <a:off x="365760" y="1664208"/>
            <a:ext cx="8412480" cy="768096"/>
          </a:xfrm>
          <a:prstGeom prst="rect">
            <a:avLst/>
          </a:prstGeom>
          <a:solidFill>
            <a:srgbClr val="FFFFFF"/>
          </a:solidFill>
          <a:ln w="12700">
            <a:solidFill>
              <a:srgbClr val="E2E8F0"/>
            </a:solidFill>
            <a:prstDash val="solid"/>
          </a:ln>
          <a:effectLst>
            <a:outerShdw sx="100000" sy="100000" kx="0" ky="0" algn="bl" rotWithShape="0" blurRad="101600" dist="38100" dir="8100000">
              <a:srgbClr val="000000">
                <a:alpha val="12000"/>
              </a:srgbClr>
            </a:outerShdw>
          </a:effectLst>
        </p:spPr>
      </p:sp>
      <p:sp>
        <p:nvSpPr>
          <p:cNvPr id="8" name="Shape 6"/>
          <p:cNvSpPr/>
          <p:nvPr/>
        </p:nvSpPr>
        <p:spPr>
          <a:xfrm>
            <a:off x="365760" y="1664208"/>
            <a:ext cx="54864" cy="768096"/>
          </a:xfrm>
          <a:prstGeom prst="rect">
            <a:avLst/>
          </a:prstGeom>
          <a:solidFill>
            <a:srgbClr val="0D9488"/>
          </a:solidFill>
          <a:ln w="12700">
            <a:solidFill>
              <a:srgbClr val="0D9488"/>
            </a:solidFill>
            <a:prstDash val="solid"/>
          </a:ln>
        </p:spPr>
      </p:sp>
      <p:sp>
        <p:nvSpPr>
          <p:cNvPr id="9" name="Shape 7"/>
          <p:cNvSpPr/>
          <p:nvPr/>
        </p:nvSpPr>
        <p:spPr>
          <a:xfrm>
            <a:off x="548640" y="1755648"/>
            <a:ext cx="713232" cy="237744"/>
          </a:xfrm>
          <a:prstGeom prst="rect">
            <a:avLst/>
          </a:prstGeom>
          <a:solidFill>
            <a:srgbClr val="0D9488"/>
          </a:solidFill>
          <a:ln w="12700">
            <a:solidFill>
              <a:srgbClr val="0D9488"/>
            </a:solidFill>
            <a:prstDash val="solid"/>
          </a:ln>
        </p:spPr>
      </p:sp>
      <p:sp>
        <p:nvSpPr>
          <p:cNvPr id="10" name="Text 8"/>
          <p:cNvSpPr/>
          <p:nvPr/>
        </p:nvSpPr>
        <p:spPr>
          <a:xfrm>
            <a:off x="548640" y="1755648"/>
            <a:ext cx="713232" cy="237744"/>
          </a:xfrm>
          <a:prstGeom prst="rect">
            <a:avLst/>
          </a:prstGeom>
          <a:noFill/>
          <a:ln/>
        </p:spPr>
        <p:txBody>
          <a:bodyPr wrap="square" rtlCol="0" anchor="ctr"/>
          <a:lstStyle/>
          <a:p>
            <a:pPr algn="ctr" indent="0" marL="0">
              <a:buNone/>
            </a:pPr>
            <a:r>
              <a:rPr lang="en-US" sz="800" b="1" dirty="0">
                <a:solidFill>
                  <a:srgbClr val="FFFFFF"/>
                </a:solidFill>
              </a:rPr>
              <a:t>UA</a:t>
            </a:r>
            <a:endParaRPr lang="en-US" sz="800" dirty="0"/>
          </a:p>
        </p:txBody>
      </p:sp>
      <p:sp>
        <p:nvSpPr>
          <p:cNvPr id="11" name="Text 9"/>
          <p:cNvSpPr/>
          <p:nvPr/>
        </p:nvSpPr>
        <p:spPr>
          <a:xfrm>
            <a:off x="1389888" y="1719072"/>
            <a:ext cx="5669280" cy="292608"/>
          </a:xfrm>
          <a:prstGeom prst="rect">
            <a:avLst/>
          </a:prstGeom>
          <a:noFill/>
          <a:ln/>
        </p:spPr>
        <p:txBody>
          <a:bodyPr wrap="square" rtlCol="0" anchor="ctr"/>
          <a:lstStyle/>
          <a:p>
            <a:pPr indent="0" marL="0">
              <a:buNone/>
            </a:pPr>
            <a:r>
              <a:rPr lang="en-US" sz="1200" b="1" dirty="0">
                <a:solidFill>
                  <a:srgbClr val="1E293B"/>
                </a:solidFill>
              </a:rPr>
              <a:t>Universal Acceptance</a:t>
            </a:r>
            <a:endParaRPr lang="en-US" sz="1200" dirty="0"/>
          </a:p>
        </p:txBody>
      </p:sp>
      <p:sp>
        <p:nvSpPr>
          <p:cNvPr id="12" name="Text 10"/>
          <p:cNvSpPr/>
          <p:nvPr/>
        </p:nvSpPr>
        <p:spPr>
          <a:xfrm>
            <a:off x="7132320" y="1719072"/>
            <a:ext cx="1554480" cy="292608"/>
          </a:xfrm>
          <a:prstGeom prst="rect">
            <a:avLst/>
          </a:prstGeom>
          <a:noFill/>
          <a:ln/>
        </p:spPr>
        <p:txBody>
          <a:bodyPr wrap="square" rtlCol="0" anchor="ctr"/>
          <a:lstStyle/>
          <a:p>
            <a:pPr algn="r" indent="0" marL="0">
              <a:buNone/>
            </a:pPr>
            <a:r>
              <a:rPr lang="en-US" sz="1000" b="1" dirty="0">
                <a:solidFill>
                  <a:srgbClr val="0D9488"/>
                </a:solidFill>
              </a:rPr>
              <a:t>Filed on time — 13 Apr</a:t>
            </a:r>
            <a:endParaRPr lang="en-US" sz="1000" dirty="0"/>
          </a:p>
        </p:txBody>
      </p:sp>
      <p:sp>
        <p:nvSpPr>
          <p:cNvPr id="13" name="Text 11"/>
          <p:cNvSpPr/>
          <p:nvPr/>
        </p:nvSpPr>
        <p:spPr>
          <a:xfrm>
            <a:off x="1389888" y="2066544"/>
            <a:ext cx="7223760" cy="310896"/>
          </a:xfrm>
          <a:prstGeom prst="rect">
            <a:avLst/>
          </a:prstGeom>
          <a:noFill/>
          <a:ln/>
        </p:spPr>
        <p:txBody>
          <a:bodyPr wrap="square" rtlCol="0" anchor="ctr"/>
          <a:lstStyle/>
          <a:p>
            <a:pPr indent="0" marL="0">
              <a:buNone/>
            </a:pPr>
            <a:r>
              <a:rPr lang="en-US" sz="1050" dirty="0">
                <a:solidFill>
                  <a:srgbClr val="64748B"/>
                </a:solidFill>
              </a:rPr>
              <a:t>5 recs: sequenced roadmap, measurement dashboard, procurement levers, civil society participation, accessibility as core requirement</a:t>
            </a:r>
            <a:endParaRPr lang="en-US" sz="1050" dirty="0"/>
          </a:p>
        </p:txBody>
      </p:sp>
      <p:sp>
        <p:nvSpPr>
          <p:cNvPr id="14" name="Shape 12"/>
          <p:cNvSpPr/>
          <p:nvPr/>
        </p:nvSpPr>
        <p:spPr>
          <a:xfrm>
            <a:off x="365760" y="2505456"/>
            <a:ext cx="8412480" cy="768096"/>
          </a:xfrm>
          <a:prstGeom prst="rect">
            <a:avLst/>
          </a:prstGeom>
          <a:solidFill>
            <a:srgbClr val="FFFFFF"/>
          </a:solidFill>
          <a:ln w="12700">
            <a:solidFill>
              <a:srgbClr val="E2E8F0"/>
            </a:solidFill>
            <a:prstDash val="solid"/>
          </a:ln>
          <a:effectLst>
            <a:outerShdw sx="100000" sy="100000" kx="0" ky="0" algn="bl" rotWithShape="0" blurRad="101600" dist="38100" dir="8100000">
              <a:srgbClr val="000000">
                <a:alpha val="12000"/>
              </a:srgbClr>
            </a:outerShdw>
          </a:effectLst>
        </p:spPr>
      </p:sp>
      <p:sp>
        <p:nvSpPr>
          <p:cNvPr id="15" name="Shape 13"/>
          <p:cNvSpPr/>
          <p:nvPr/>
        </p:nvSpPr>
        <p:spPr>
          <a:xfrm>
            <a:off x="365760" y="2505456"/>
            <a:ext cx="54864" cy="768096"/>
          </a:xfrm>
          <a:prstGeom prst="rect">
            <a:avLst/>
          </a:prstGeom>
          <a:solidFill>
            <a:srgbClr val="7C3AED"/>
          </a:solidFill>
          <a:ln w="12700">
            <a:solidFill>
              <a:srgbClr val="7C3AED"/>
            </a:solidFill>
            <a:prstDash val="solid"/>
          </a:ln>
        </p:spPr>
      </p:sp>
      <p:sp>
        <p:nvSpPr>
          <p:cNvPr id="16" name="Shape 14"/>
          <p:cNvSpPr/>
          <p:nvPr/>
        </p:nvSpPr>
        <p:spPr>
          <a:xfrm>
            <a:off x="548640" y="2596896"/>
            <a:ext cx="713232" cy="237744"/>
          </a:xfrm>
          <a:prstGeom prst="rect">
            <a:avLst/>
          </a:prstGeom>
          <a:solidFill>
            <a:srgbClr val="7C3AED"/>
          </a:solidFill>
          <a:ln w="12700">
            <a:solidFill>
              <a:srgbClr val="7C3AED"/>
            </a:solidFill>
            <a:prstDash val="solid"/>
          </a:ln>
        </p:spPr>
      </p:sp>
      <p:sp>
        <p:nvSpPr>
          <p:cNvPr id="17" name="Text 15"/>
          <p:cNvSpPr/>
          <p:nvPr/>
        </p:nvSpPr>
        <p:spPr>
          <a:xfrm>
            <a:off x="548640" y="2596896"/>
            <a:ext cx="713232" cy="237744"/>
          </a:xfrm>
          <a:prstGeom prst="rect">
            <a:avLst/>
          </a:prstGeom>
          <a:noFill/>
          <a:ln/>
        </p:spPr>
        <p:txBody>
          <a:bodyPr wrap="square" rtlCol="0" anchor="ctr"/>
          <a:lstStyle/>
          <a:p>
            <a:pPr algn="ctr" indent="0" marL="0">
              <a:buNone/>
            </a:pPr>
            <a:r>
              <a:rPr lang="en-US" sz="800" b="1" dirty="0">
                <a:solidFill>
                  <a:srgbClr val="FFFFFF"/>
                </a:solidFill>
              </a:rPr>
              <a:t>Bylaws</a:t>
            </a:r>
            <a:endParaRPr lang="en-US" sz="800" dirty="0"/>
          </a:p>
        </p:txBody>
      </p:sp>
      <p:sp>
        <p:nvSpPr>
          <p:cNvPr id="18" name="Text 16"/>
          <p:cNvSpPr/>
          <p:nvPr/>
        </p:nvSpPr>
        <p:spPr>
          <a:xfrm>
            <a:off x="1389888" y="2560320"/>
            <a:ext cx="5669280" cy="292608"/>
          </a:xfrm>
          <a:prstGeom prst="rect">
            <a:avLst/>
          </a:prstGeom>
          <a:noFill/>
          <a:ln/>
        </p:spPr>
        <p:txBody>
          <a:bodyPr wrap="square" rtlCol="0" anchor="ctr"/>
          <a:lstStyle/>
          <a:p>
            <a:pPr indent="0" marL="0">
              <a:buNone/>
            </a:pPr>
            <a:r>
              <a:rPr lang="en-US" sz="1200" b="1" dirty="0">
                <a:solidFill>
                  <a:srgbClr val="1E293B"/>
                </a:solidFill>
              </a:rPr>
              <a:t>Standard Bylaws Amendment – Specific Reviews Transition Article</a:t>
            </a:r>
            <a:endParaRPr lang="en-US" sz="1200" dirty="0"/>
          </a:p>
        </p:txBody>
      </p:sp>
      <p:sp>
        <p:nvSpPr>
          <p:cNvPr id="19" name="Text 17"/>
          <p:cNvSpPr/>
          <p:nvPr/>
        </p:nvSpPr>
        <p:spPr>
          <a:xfrm>
            <a:off x="7132320" y="2560320"/>
            <a:ext cx="1554480" cy="292608"/>
          </a:xfrm>
          <a:prstGeom prst="rect">
            <a:avLst/>
          </a:prstGeom>
          <a:noFill/>
          <a:ln/>
        </p:spPr>
        <p:txBody>
          <a:bodyPr wrap="square" rtlCol="0" anchor="ctr"/>
          <a:lstStyle/>
          <a:p>
            <a:pPr algn="r" indent="0" marL="0">
              <a:buNone/>
            </a:pPr>
            <a:r>
              <a:rPr lang="en-US" sz="1000" b="1" dirty="0">
                <a:solidFill>
                  <a:srgbClr val="7C3AED"/>
                </a:solidFill>
              </a:rPr>
              <a:t>Filing late — 7 Apr deadline</a:t>
            </a:r>
            <a:endParaRPr lang="en-US" sz="1000" dirty="0"/>
          </a:p>
        </p:txBody>
      </p:sp>
      <p:sp>
        <p:nvSpPr>
          <p:cNvPr id="20" name="Text 18"/>
          <p:cNvSpPr/>
          <p:nvPr/>
        </p:nvSpPr>
        <p:spPr>
          <a:xfrm>
            <a:off x="1389888" y="2907792"/>
            <a:ext cx="7223760" cy="310896"/>
          </a:xfrm>
          <a:prstGeom prst="rect">
            <a:avLst/>
          </a:prstGeom>
          <a:noFill/>
          <a:ln/>
        </p:spPr>
        <p:txBody>
          <a:bodyPr wrap="square" rtlCol="0" anchor="ctr"/>
          <a:lstStyle/>
          <a:p>
            <a:pPr indent="0" marL="0">
              <a:buNone/>
            </a:pPr>
            <a:r>
              <a:rPr lang="en-US" sz="1050" dirty="0">
                <a:solidFill>
                  <a:srgbClr val="64748B"/>
                </a:solidFill>
              </a:rPr>
              <a:t>Support narrow 12-month pause; oppose weak extension justification; CCT trigger needs clearer rationale or backstop date</a:t>
            </a:r>
            <a:endParaRPr lang="en-US" sz="1050" dirty="0"/>
          </a:p>
        </p:txBody>
      </p:sp>
      <p:sp>
        <p:nvSpPr>
          <p:cNvPr id="21" name="Shape 19"/>
          <p:cNvSpPr/>
          <p:nvPr/>
        </p:nvSpPr>
        <p:spPr>
          <a:xfrm>
            <a:off x="365760" y="3346704"/>
            <a:ext cx="8412480" cy="768096"/>
          </a:xfrm>
          <a:prstGeom prst="rect">
            <a:avLst/>
          </a:prstGeom>
          <a:solidFill>
            <a:srgbClr val="FFFFFF"/>
          </a:solidFill>
          <a:ln w="12700">
            <a:solidFill>
              <a:srgbClr val="E2E8F0"/>
            </a:solidFill>
            <a:prstDash val="solid"/>
          </a:ln>
          <a:effectLst>
            <a:outerShdw sx="100000" sy="100000" kx="0" ky="0" algn="bl" rotWithShape="0" blurRad="101600" dist="38100" dir="8100000">
              <a:srgbClr val="000000">
                <a:alpha val="12000"/>
              </a:srgbClr>
            </a:outerShdw>
          </a:effectLst>
        </p:spPr>
      </p:sp>
      <p:sp>
        <p:nvSpPr>
          <p:cNvPr id="22" name="Shape 20"/>
          <p:cNvSpPr/>
          <p:nvPr/>
        </p:nvSpPr>
        <p:spPr>
          <a:xfrm>
            <a:off x="365760" y="3346704"/>
            <a:ext cx="54864" cy="768096"/>
          </a:xfrm>
          <a:prstGeom prst="rect">
            <a:avLst/>
          </a:prstGeom>
          <a:solidFill>
            <a:srgbClr val="1D4ED8"/>
          </a:solidFill>
          <a:ln w="12700">
            <a:solidFill>
              <a:srgbClr val="1D4ED8"/>
            </a:solidFill>
            <a:prstDash val="solid"/>
          </a:ln>
        </p:spPr>
      </p:sp>
      <p:sp>
        <p:nvSpPr>
          <p:cNvPr id="23" name="Shape 21"/>
          <p:cNvSpPr/>
          <p:nvPr/>
        </p:nvSpPr>
        <p:spPr>
          <a:xfrm>
            <a:off x="548640" y="3438144"/>
            <a:ext cx="713232" cy="237744"/>
          </a:xfrm>
          <a:prstGeom prst="rect">
            <a:avLst/>
          </a:prstGeom>
          <a:solidFill>
            <a:srgbClr val="1D4ED8"/>
          </a:solidFill>
          <a:ln w="12700">
            <a:solidFill>
              <a:srgbClr val="1D4ED8"/>
            </a:solidFill>
            <a:prstDash val="solid"/>
          </a:ln>
        </p:spPr>
      </p:sp>
      <p:sp>
        <p:nvSpPr>
          <p:cNvPr id="24" name="Text 22"/>
          <p:cNvSpPr/>
          <p:nvPr/>
        </p:nvSpPr>
        <p:spPr>
          <a:xfrm>
            <a:off x="548640" y="3438144"/>
            <a:ext cx="713232" cy="237744"/>
          </a:xfrm>
          <a:prstGeom prst="rect">
            <a:avLst/>
          </a:prstGeom>
          <a:noFill/>
          <a:ln/>
        </p:spPr>
        <p:txBody>
          <a:bodyPr wrap="square" rtlCol="0" anchor="ctr"/>
          <a:lstStyle/>
          <a:p>
            <a:pPr algn="ctr" indent="0" marL="0">
              <a:buNone/>
            </a:pPr>
            <a:r>
              <a:rPr lang="en-US" sz="800" b="1" dirty="0">
                <a:solidFill>
                  <a:srgbClr val="FFFFFF"/>
                </a:solidFill>
              </a:rPr>
              <a:t>CPE</a:t>
            </a:r>
            <a:endParaRPr lang="en-US" sz="800" dirty="0"/>
          </a:p>
        </p:txBody>
      </p:sp>
      <p:sp>
        <p:nvSpPr>
          <p:cNvPr id="25" name="Text 23"/>
          <p:cNvSpPr/>
          <p:nvPr/>
        </p:nvSpPr>
        <p:spPr>
          <a:xfrm>
            <a:off x="1389888" y="3401568"/>
            <a:ext cx="5669280" cy="292608"/>
          </a:xfrm>
          <a:prstGeom prst="rect">
            <a:avLst/>
          </a:prstGeom>
          <a:noFill/>
          <a:ln/>
        </p:spPr>
        <p:txBody>
          <a:bodyPr wrap="square" rtlCol="0" anchor="ctr"/>
          <a:lstStyle/>
          <a:p>
            <a:pPr indent="0" marL="0">
              <a:buNone/>
            </a:pPr>
            <a:r>
              <a:rPr lang="en-US" sz="1200" b="1" dirty="0">
                <a:solidFill>
                  <a:srgbClr val="1E293B"/>
                </a:solidFill>
              </a:rPr>
              <a:t>Community Priority Evaluation – Vendor Evaluation Guide</a:t>
            </a:r>
            <a:endParaRPr lang="en-US" sz="1200" dirty="0"/>
          </a:p>
        </p:txBody>
      </p:sp>
      <p:sp>
        <p:nvSpPr>
          <p:cNvPr id="26" name="Text 24"/>
          <p:cNvSpPr/>
          <p:nvPr/>
        </p:nvSpPr>
        <p:spPr>
          <a:xfrm>
            <a:off x="7132320" y="3401568"/>
            <a:ext cx="1554480" cy="292608"/>
          </a:xfrm>
          <a:prstGeom prst="rect">
            <a:avLst/>
          </a:prstGeom>
          <a:noFill/>
          <a:ln/>
        </p:spPr>
        <p:txBody>
          <a:bodyPr wrap="square" rtlCol="0" anchor="ctr"/>
          <a:lstStyle/>
          <a:p>
            <a:pPr algn="r" indent="0" marL="0">
              <a:buNone/>
            </a:pPr>
            <a:r>
              <a:rPr lang="en-US" sz="1000" b="1" dirty="0">
                <a:solidFill>
                  <a:srgbClr val="1D4ED8"/>
                </a:solidFill>
              </a:rPr>
              <a:t>Due 4 May 2026</a:t>
            </a:r>
            <a:endParaRPr lang="en-US" sz="1000" dirty="0"/>
          </a:p>
        </p:txBody>
      </p:sp>
      <p:sp>
        <p:nvSpPr>
          <p:cNvPr id="27" name="Text 25"/>
          <p:cNvSpPr/>
          <p:nvPr/>
        </p:nvSpPr>
        <p:spPr>
          <a:xfrm>
            <a:off x="1389888" y="3749040"/>
            <a:ext cx="7223760" cy="310896"/>
          </a:xfrm>
          <a:prstGeom prst="rect">
            <a:avLst/>
          </a:prstGeom>
          <a:noFill/>
          <a:ln/>
        </p:spPr>
        <p:txBody>
          <a:bodyPr wrap="square" rtlCol="0" anchor="ctr"/>
          <a:lstStyle/>
          <a:p>
            <a:pPr indent="0" marL="0">
              <a:buNone/>
            </a:pPr>
            <a:r>
              <a:rPr lang="en-US" sz="1050" dirty="0">
                <a:solidFill>
                  <a:srgbClr val="64748B"/>
                </a:solidFill>
              </a:rPr>
              <a:t>Concerns: formal entity criteria disadvantage Global South; evidentiary burden; transparency in scoring; equity between large and local communities</a:t>
            </a:r>
            <a:endParaRPr lang="en-US" sz="1050" dirty="0"/>
          </a:p>
        </p:txBody>
      </p:sp>
      <p:sp>
        <p:nvSpPr>
          <p:cNvPr id="28" name="Shape 26"/>
          <p:cNvSpPr/>
          <p:nvPr/>
        </p:nvSpPr>
        <p:spPr>
          <a:xfrm>
            <a:off x="365760" y="4187952"/>
            <a:ext cx="8412480" cy="768096"/>
          </a:xfrm>
          <a:prstGeom prst="rect">
            <a:avLst/>
          </a:prstGeom>
          <a:solidFill>
            <a:srgbClr val="FFFFFF"/>
          </a:solidFill>
          <a:ln w="12700">
            <a:solidFill>
              <a:srgbClr val="E2E8F0"/>
            </a:solidFill>
            <a:prstDash val="solid"/>
          </a:ln>
          <a:effectLst>
            <a:outerShdw sx="100000" sy="100000" kx="0" ky="0" algn="bl" rotWithShape="0" blurRad="101600" dist="38100" dir="8100000">
              <a:srgbClr val="000000">
                <a:alpha val="12000"/>
              </a:srgbClr>
            </a:outerShdw>
          </a:effectLst>
        </p:spPr>
      </p:sp>
      <p:sp>
        <p:nvSpPr>
          <p:cNvPr id="29" name="Shape 27"/>
          <p:cNvSpPr/>
          <p:nvPr/>
        </p:nvSpPr>
        <p:spPr>
          <a:xfrm>
            <a:off x="365760" y="4187952"/>
            <a:ext cx="54864" cy="768096"/>
          </a:xfrm>
          <a:prstGeom prst="rect">
            <a:avLst/>
          </a:prstGeom>
          <a:solidFill>
            <a:srgbClr val="64748B"/>
          </a:solidFill>
          <a:ln w="12700">
            <a:solidFill>
              <a:srgbClr val="64748B"/>
            </a:solidFill>
            <a:prstDash val="solid"/>
          </a:ln>
        </p:spPr>
      </p:sp>
      <p:sp>
        <p:nvSpPr>
          <p:cNvPr id="30" name="Shape 28"/>
          <p:cNvSpPr/>
          <p:nvPr/>
        </p:nvSpPr>
        <p:spPr>
          <a:xfrm>
            <a:off x="548640" y="4279392"/>
            <a:ext cx="713232" cy="237744"/>
          </a:xfrm>
          <a:prstGeom prst="rect">
            <a:avLst/>
          </a:prstGeom>
          <a:solidFill>
            <a:srgbClr val="64748B"/>
          </a:solidFill>
          <a:ln w="12700">
            <a:solidFill>
              <a:srgbClr val="64748B"/>
            </a:solidFill>
            <a:prstDash val="solid"/>
          </a:ln>
        </p:spPr>
      </p:sp>
      <p:sp>
        <p:nvSpPr>
          <p:cNvPr id="31" name="Text 29"/>
          <p:cNvSpPr/>
          <p:nvPr/>
        </p:nvSpPr>
        <p:spPr>
          <a:xfrm>
            <a:off x="548640" y="4279392"/>
            <a:ext cx="713232" cy="237744"/>
          </a:xfrm>
          <a:prstGeom prst="rect">
            <a:avLst/>
          </a:prstGeom>
          <a:noFill/>
          <a:ln/>
        </p:spPr>
        <p:txBody>
          <a:bodyPr wrap="square" rtlCol="0" anchor="ctr"/>
          <a:lstStyle/>
          <a:p>
            <a:pPr algn="ctr" indent="0" marL="0">
              <a:buNone/>
            </a:pPr>
            <a:r>
              <a:rPr lang="en-US" sz="800" b="1" dirty="0">
                <a:solidFill>
                  <a:srgbClr val="FFFFFF"/>
                </a:solidFill>
              </a:rPr>
              <a:t>SPIRT</a:t>
            </a:r>
            <a:endParaRPr lang="en-US" sz="800" dirty="0"/>
          </a:p>
        </p:txBody>
      </p:sp>
      <p:sp>
        <p:nvSpPr>
          <p:cNvPr id="32" name="Text 30"/>
          <p:cNvSpPr/>
          <p:nvPr/>
        </p:nvSpPr>
        <p:spPr>
          <a:xfrm>
            <a:off x="1389888" y="4242816"/>
            <a:ext cx="5669280" cy="292608"/>
          </a:xfrm>
          <a:prstGeom prst="rect">
            <a:avLst/>
          </a:prstGeom>
          <a:noFill/>
          <a:ln/>
        </p:spPr>
        <p:txBody>
          <a:bodyPr wrap="square" rtlCol="0" anchor="ctr"/>
          <a:lstStyle/>
          <a:p>
            <a:pPr indent="0" marL="0">
              <a:buNone/>
            </a:pPr>
            <a:r>
              <a:rPr lang="en-US" sz="1200" b="1" dirty="0">
                <a:solidFill>
                  <a:srgbClr val="1E293B"/>
                </a:solidFill>
              </a:rPr>
              <a:t>SPIRT Request – Council Process for NCSG Response</a:t>
            </a:r>
            <a:endParaRPr lang="en-US" sz="1200" dirty="0"/>
          </a:p>
        </p:txBody>
      </p:sp>
      <p:sp>
        <p:nvSpPr>
          <p:cNvPr id="33" name="Text 31"/>
          <p:cNvSpPr/>
          <p:nvPr/>
        </p:nvSpPr>
        <p:spPr>
          <a:xfrm>
            <a:off x="7132320" y="4242816"/>
            <a:ext cx="1554480" cy="292608"/>
          </a:xfrm>
          <a:prstGeom prst="rect">
            <a:avLst/>
          </a:prstGeom>
          <a:noFill/>
          <a:ln/>
        </p:spPr>
        <p:txBody>
          <a:bodyPr wrap="square" rtlCol="0" anchor="ctr"/>
          <a:lstStyle/>
          <a:p>
            <a:pPr algn="r" indent="0" marL="0">
              <a:buNone/>
            </a:pPr>
            <a:r>
              <a:rPr lang="en-US" sz="1000" b="1" dirty="0">
                <a:solidFill>
                  <a:srgbClr val="64748B"/>
                </a:solidFill>
              </a:rPr>
              <a:t>Item 9.3 today</a:t>
            </a:r>
            <a:endParaRPr lang="en-US" sz="1000" dirty="0"/>
          </a:p>
        </p:txBody>
      </p:sp>
      <p:sp>
        <p:nvSpPr>
          <p:cNvPr id="34" name="Text 32"/>
          <p:cNvSpPr/>
          <p:nvPr/>
        </p:nvSpPr>
        <p:spPr>
          <a:xfrm>
            <a:off x="1389888" y="4590288"/>
            <a:ext cx="7223760" cy="310896"/>
          </a:xfrm>
          <a:prstGeom prst="rect">
            <a:avLst/>
          </a:prstGeom>
          <a:noFill/>
          <a:ln/>
        </p:spPr>
        <p:txBody>
          <a:bodyPr wrap="square" rtlCol="0" anchor="ctr"/>
          <a:lstStyle/>
          <a:p>
            <a:pPr indent="0" marL="0">
              <a:buNone/>
            </a:pPr>
            <a:r>
              <a:rPr lang="en-US" sz="1050" dirty="0">
                <a:solidFill>
                  <a:srgbClr val="64748B"/>
                </a:solidFill>
              </a:rPr>
              <a:t>Standing Predictability Implementation Review Team (New gTLD 2026 Round) has made a request — Council to agree process for NCSG response. NCSG should be engaged given new gTLD implications for non-commercial registrants.</a:t>
            </a:r>
            <a:endParaRPr lang="en-US" sz="105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1A2B5C"/>
        </a:solidFill>
      </p:bgPr>
    </p:bg>
    <p:spTree>
      <p:nvGrpSpPr>
        <p:cNvPr id="1" name=""/>
        <p:cNvGrpSpPr/>
        <p:nvPr/>
      </p:nvGrpSpPr>
      <p:grpSpPr>
        <a:xfrm>
          <a:off x="0" y="0"/>
          <a:ext cx="0" cy="0"/>
          <a:chOff x="0" y="0"/>
          <a:chExt cx="0" cy="0"/>
        </a:xfrm>
      </p:grpSpPr>
      <p:sp>
        <p:nvSpPr>
          <p:cNvPr id="2" name="Shape 0"/>
          <p:cNvSpPr/>
          <p:nvPr/>
        </p:nvSpPr>
        <p:spPr>
          <a:xfrm>
            <a:off x="0" y="0"/>
            <a:ext cx="164592" cy="5143500"/>
          </a:xfrm>
          <a:prstGeom prst="rect">
            <a:avLst/>
          </a:prstGeom>
          <a:solidFill>
            <a:srgbClr val="C9A84C"/>
          </a:solidFill>
          <a:ln w="12700">
            <a:solidFill>
              <a:srgbClr val="C9A84C"/>
            </a:solidFill>
            <a:prstDash val="solid"/>
          </a:ln>
        </p:spPr>
      </p:sp>
      <p:sp>
        <p:nvSpPr>
          <p:cNvPr id="3" name="Shape 1"/>
          <p:cNvSpPr/>
          <p:nvPr/>
        </p:nvSpPr>
        <p:spPr>
          <a:xfrm>
            <a:off x="6858000" y="3200400"/>
            <a:ext cx="3200400" cy="3200400"/>
          </a:xfrm>
          <a:prstGeom prst="ellipse">
            <a:avLst/>
          </a:prstGeom>
          <a:solidFill>
            <a:srgbClr val="2E4482">
              <a:alpha val="40000"/>
            </a:srgbClr>
          </a:solidFill>
          <a:ln w="12700">
            <a:solidFill>
              <a:srgbClr val="2E4482">
                <a:alpha val="40000"/>
              </a:srgbClr>
            </a:solidFill>
            <a:prstDash val="solid"/>
          </a:ln>
        </p:spPr>
      </p:sp>
      <p:sp>
        <p:nvSpPr>
          <p:cNvPr id="4" name="Text 2"/>
          <p:cNvSpPr/>
          <p:nvPr/>
        </p:nvSpPr>
        <p:spPr>
          <a:xfrm>
            <a:off x="457200" y="1188720"/>
            <a:ext cx="8229600" cy="502920"/>
          </a:xfrm>
          <a:prstGeom prst="rect">
            <a:avLst/>
          </a:prstGeom>
          <a:noFill/>
          <a:ln/>
        </p:spPr>
        <p:txBody>
          <a:bodyPr wrap="square" rtlCol="0" anchor="ctr"/>
          <a:lstStyle/>
          <a:p>
            <a:pPr indent="0" marL="0">
              <a:buNone/>
            </a:pPr>
            <a:r>
              <a:rPr lang="en-US" sz="1300" b="1" spc="800" kern="0" dirty="0">
                <a:solidFill>
                  <a:srgbClr val="E8C97A"/>
                </a:solidFill>
              </a:rPr>
              <a:t>DNS ABUSE</a:t>
            </a:r>
            <a:endParaRPr lang="en-US" sz="1300" dirty="0"/>
          </a:p>
        </p:txBody>
      </p:sp>
      <p:sp>
        <p:nvSpPr>
          <p:cNvPr id="5" name="Text 3"/>
          <p:cNvSpPr/>
          <p:nvPr/>
        </p:nvSpPr>
        <p:spPr>
          <a:xfrm>
            <a:off x="457200" y="1737360"/>
            <a:ext cx="7772400" cy="1645920"/>
          </a:xfrm>
          <a:prstGeom prst="rect">
            <a:avLst/>
          </a:prstGeom>
          <a:noFill/>
          <a:ln/>
        </p:spPr>
        <p:txBody>
          <a:bodyPr wrap="square" rtlCol="0" anchor="ctr"/>
          <a:lstStyle/>
          <a:p>
            <a:pPr indent="0" marL="0">
              <a:buNone/>
            </a:pPr>
            <a:r>
              <a:rPr lang="en-US" sz="3600" b="1" dirty="0">
                <a:solidFill>
                  <a:srgbClr val="FFFFFF"/>
                </a:solidFill>
              </a:rPr>
              <a:t>Mitigation PDP1</a:t>
            </a:r>
            <a:endParaRPr lang="en-US" sz="3600" dirty="0"/>
          </a:p>
          <a:p>
            <a:pPr indent="0" marL="0">
              <a:buNone/>
            </a:pPr>
            <a:r>
              <a:rPr lang="en-US" sz="3600" b="1" dirty="0">
                <a:solidFill>
                  <a:srgbClr val="FFFFFF"/>
                </a:solidFill>
              </a:rPr>
              <a:t>Progress Update</a:t>
            </a:r>
            <a:endParaRPr lang="en-US" sz="3600" dirty="0"/>
          </a:p>
        </p:txBody>
      </p:sp>
      <p:sp>
        <p:nvSpPr>
          <p:cNvPr id="6" name="Shape 4"/>
          <p:cNvSpPr/>
          <p:nvPr/>
        </p:nvSpPr>
        <p:spPr>
          <a:xfrm>
            <a:off x="457200" y="3429000"/>
            <a:ext cx="2011680" cy="36576"/>
          </a:xfrm>
          <a:prstGeom prst="rect">
            <a:avLst/>
          </a:prstGeom>
          <a:solidFill>
            <a:srgbClr val="C9A84C"/>
          </a:solidFill>
          <a:ln w="12700">
            <a:solidFill>
              <a:srgbClr val="C9A84C"/>
            </a:solidFill>
            <a:prstDash val="solid"/>
          </a:ln>
        </p:spPr>
      </p:sp>
      <p:sp>
        <p:nvSpPr>
          <p:cNvPr id="7" name="Text 5"/>
          <p:cNvSpPr/>
          <p:nvPr/>
        </p:nvSpPr>
        <p:spPr>
          <a:xfrm>
            <a:off x="457200" y="3566160"/>
            <a:ext cx="8229600" cy="365760"/>
          </a:xfrm>
          <a:prstGeom prst="rect">
            <a:avLst/>
          </a:prstGeom>
          <a:noFill/>
          <a:ln/>
        </p:spPr>
        <p:txBody>
          <a:bodyPr wrap="square" rtlCol="0" anchor="ctr"/>
          <a:lstStyle/>
          <a:p>
            <a:pPr indent="0" marL="0">
              <a:buNone/>
            </a:pPr>
            <a:r>
              <a:rPr lang="en-US" sz="1400" dirty="0">
                <a:solidFill>
                  <a:srgbClr val="E8C97A"/>
                </a:solidFill>
              </a:rPr>
              <a:t>GNSO Council Item 8  |  15 Minutes</a:t>
            </a:r>
            <a:endParaRPr lang="en-US" sz="14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4F6FB"/>
        </a:solidFill>
      </p:bgPr>
    </p:bg>
    <p:spTree>
      <p:nvGrpSpPr>
        <p:cNvPr id="1" name=""/>
        <p:cNvGrpSpPr/>
        <p:nvPr/>
      </p:nvGrpSpPr>
      <p:grpSpPr>
        <a:xfrm>
          <a:off x="0" y="0"/>
          <a:ext cx="0" cy="0"/>
          <a:chOff x="0" y="0"/>
          <a:chExt cx="0" cy="0"/>
        </a:xfrm>
      </p:grpSpPr>
      <p:sp>
        <p:nvSpPr>
          <p:cNvPr id="2" name="Shape 0"/>
          <p:cNvSpPr/>
          <p:nvPr/>
        </p:nvSpPr>
        <p:spPr>
          <a:xfrm>
            <a:off x="0" y="0"/>
            <a:ext cx="9144000" cy="1005840"/>
          </a:xfrm>
          <a:prstGeom prst="rect">
            <a:avLst/>
          </a:prstGeom>
          <a:solidFill>
            <a:srgbClr val="1A2B5C"/>
          </a:solidFill>
          <a:ln w="12700">
            <a:solidFill>
              <a:srgbClr val="1A2B5C"/>
            </a:solidFill>
            <a:prstDash val="solid"/>
          </a:ln>
        </p:spPr>
      </p:sp>
      <p:sp>
        <p:nvSpPr>
          <p:cNvPr id="3" name="Shape 1"/>
          <p:cNvSpPr/>
          <p:nvPr/>
        </p:nvSpPr>
        <p:spPr>
          <a:xfrm>
            <a:off x="0" y="1005840"/>
            <a:ext cx="9144000" cy="54864"/>
          </a:xfrm>
          <a:prstGeom prst="rect">
            <a:avLst/>
          </a:prstGeom>
          <a:solidFill>
            <a:srgbClr val="C9A84C"/>
          </a:solidFill>
          <a:ln w="12700">
            <a:solidFill>
              <a:srgbClr val="C9A84C"/>
            </a:solidFill>
            <a:prstDash val="solid"/>
          </a:ln>
        </p:spPr>
      </p:sp>
      <p:sp>
        <p:nvSpPr>
          <p:cNvPr id="4" name="Text 2"/>
          <p:cNvSpPr/>
          <p:nvPr/>
        </p:nvSpPr>
        <p:spPr>
          <a:xfrm>
            <a:off x="365760" y="91440"/>
            <a:ext cx="8412480" cy="457200"/>
          </a:xfrm>
          <a:prstGeom prst="rect">
            <a:avLst/>
          </a:prstGeom>
          <a:noFill/>
          <a:ln/>
        </p:spPr>
        <p:txBody>
          <a:bodyPr wrap="square" rtlCol="0" anchor="ctr"/>
          <a:lstStyle/>
          <a:p>
            <a:pPr algn="l" indent="0" marL="0">
              <a:buNone/>
            </a:pPr>
            <a:r>
              <a:rPr lang="en-US" sz="2200" b="1" dirty="0">
                <a:solidFill>
                  <a:srgbClr val="FFFFFF"/>
                </a:solidFill>
              </a:rPr>
              <a:t>DNS Abuse PDP1 – NCSG History &amp; Position</a:t>
            </a:r>
            <a:endParaRPr lang="en-US" sz="2200" dirty="0"/>
          </a:p>
        </p:txBody>
      </p:sp>
      <p:sp>
        <p:nvSpPr>
          <p:cNvPr id="5" name="Text 3"/>
          <p:cNvSpPr/>
          <p:nvPr/>
        </p:nvSpPr>
        <p:spPr>
          <a:xfrm>
            <a:off x="365760" y="594360"/>
            <a:ext cx="8412480" cy="347472"/>
          </a:xfrm>
          <a:prstGeom prst="rect">
            <a:avLst/>
          </a:prstGeom>
          <a:noFill/>
          <a:ln/>
        </p:spPr>
        <p:txBody>
          <a:bodyPr wrap="square" rtlCol="0" anchor="ctr"/>
          <a:lstStyle/>
          <a:p>
            <a:pPr algn="l" indent="0" marL="0">
              <a:buNone/>
            </a:pPr>
            <a:r>
              <a:rPr lang="en-US" sz="1200" dirty="0">
                <a:solidFill>
                  <a:srgbClr val="E8C97A"/>
                </a:solidFill>
              </a:rPr>
              <a:t>We have been consistent on this since before the PDP was initiated</a:t>
            </a:r>
            <a:endParaRPr lang="en-US" sz="1200" dirty="0"/>
          </a:p>
        </p:txBody>
      </p:sp>
      <p:sp>
        <p:nvSpPr>
          <p:cNvPr id="6" name="Shape 4"/>
          <p:cNvSpPr/>
          <p:nvPr/>
        </p:nvSpPr>
        <p:spPr>
          <a:xfrm>
            <a:off x="365760" y="1143000"/>
            <a:ext cx="8412480" cy="329184"/>
          </a:xfrm>
          <a:prstGeom prst="rect">
            <a:avLst/>
          </a:prstGeom>
          <a:solidFill>
            <a:srgbClr val="1E3A5F"/>
          </a:solidFill>
          <a:ln w="12700">
            <a:solidFill>
              <a:srgbClr val="1E3A5F"/>
            </a:solidFill>
            <a:prstDash val="solid"/>
          </a:ln>
        </p:spPr>
      </p:sp>
      <p:sp>
        <p:nvSpPr>
          <p:cNvPr id="7" name="Text 5"/>
          <p:cNvSpPr/>
          <p:nvPr/>
        </p:nvSpPr>
        <p:spPr>
          <a:xfrm>
            <a:off x="502920" y="1143000"/>
            <a:ext cx="8229600" cy="329184"/>
          </a:xfrm>
          <a:prstGeom prst="rect">
            <a:avLst/>
          </a:prstGeom>
          <a:noFill/>
          <a:ln/>
        </p:spPr>
        <p:txBody>
          <a:bodyPr wrap="square" rtlCol="0" anchor="ctr"/>
          <a:lstStyle/>
          <a:p>
            <a:pPr indent="0" marL="0">
              <a:buNone/>
            </a:pPr>
            <a:r>
              <a:rPr lang="en-US" sz="1100" dirty="0">
                <a:solidFill>
                  <a:srgbClr val="E8C97A"/>
                </a:solidFill>
              </a:rPr>
              <a:t>NCSG voted FOR initiating PDP1 — but with formal concerns on record at every stage.</a:t>
            </a:r>
            <a:endParaRPr lang="en-US" sz="1100" dirty="0"/>
          </a:p>
        </p:txBody>
      </p:sp>
      <p:sp>
        <p:nvSpPr>
          <p:cNvPr id="8" name="Shape 6"/>
          <p:cNvSpPr/>
          <p:nvPr/>
        </p:nvSpPr>
        <p:spPr>
          <a:xfrm>
            <a:off x="365760" y="1536192"/>
            <a:ext cx="4023360" cy="310896"/>
          </a:xfrm>
          <a:prstGeom prst="rect">
            <a:avLst/>
          </a:prstGeom>
          <a:solidFill>
            <a:srgbClr val="2E4482"/>
          </a:solidFill>
          <a:ln w="12700">
            <a:solidFill>
              <a:srgbClr val="2E4482"/>
            </a:solidFill>
            <a:prstDash val="solid"/>
          </a:ln>
        </p:spPr>
      </p:sp>
      <p:sp>
        <p:nvSpPr>
          <p:cNvPr id="9" name="Text 7"/>
          <p:cNvSpPr/>
          <p:nvPr/>
        </p:nvSpPr>
        <p:spPr>
          <a:xfrm>
            <a:off x="365760" y="1536192"/>
            <a:ext cx="4023360" cy="310896"/>
          </a:xfrm>
          <a:prstGeom prst="rect">
            <a:avLst/>
          </a:prstGeom>
          <a:noFill/>
          <a:ln/>
        </p:spPr>
        <p:txBody>
          <a:bodyPr wrap="square" rtlCol="0" anchor="ctr"/>
          <a:lstStyle/>
          <a:p>
            <a:pPr algn="ctr" indent="0" marL="0">
              <a:buNone/>
            </a:pPr>
            <a:r>
              <a:rPr lang="en-US" sz="1100" b="1" dirty="0">
                <a:solidFill>
                  <a:srgbClr val="FFFFFF"/>
                </a:solidFill>
              </a:rPr>
              <a:t>NCSG Engagement Timeline</a:t>
            </a:r>
            <a:endParaRPr lang="en-US" sz="1100" dirty="0"/>
          </a:p>
        </p:txBody>
      </p:sp>
      <p:sp>
        <p:nvSpPr>
          <p:cNvPr id="10" name="Shape 8"/>
          <p:cNvSpPr/>
          <p:nvPr/>
        </p:nvSpPr>
        <p:spPr>
          <a:xfrm>
            <a:off x="365760" y="1901952"/>
            <a:ext cx="4023360" cy="530352"/>
          </a:xfrm>
          <a:prstGeom prst="rect">
            <a:avLst/>
          </a:prstGeom>
          <a:solidFill>
            <a:srgbClr val="FFFFFF"/>
          </a:solidFill>
          <a:ln w="12700">
            <a:solidFill>
              <a:srgbClr val="E2E8F0"/>
            </a:solidFill>
            <a:prstDash val="solid"/>
          </a:ln>
          <a:effectLst>
            <a:outerShdw sx="100000" sy="100000" kx="0" ky="0" algn="bl" rotWithShape="0" blurRad="101600" dist="38100" dir="8100000">
              <a:srgbClr val="000000">
                <a:alpha val="12000"/>
              </a:srgbClr>
            </a:outerShdw>
          </a:effectLst>
        </p:spPr>
      </p:sp>
      <p:sp>
        <p:nvSpPr>
          <p:cNvPr id="11" name="Shape 9"/>
          <p:cNvSpPr/>
          <p:nvPr/>
        </p:nvSpPr>
        <p:spPr>
          <a:xfrm>
            <a:off x="365760" y="1901952"/>
            <a:ext cx="54864" cy="530352"/>
          </a:xfrm>
          <a:prstGeom prst="rect">
            <a:avLst/>
          </a:prstGeom>
          <a:solidFill>
            <a:srgbClr val="C9A84C"/>
          </a:solidFill>
          <a:ln w="12700">
            <a:solidFill>
              <a:srgbClr val="C9A84C"/>
            </a:solidFill>
            <a:prstDash val="solid"/>
          </a:ln>
        </p:spPr>
      </p:sp>
      <p:sp>
        <p:nvSpPr>
          <p:cNvPr id="12" name="Text 10"/>
          <p:cNvSpPr/>
          <p:nvPr/>
        </p:nvSpPr>
        <p:spPr>
          <a:xfrm>
            <a:off x="512064" y="1938528"/>
            <a:ext cx="777240" cy="457200"/>
          </a:xfrm>
          <a:prstGeom prst="rect">
            <a:avLst/>
          </a:prstGeom>
          <a:noFill/>
          <a:ln/>
        </p:spPr>
        <p:txBody>
          <a:bodyPr wrap="square" rtlCol="0" anchor="ctr"/>
          <a:lstStyle/>
          <a:p>
            <a:pPr indent="0" marL="0">
              <a:buNone/>
            </a:pPr>
            <a:r>
              <a:rPr lang="en-US" sz="900" b="1" dirty="0">
                <a:solidFill>
                  <a:srgbClr val="1A2B5C"/>
                </a:solidFill>
              </a:rPr>
              <a:t>Aug 2025</a:t>
            </a:r>
            <a:endParaRPr lang="en-US" sz="900" dirty="0"/>
          </a:p>
        </p:txBody>
      </p:sp>
      <p:sp>
        <p:nvSpPr>
          <p:cNvPr id="13" name="Shape 11"/>
          <p:cNvSpPr/>
          <p:nvPr/>
        </p:nvSpPr>
        <p:spPr>
          <a:xfrm>
            <a:off x="1298448" y="1975104"/>
            <a:ext cx="0" cy="384048"/>
          </a:xfrm>
          <a:prstGeom prst="line">
            <a:avLst/>
          </a:prstGeom>
          <a:noFill/>
          <a:ln w="12700">
            <a:solidFill>
              <a:srgbClr val="E2E8F0"/>
            </a:solidFill>
            <a:prstDash val="solid"/>
          </a:ln>
        </p:spPr>
      </p:sp>
      <p:sp>
        <p:nvSpPr>
          <p:cNvPr id="14" name="Text 12"/>
          <p:cNvSpPr/>
          <p:nvPr/>
        </p:nvSpPr>
        <p:spPr>
          <a:xfrm>
            <a:off x="1417320" y="1956816"/>
            <a:ext cx="2834640" cy="420624"/>
          </a:xfrm>
          <a:prstGeom prst="rect">
            <a:avLst/>
          </a:prstGeom>
          <a:noFill/>
          <a:ln/>
        </p:spPr>
        <p:txBody>
          <a:bodyPr wrap="square" rtlCol="0" anchor="ctr"/>
          <a:lstStyle/>
          <a:p>
            <a:pPr indent="0" marL="0">
              <a:buNone/>
            </a:pPr>
            <a:r>
              <a:rPr lang="en-US" sz="900" dirty="0">
                <a:solidFill>
                  <a:srgbClr val="1E293B"/>
                </a:solidFill>
              </a:rPr>
              <a:t>DNS Abuse Small Team Report: NCSG approved report but formally withdrew support for Associated Domain Checks — human rights risks recorded</a:t>
            </a:r>
            <a:endParaRPr lang="en-US" sz="900" dirty="0"/>
          </a:p>
        </p:txBody>
      </p:sp>
      <p:sp>
        <p:nvSpPr>
          <p:cNvPr id="15" name="Shape 13"/>
          <p:cNvSpPr/>
          <p:nvPr/>
        </p:nvSpPr>
        <p:spPr>
          <a:xfrm>
            <a:off x="365760" y="2496312"/>
            <a:ext cx="4023360" cy="530352"/>
          </a:xfrm>
          <a:prstGeom prst="rect">
            <a:avLst/>
          </a:prstGeom>
          <a:solidFill>
            <a:srgbClr val="FFFFFF"/>
          </a:solidFill>
          <a:ln w="12700">
            <a:solidFill>
              <a:srgbClr val="E2E8F0"/>
            </a:solidFill>
            <a:prstDash val="solid"/>
          </a:ln>
          <a:effectLst>
            <a:outerShdw sx="100000" sy="100000" kx="0" ky="0" algn="bl" rotWithShape="0" blurRad="101600" dist="38100" dir="8100000">
              <a:srgbClr val="000000">
                <a:alpha val="12000"/>
              </a:srgbClr>
            </a:outerShdw>
          </a:effectLst>
        </p:spPr>
      </p:sp>
      <p:sp>
        <p:nvSpPr>
          <p:cNvPr id="16" name="Shape 14"/>
          <p:cNvSpPr/>
          <p:nvPr/>
        </p:nvSpPr>
        <p:spPr>
          <a:xfrm>
            <a:off x="365760" y="2496312"/>
            <a:ext cx="54864" cy="530352"/>
          </a:xfrm>
          <a:prstGeom prst="rect">
            <a:avLst/>
          </a:prstGeom>
          <a:solidFill>
            <a:srgbClr val="C9A84C"/>
          </a:solidFill>
          <a:ln w="12700">
            <a:solidFill>
              <a:srgbClr val="C9A84C"/>
            </a:solidFill>
            <a:prstDash val="solid"/>
          </a:ln>
        </p:spPr>
      </p:sp>
      <p:sp>
        <p:nvSpPr>
          <p:cNvPr id="17" name="Text 15"/>
          <p:cNvSpPr/>
          <p:nvPr/>
        </p:nvSpPr>
        <p:spPr>
          <a:xfrm>
            <a:off x="512064" y="2532888"/>
            <a:ext cx="777240" cy="457200"/>
          </a:xfrm>
          <a:prstGeom prst="rect">
            <a:avLst/>
          </a:prstGeom>
          <a:noFill/>
          <a:ln/>
        </p:spPr>
        <p:txBody>
          <a:bodyPr wrap="square" rtlCol="0" anchor="ctr"/>
          <a:lstStyle/>
          <a:p>
            <a:pPr indent="0" marL="0">
              <a:buNone/>
            </a:pPr>
            <a:r>
              <a:rPr lang="en-US" sz="900" b="1" dirty="0">
                <a:solidFill>
                  <a:srgbClr val="1A2B5C"/>
                </a:solidFill>
              </a:rPr>
              <a:t>Sep 2025</a:t>
            </a:r>
            <a:endParaRPr lang="en-US" sz="900" dirty="0"/>
          </a:p>
        </p:txBody>
      </p:sp>
      <p:sp>
        <p:nvSpPr>
          <p:cNvPr id="18" name="Shape 16"/>
          <p:cNvSpPr/>
          <p:nvPr/>
        </p:nvSpPr>
        <p:spPr>
          <a:xfrm>
            <a:off x="1298448" y="2569464"/>
            <a:ext cx="0" cy="384048"/>
          </a:xfrm>
          <a:prstGeom prst="line">
            <a:avLst/>
          </a:prstGeom>
          <a:noFill/>
          <a:ln w="12700">
            <a:solidFill>
              <a:srgbClr val="E2E8F0"/>
            </a:solidFill>
            <a:prstDash val="solid"/>
          </a:ln>
        </p:spPr>
      </p:sp>
      <p:sp>
        <p:nvSpPr>
          <p:cNvPr id="19" name="Text 17"/>
          <p:cNvSpPr/>
          <p:nvPr/>
        </p:nvSpPr>
        <p:spPr>
          <a:xfrm>
            <a:off x="1417320" y="2551176"/>
            <a:ext cx="2834640" cy="420624"/>
          </a:xfrm>
          <a:prstGeom prst="rect">
            <a:avLst/>
          </a:prstGeom>
          <a:noFill/>
          <a:ln/>
        </p:spPr>
        <p:txBody>
          <a:bodyPr wrap="square" rtlCol="0" anchor="ctr"/>
          <a:lstStyle/>
          <a:p>
            <a:pPr indent="0" marL="0">
              <a:buNone/>
            </a:pPr>
            <a:r>
              <a:rPr lang="en-US" sz="900" dirty="0">
                <a:solidFill>
                  <a:srgbClr val="1E293B"/>
                </a:solidFill>
              </a:rPr>
              <a:t>Preliminary Issue Report public comment: NCSG flagged ADC profiling risk, called for due process &amp; remedy mechanisms; Final Issue Report did not adequately respond</a:t>
            </a:r>
            <a:endParaRPr lang="en-US" sz="900" dirty="0"/>
          </a:p>
        </p:txBody>
      </p:sp>
      <p:sp>
        <p:nvSpPr>
          <p:cNvPr id="20" name="Shape 18"/>
          <p:cNvSpPr/>
          <p:nvPr/>
        </p:nvSpPr>
        <p:spPr>
          <a:xfrm>
            <a:off x="365760" y="3090672"/>
            <a:ext cx="4023360" cy="530352"/>
          </a:xfrm>
          <a:prstGeom prst="rect">
            <a:avLst/>
          </a:prstGeom>
          <a:solidFill>
            <a:srgbClr val="FFFFFF"/>
          </a:solidFill>
          <a:ln w="12700">
            <a:solidFill>
              <a:srgbClr val="E2E8F0"/>
            </a:solidFill>
            <a:prstDash val="solid"/>
          </a:ln>
          <a:effectLst>
            <a:outerShdw sx="100000" sy="100000" kx="0" ky="0" algn="bl" rotWithShape="0" blurRad="101600" dist="38100" dir="8100000">
              <a:srgbClr val="000000">
                <a:alpha val="12000"/>
              </a:srgbClr>
            </a:outerShdw>
          </a:effectLst>
        </p:spPr>
      </p:sp>
      <p:sp>
        <p:nvSpPr>
          <p:cNvPr id="21" name="Shape 19"/>
          <p:cNvSpPr/>
          <p:nvPr/>
        </p:nvSpPr>
        <p:spPr>
          <a:xfrm>
            <a:off x="365760" y="3090672"/>
            <a:ext cx="54864" cy="530352"/>
          </a:xfrm>
          <a:prstGeom prst="rect">
            <a:avLst/>
          </a:prstGeom>
          <a:solidFill>
            <a:srgbClr val="C9A84C"/>
          </a:solidFill>
          <a:ln w="12700">
            <a:solidFill>
              <a:srgbClr val="C9A84C"/>
            </a:solidFill>
            <a:prstDash val="solid"/>
          </a:ln>
        </p:spPr>
      </p:sp>
      <p:sp>
        <p:nvSpPr>
          <p:cNvPr id="22" name="Text 20"/>
          <p:cNvSpPr/>
          <p:nvPr/>
        </p:nvSpPr>
        <p:spPr>
          <a:xfrm>
            <a:off x="512064" y="3127248"/>
            <a:ext cx="777240" cy="457200"/>
          </a:xfrm>
          <a:prstGeom prst="rect">
            <a:avLst/>
          </a:prstGeom>
          <a:noFill/>
          <a:ln/>
        </p:spPr>
        <p:txBody>
          <a:bodyPr wrap="square" rtlCol="0" anchor="ctr"/>
          <a:lstStyle/>
          <a:p>
            <a:pPr indent="0" marL="0">
              <a:buNone/>
            </a:pPr>
            <a:r>
              <a:rPr lang="en-US" sz="900" b="1" dirty="0">
                <a:solidFill>
                  <a:srgbClr val="1A2B5C"/>
                </a:solidFill>
              </a:rPr>
              <a:t>Dec 2025</a:t>
            </a:r>
            <a:endParaRPr lang="en-US" sz="900" dirty="0"/>
          </a:p>
        </p:txBody>
      </p:sp>
      <p:sp>
        <p:nvSpPr>
          <p:cNvPr id="23" name="Shape 21"/>
          <p:cNvSpPr/>
          <p:nvPr/>
        </p:nvSpPr>
        <p:spPr>
          <a:xfrm>
            <a:off x="1298448" y="3163824"/>
            <a:ext cx="0" cy="384048"/>
          </a:xfrm>
          <a:prstGeom prst="line">
            <a:avLst/>
          </a:prstGeom>
          <a:noFill/>
          <a:ln w="12700">
            <a:solidFill>
              <a:srgbClr val="E2E8F0"/>
            </a:solidFill>
            <a:prstDash val="solid"/>
          </a:ln>
        </p:spPr>
      </p:sp>
      <p:sp>
        <p:nvSpPr>
          <p:cNvPr id="24" name="Text 22"/>
          <p:cNvSpPr/>
          <p:nvPr/>
        </p:nvSpPr>
        <p:spPr>
          <a:xfrm>
            <a:off x="1417320" y="3145536"/>
            <a:ext cx="2834640" cy="420624"/>
          </a:xfrm>
          <a:prstGeom prst="rect">
            <a:avLst/>
          </a:prstGeom>
          <a:noFill/>
          <a:ln/>
        </p:spPr>
        <p:txBody>
          <a:bodyPr wrap="square" rtlCol="0" anchor="ctr"/>
          <a:lstStyle/>
          <a:p>
            <a:pPr indent="0" marL="0">
              <a:buNone/>
            </a:pPr>
            <a:r>
              <a:rPr lang="en-US" sz="900" dirty="0">
                <a:solidFill>
                  <a:srgbClr val="1E293B"/>
                </a:solidFill>
              </a:rPr>
              <a:t>Council motion to initiate PDP1: NCSG voted for but read formal statement recording concerns about ADC, data quality, and over-reliance on non-holistic external studies</a:t>
            </a:r>
            <a:endParaRPr lang="en-US" sz="900" dirty="0"/>
          </a:p>
        </p:txBody>
      </p:sp>
      <p:sp>
        <p:nvSpPr>
          <p:cNvPr id="25" name="Shape 23"/>
          <p:cNvSpPr/>
          <p:nvPr/>
        </p:nvSpPr>
        <p:spPr>
          <a:xfrm>
            <a:off x="365760" y="3685032"/>
            <a:ext cx="4023360" cy="530352"/>
          </a:xfrm>
          <a:prstGeom prst="rect">
            <a:avLst/>
          </a:prstGeom>
          <a:solidFill>
            <a:srgbClr val="FFFFFF"/>
          </a:solidFill>
          <a:ln w="12700">
            <a:solidFill>
              <a:srgbClr val="E2E8F0"/>
            </a:solidFill>
            <a:prstDash val="solid"/>
          </a:ln>
          <a:effectLst>
            <a:outerShdw sx="100000" sy="100000" kx="0" ky="0" algn="bl" rotWithShape="0" blurRad="101600" dist="38100" dir="8100000">
              <a:srgbClr val="000000">
                <a:alpha val="12000"/>
              </a:srgbClr>
            </a:outerShdw>
          </a:effectLst>
        </p:spPr>
      </p:sp>
      <p:sp>
        <p:nvSpPr>
          <p:cNvPr id="26" name="Shape 24"/>
          <p:cNvSpPr/>
          <p:nvPr/>
        </p:nvSpPr>
        <p:spPr>
          <a:xfrm>
            <a:off x="365760" y="3685032"/>
            <a:ext cx="54864" cy="530352"/>
          </a:xfrm>
          <a:prstGeom prst="rect">
            <a:avLst/>
          </a:prstGeom>
          <a:solidFill>
            <a:srgbClr val="C9A84C"/>
          </a:solidFill>
          <a:ln w="12700">
            <a:solidFill>
              <a:srgbClr val="C9A84C"/>
            </a:solidFill>
            <a:prstDash val="solid"/>
          </a:ln>
        </p:spPr>
      </p:sp>
      <p:sp>
        <p:nvSpPr>
          <p:cNvPr id="27" name="Text 25"/>
          <p:cNvSpPr/>
          <p:nvPr/>
        </p:nvSpPr>
        <p:spPr>
          <a:xfrm>
            <a:off x="512064" y="3721608"/>
            <a:ext cx="777240" cy="457200"/>
          </a:xfrm>
          <a:prstGeom prst="rect">
            <a:avLst/>
          </a:prstGeom>
          <a:noFill/>
          <a:ln/>
        </p:spPr>
        <p:txBody>
          <a:bodyPr wrap="square" rtlCol="0" anchor="ctr"/>
          <a:lstStyle/>
          <a:p>
            <a:pPr indent="0" marL="0">
              <a:buNone/>
            </a:pPr>
            <a:r>
              <a:rPr lang="en-US" sz="900" b="1" dirty="0">
                <a:solidFill>
                  <a:srgbClr val="1A2B5C"/>
                </a:solidFill>
              </a:rPr>
              <a:t>Jan 2026</a:t>
            </a:r>
            <a:endParaRPr lang="en-US" sz="900" dirty="0"/>
          </a:p>
        </p:txBody>
      </p:sp>
      <p:sp>
        <p:nvSpPr>
          <p:cNvPr id="28" name="Shape 26"/>
          <p:cNvSpPr/>
          <p:nvPr/>
        </p:nvSpPr>
        <p:spPr>
          <a:xfrm>
            <a:off x="1298448" y="3758184"/>
            <a:ext cx="0" cy="384048"/>
          </a:xfrm>
          <a:prstGeom prst="line">
            <a:avLst/>
          </a:prstGeom>
          <a:noFill/>
          <a:ln w="12700">
            <a:solidFill>
              <a:srgbClr val="E2E8F0"/>
            </a:solidFill>
            <a:prstDash val="solid"/>
          </a:ln>
        </p:spPr>
      </p:sp>
      <p:sp>
        <p:nvSpPr>
          <p:cNvPr id="29" name="Text 27"/>
          <p:cNvSpPr/>
          <p:nvPr/>
        </p:nvSpPr>
        <p:spPr>
          <a:xfrm>
            <a:off x="1417320" y="3739896"/>
            <a:ext cx="2834640" cy="420624"/>
          </a:xfrm>
          <a:prstGeom prst="rect">
            <a:avLst/>
          </a:prstGeom>
          <a:noFill/>
          <a:ln/>
        </p:spPr>
        <p:txBody>
          <a:bodyPr wrap="square" rtlCol="0" anchor="ctr"/>
          <a:lstStyle/>
          <a:p>
            <a:pPr indent="0" marL="0">
              <a:buNone/>
            </a:pPr>
            <a:r>
              <a:rPr lang="en-US" sz="900" dirty="0">
                <a:solidFill>
                  <a:srgbClr val="1E293B"/>
                </a:solidFill>
              </a:rPr>
              <a:t>Charter adopted: NCSG pushed to embed HRIA requirement from the start — not as an afterthought — and to include registrant rights in charter questions</a:t>
            </a:r>
            <a:endParaRPr lang="en-US" sz="900" dirty="0"/>
          </a:p>
        </p:txBody>
      </p:sp>
      <p:sp>
        <p:nvSpPr>
          <p:cNvPr id="30" name="Shape 28"/>
          <p:cNvSpPr/>
          <p:nvPr/>
        </p:nvSpPr>
        <p:spPr>
          <a:xfrm>
            <a:off x="365760" y="4279392"/>
            <a:ext cx="4023360" cy="530352"/>
          </a:xfrm>
          <a:prstGeom prst="rect">
            <a:avLst/>
          </a:prstGeom>
          <a:solidFill>
            <a:srgbClr val="FFFFFF"/>
          </a:solidFill>
          <a:ln w="12700">
            <a:solidFill>
              <a:srgbClr val="E2E8F0"/>
            </a:solidFill>
            <a:prstDash val="solid"/>
          </a:ln>
          <a:effectLst>
            <a:outerShdw sx="100000" sy="100000" kx="0" ky="0" algn="bl" rotWithShape="0" blurRad="101600" dist="38100" dir="8100000">
              <a:srgbClr val="000000">
                <a:alpha val="12000"/>
              </a:srgbClr>
            </a:outerShdw>
          </a:effectLst>
        </p:spPr>
      </p:sp>
      <p:sp>
        <p:nvSpPr>
          <p:cNvPr id="31" name="Shape 29"/>
          <p:cNvSpPr/>
          <p:nvPr/>
        </p:nvSpPr>
        <p:spPr>
          <a:xfrm>
            <a:off x="365760" y="4279392"/>
            <a:ext cx="54864" cy="530352"/>
          </a:xfrm>
          <a:prstGeom prst="rect">
            <a:avLst/>
          </a:prstGeom>
          <a:solidFill>
            <a:srgbClr val="C9A84C"/>
          </a:solidFill>
          <a:ln w="12700">
            <a:solidFill>
              <a:srgbClr val="C9A84C"/>
            </a:solidFill>
            <a:prstDash val="solid"/>
          </a:ln>
        </p:spPr>
      </p:sp>
      <p:sp>
        <p:nvSpPr>
          <p:cNvPr id="32" name="Text 30"/>
          <p:cNvSpPr/>
          <p:nvPr/>
        </p:nvSpPr>
        <p:spPr>
          <a:xfrm>
            <a:off x="512064" y="4315968"/>
            <a:ext cx="777240" cy="457200"/>
          </a:xfrm>
          <a:prstGeom prst="rect">
            <a:avLst/>
          </a:prstGeom>
          <a:noFill/>
          <a:ln/>
        </p:spPr>
        <p:txBody>
          <a:bodyPr wrap="square" rtlCol="0" anchor="ctr"/>
          <a:lstStyle/>
          <a:p>
            <a:pPr indent="0" marL="0">
              <a:buNone/>
            </a:pPr>
            <a:r>
              <a:rPr lang="en-US" sz="900" b="1" dirty="0">
                <a:solidFill>
                  <a:srgbClr val="1A2B5C"/>
                </a:solidFill>
              </a:rPr>
              <a:t>ICANN85</a:t>
            </a:r>
            <a:endParaRPr lang="en-US" sz="900" dirty="0"/>
          </a:p>
        </p:txBody>
      </p:sp>
      <p:sp>
        <p:nvSpPr>
          <p:cNvPr id="33" name="Shape 31"/>
          <p:cNvSpPr/>
          <p:nvPr/>
        </p:nvSpPr>
        <p:spPr>
          <a:xfrm>
            <a:off x="1298448" y="4352544"/>
            <a:ext cx="0" cy="384048"/>
          </a:xfrm>
          <a:prstGeom prst="line">
            <a:avLst/>
          </a:prstGeom>
          <a:noFill/>
          <a:ln w="12700">
            <a:solidFill>
              <a:srgbClr val="E2E8F0"/>
            </a:solidFill>
            <a:prstDash val="solid"/>
          </a:ln>
        </p:spPr>
      </p:sp>
      <p:sp>
        <p:nvSpPr>
          <p:cNvPr id="34" name="Text 32"/>
          <p:cNvSpPr/>
          <p:nvPr/>
        </p:nvSpPr>
        <p:spPr>
          <a:xfrm>
            <a:off x="1417320" y="4334256"/>
            <a:ext cx="2834640" cy="420624"/>
          </a:xfrm>
          <a:prstGeom prst="rect">
            <a:avLst/>
          </a:prstGeom>
          <a:noFill/>
          <a:ln/>
        </p:spPr>
        <p:txBody>
          <a:bodyPr wrap="square" rtlCol="0" anchor="ctr"/>
          <a:lstStyle/>
          <a:p>
            <a:pPr indent="0" marL="0">
              <a:buNone/>
            </a:pPr>
            <a:r>
              <a:rPr lang="en-US" sz="900" dirty="0">
                <a:solidFill>
                  <a:srgbClr val="1E293B"/>
                </a:solidFill>
              </a:rPr>
              <a:t>PDP1 WG first meeting: NCSG members active in WG; human rights framing being asserted from Day 1 of substantive discussions</a:t>
            </a:r>
            <a:endParaRPr lang="en-US" sz="900" dirty="0"/>
          </a:p>
        </p:txBody>
      </p:sp>
      <p:sp>
        <p:nvSpPr>
          <p:cNvPr id="35" name="Shape 33"/>
          <p:cNvSpPr/>
          <p:nvPr/>
        </p:nvSpPr>
        <p:spPr>
          <a:xfrm>
            <a:off x="4754880" y="1536192"/>
            <a:ext cx="4023360" cy="310896"/>
          </a:xfrm>
          <a:prstGeom prst="rect">
            <a:avLst/>
          </a:prstGeom>
          <a:solidFill>
            <a:srgbClr val="DC2626"/>
          </a:solidFill>
          <a:ln w="12700">
            <a:solidFill>
              <a:srgbClr val="DC2626"/>
            </a:solidFill>
            <a:prstDash val="solid"/>
          </a:ln>
        </p:spPr>
      </p:sp>
      <p:sp>
        <p:nvSpPr>
          <p:cNvPr id="36" name="Text 34"/>
          <p:cNvSpPr/>
          <p:nvPr/>
        </p:nvSpPr>
        <p:spPr>
          <a:xfrm>
            <a:off x="4754880" y="1536192"/>
            <a:ext cx="4023360" cy="310896"/>
          </a:xfrm>
          <a:prstGeom prst="rect">
            <a:avLst/>
          </a:prstGeom>
          <a:noFill/>
          <a:ln/>
        </p:spPr>
        <p:txBody>
          <a:bodyPr wrap="square" rtlCol="0" anchor="ctr"/>
          <a:lstStyle/>
          <a:p>
            <a:pPr algn="ctr" indent="0" marL="0">
              <a:buNone/>
            </a:pPr>
            <a:r>
              <a:rPr lang="en-US" sz="1100" b="1" dirty="0">
                <a:solidFill>
                  <a:srgbClr val="FFFFFF"/>
                </a:solidFill>
              </a:rPr>
              <a:t>NCSG Substantive Concerns in WG</a:t>
            </a:r>
            <a:endParaRPr lang="en-US" sz="1100" dirty="0"/>
          </a:p>
        </p:txBody>
      </p:sp>
      <p:sp>
        <p:nvSpPr>
          <p:cNvPr id="37" name="Shape 35"/>
          <p:cNvSpPr/>
          <p:nvPr/>
        </p:nvSpPr>
        <p:spPr>
          <a:xfrm>
            <a:off x="4754880" y="1901952"/>
            <a:ext cx="4023360" cy="530352"/>
          </a:xfrm>
          <a:prstGeom prst="rect">
            <a:avLst/>
          </a:prstGeom>
          <a:solidFill>
            <a:srgbClr val="FFFFFF"/>
          </a:solidFill>
          <a:ln w="12700">
            <a:solidFill>
              <a:srgbClr val="E2E8F0"/>
            </a:solidFill>
            <a:prstDash val="solid"/>
          </a:ln>
          <a:effectLst>
            <a:outerShdw sx="100000" sy="100000" kx="0" ky="0" algn="bl" rotWithShape="0" blurRad="101600" dist="38100" dir="8100000">
              <a:srgbClr val="000000">
                <a:alpha val="12000"/>
              </a:srgbClr>
            </a:outerShdw>
          </a:effectLst>
        </p:spPr>
      </p:sp>
      <p:sp>
        <p:nvSpPr>
          <p:cNvPr id="38" name="Shape 36"/>
          <p:cNvSpPr/>
          <p:nvPr/>
        </p:nvSpPr>
        <p:spPr>
          <a:xfrm>
            <a:off x="4754880" y="1901952"/>
            <a:ext cx="54864" cy="530352"/>
          </a:xfrm>
          <a:prstGeom prst="rect">
            <a:avLst/>
          </a:prstGeom>
          <a:solidFill>
            <a:srgbClr val="DC2626"/>
          </a:solidFill>
          <a:ln w="12700">
            <a:solidFill>
              <a:srgbClr val="DC2626"/>
            </a:solidFill>
            <a:prstDash val="solid"/>
          </a:ln>
        </p:spPr>
      </p:sp>
      <p:sp>
        <p:nvSpPr>
          <p:cNvPr id="39" name="Text 37"/>
          <p:cNvSpPr/>
          <p:nvPr/>
        </p:nvSpPr>
        <p:spPr>
          <a:xfrm>
            <a:off x="4901184" y="1929384"/>
            <a:ext cx="3749040" cy="201168"/>
          </a:xfrm>
          <a:prstGeom prst="rect">
            <a:avLst/>
          </a:prstGeom>
          <a:noFill/>
          <a:ln/>
        </p:spPr>
        <p:txBody>
          <a:bodyPr wrap="square" rtlCol="0" anchor="ctr"/>
          <a:lstStyle/>
          <a:p>
            <a:pPr indent="0" marL="0">
              <a:buNone/>
            </a:pPr>
            <a:r>
              <a:rPr lang="en-US" sz="950" b="1" dirty="0">
                <a:solidFill>
                  <a:srgbClr val="DC2626"/>
                </a:solidFill>
              </a:rPr>
              <a:t>ADC &amp; Profiling Risk</a:t>
            </a:r>
            <a:endParaRPr lang="en-US" sz="950" dirty="0"/>
          </a:p>
        </p:txBody>
      </p:sp>
      <p:sp>
        <p:nvSpPr>
          <p:cNvPr id="40" name="Text 38"/>
          <p:cNvSpPr/>
          <p:nvPr/>
        </p:nvSpPr>
        <p:spPr>
          <a:xfrm>
            <a:off x="4901184" y="2139696"/>
            <a:ext cx="3749040" cy="256032"/>
          </a:xfrm>
          <a:prstGeom prst="rect">
            <a:avLst/>
          </a:prstGeom>
          <a:noFill/>
          <a:ln/>
        </p:spPr>
        <p:txBody>
          <a:bodyPr wrap="square" rtlCol="0" anchor="ctr"/>
          <a:lstStyle/>
          <a:p>
            <a:pPr indent="0" marL="0">
              <a:buNone/>
            </a:pPr>
            <a:r>
              <a:rPr lang="en-US" sz="900" dirty="0">
                <a:solidFill>
                  <a:srgbClr val="1E293B"/>
                </a:solidFill>
              </a:rPr>
              <a:t>Association ≠ confirmation. Mixed portfolios (malicious + legitimate domains) risk account-level suspension wiping clean domains. Guilt-by-association is not a rights-compatible standard.</a:t>
            </a:r>
            <a:endParaRPr lang="en-US" sz="900" dirty="0"/>
          </a:p>
        </p:txBody>
      </p:sp>
      <p:sp>
        <p:nvSpPr>
          <p:cNvPr id="41" name="Shape 39"/>
          <p:cNvSpPr/>
          <p:nvPr/>
        </p:nvSpPr>
        <p:spPr>
          <a:xfrm>
            <a:off x="4754880" y="2496312"/>
            <a:ext cx="4023360" cy="530352"/>
          </a:xfrm>
          <a:prstGeom prst="rect">
            <a:avLst/>
          </a:prstGeom>
          <a:solidFill>
            <a:srgbClr val="FFFFFF"/>
          </a:solidFill>
          <a:ln w="12700">
            <a:solidFill>
              <a:srgbClr val="E2E8F0"/>
            </a:solidFill>
            <a:prstDash val="solid"/>
          </a:ln>
          <a:effectLst>
            <a:outerShdw sx="100000" sy="100000" kx="0" ky="0" algn="bl" rotWithShape="0" blurRad="101600" dist="38100" dir="8100000">
              <a:srgbClr val="000000">
                <a:alpha val="12000"/>
              </a:srgbClr>
            </a:outerShdw>
          </a:effectLst>
        </p:spPr>
      </p:sp>
      <p:sp>
        <p:nvSpPr>
          <p:cNvPr id="42" name="Shape 40"/>
          <p:cNvSpPr/>
          <p:nvPr/>
        </p:nvSpPr>
        <p:spPr>
          <a:xfrm>
            <a:off x="4754880" y="2496312"/>
            <a:ext cx="54864" cy="530352"/>
          </a:xfrm>
          <a:prstGeom prst="rect">
            <a:avLst/>
          </a:prstGeom>
          <a:solidFill>
            <a:srgbClr val="B45309"/>
          </a:solidFill>
          <a:ln w="12700">
            <a:solidFill>
              <a:srgbClr val="B45309"/>
            </a:solidFill>
            <a:prstDash val="solid"/>
          </a:ln>
        </p:spPr>
      </p:sp>
      <p:sp>
        <p:nvSpPr>
          <p:cNvPr id="43" name="Text 41"/>
          <p:cNvSpPr/>
          <p:nvPr/>
        </p:nvSpPr>
        <p:spPr>
          <a:xfrm>
            <a:off x="4901184" y="2523744"/>
            <a:ext cx="3749040" cy="201168"/>
          </a:xfrm>
          <a:prstGeom prst="rect">
            <a:avLst/>
          </a:prstGeom>
          <a:noFill/>
          <a:ln/>
        </p:spPr>
        <p:txBody>
          <a:bodyPr wrap="square" rtlCol="0" anchor="ctr"/>
          <a:lstStyle/>
          <a:p>
            <a:pPr indent="0" marL="0">
              <a:buNone/>
            </a:pPr>
            <a:r>
              <a:rPr lang="en-US" sz="950" b="1" dirty="0">
                <a:solidFill>
                  <a:srgbClr val="B45309"/>
                </a:solidFill>
              </a:rPr>
              <a:t>Algorithmic Discrimination</a:t>
            </a:r>
            <a:endParaRPr lang="en-US" sz="950" dirty="0"/>
          </a:p>
        </p:txBody>
      </p:sp>
      <p:sp>
        <p:nvSpPr>
          <p:cNvPr id="44" name="Text 42"/>
          <p:cNvSpPr/>
          <p:nvPr/>
        </p:nvSpPr>
        <p:spPr>
          <a:xfrm>
            <a:off x="4901184" y="2734056"/>
            <a:ext cx="3749040" cy="256032"/>
          </a:xfrm>
          <a:prstGeom prst="rect">
            <a:avLst/>
          </a:prstGeom>
          <a:noFill/>
          <a:ln/>
        </p:spPr>
        <p:txBody>
          <a:bodyPr wrap="square" rtlCol="0" anchor="ctr"/>
          <a:lstStyle/>
          <a:p>
            <a:pPr indent="0" marL="0">
              <a:buNone/>
            </a:pPr>
            <a:r>
              <a:rPr lang="en-US" sz="900" dirty="0">
                <a:solidFill>
                  <a:srgbClr val="1E293B"/>
                </a:solidFill>
              </a:rPr>
              <a:t>Batch registration correlates with financial exclusion (unbanked users, Global South registrants using intermediaries). Using it as a risk proxy is structural discrimination dressed as data-driven policy.</a:t>
            </a:r>
            <a:endParaRPr lang="en-US" sz="900" dirty="0"/>
          </a:p>
        </p:txBody>
      </p:sp>
      <p:sp>
        <p:nvSpPr>
          <p:cNvPr id="45" name="Shape 43"/>
          <p:cNvSpPr/>
          <p:nvPr/>
        </p:nvSpPr>
        <p:spPr>
          <a:xfrm>
            <a:off x="4754880" y="3090672"/>
            <a:ext cx="4023360" cy="530352"/>
          </a:xfrm>
          <a:prstGeom prst="rect">
            <a:avLst/>
          </a:prstGeom>
          <a:solidFill>
            <a:srgbClr val="FFFFFF"/>
          </a:solidFill>
          <a:ln w="12700">
            <a:solidFill>
              <a:srgbClr val="E2E8F0"/>
            </a:solidFill>
            <a:prstDash val="solid"/>
          </a:ln>
          <a:effectLst>
            <a:outerShdw sx="100000" sy="100000" kx="0" ky="0" algn="bl" rotWithShape="0" blurRad="101600" dist="38100" dir="8100000">
              <a:srgbClr val="000000">
                <a:alpha val="12000"/>
              </a:srgbClr>
            </a:outerShdw>
          </a:effectLst>
        </p:spPr>
      </p:sp>
      <p:sp>
        <p:nvSpPr>
          <p:cNvPr id="46" name="Shape 44"/>
          <p:cNvSpPr/>
          <p:nvPr/>
        </p:nvSpPr>
        <p:spPr>
          <a:xfrm>
            <a:off x="4754880" y="3090672"/>
            <a:ext cx="54864" cy="530352"/>
          </a:xfrm>
          <a:prstGeom prst="rect">
            <a:avLst/>
          </a:prstGeom>
          <a:solidFill>
            <a:srgbClr val="7C3AED"/>
          </a:solidFill>
          <a:ln w="12700">
            <a:solidFill>
              <a:srgbClr val="7C3AED"/>
            </a:solidFill>
            <a:prstDash val="solid"/>
          </a:ln>
        </p:spPr>
      </p:sp>
      <p:sp>
        <p:nvSpPr>
          <p:cNvPr id="47" name="Text 45"/>
          <p:cNvSpPr/>
          <p:nvPr/>
        </p:nvSpPr>
        <p:spPr>
          <a:xfrm>
            <a:off x="4901184" y="3118104"/>
            <a:ext cx="3749040" cy="201168"/>
          </a:xfrm>
          <a:prstGeom prst="rect">
            <a:avLst/>
          </a:prstGeom>
          <a:noFill/>
          <a:ln/>
        </p:spPr>
        <p:txBody>
          <a:bodyPr wrap="square" rtlCol="0" anchor="ctr"/>
          <a:lstStyle/>
          <a:p>
            <a:pPr indent="0" marL="0">
              <a:buNone/>
            </a:pPr>
            <a:r>
              <a:rPr lang="en-US" sz="950" b="1" dirty="0">
                <a:solidFill>
                  <a:srgbClr val="7C3AED"/>
                </a:solidFill>
              </a:rPr>
              <a:t>Proportionality &amp; Scope</a:t>
            </a:r>
            <a:endParaRPr lang="en-US" sz="950" dirty="0"/>
          </a:p>
        </p:txBody>
      </p:sp>
      <p:sp>
        <p:nvSpPr>
          <p:cNvPr id="48" name="Text 46"/>
          <p:cNvSpPr/>
          <p:nvPr/>
        </p:nvSpPr>
        <p:spPr>
          <a:xfrm>
            <a:off x="4901184" y="3328416"/>
            <a:ext cx="3749040" cy="256032"/>
          </a:xfrm>
          <a:prstGeom prst="rect">
            <a:avLst/>
          </a:prstGeom>
          <a:noFill/>
          <a:ln/>
        </p:spPr>
        <p:txBody>
          <a:bodyPr wrap="square" rtlCol="0" anchor="ctr"/>
          <a:lstStyle/>
          <a:p>
            <a:pPr indent="0" marL="0">
              <a:buNone/>
            </a:pPr>
            <a:r>
              <a:rPr lang="en-US" sz="900" dirty="0">
                <a:solidFill>
                  <a:srgbClr val="1E293B"/>
                </a:solidFill>
              </a:rPr>
              <a:t>Registrar obligations must be limited by data they actually hold — cannot mandate checks against data that doesn't exist in current contracts. Reseller/wholesale chain complicates attribution.</a:t>
            </a:r>
            <a:endParaRPr lang="en-US" sz="900" dirty="0"/>
          </a:p>
        </p:txBody>
      </p:sp>
      <p:sp>
        <p:nvSpPr>
          <p:cNvPr id="49" name="Shape 47"/>
          <p:cNvSpPr/>
          <p:nvPr/>
        </p:nvSpPr>
        <p:spPr>
          <a:xfrm>
            <a:off x="4754880" y="3685032"/>
            <a:ext cx="4023360" cy="530352"/>
          </a:xfrm>
          <a:prstGeom prst="rect">
            <a:avLst/>
          </a:prstGeom>
          <a:solidFill>
            <a:srgbClr val="FFFFFF"/>
          </a:solidFill>
          <a:ln w="12700">
            <a:solidFill>
              <a:srgbClr val="E2E8F0"/>
            </a:solidFill>
            <a:prstDash val="solid"/>
          </a:ln>
          <a:effectLst>
            <a:outerShdw sx="100000" sy="100000" kx="0" ky="0" algn="bl" rotWithShape="0" blurRad="101600" dist="38100" dir="8100000">
              <a:srgbClr val="000000">
                <a:alpha val="12000"/>
              </a:srgbClr>
            </a:outerShdw>
          </a:effectLst>
        </p:spPr>
      </p:sp>
      <p:sp>
        <p:nvSpPr>
          <p:cNvPr id="50" name="Shape 48"/>
          <p:cNvSpPr/>
          <p:nvPr/>
        </p:nvSpPr>
        <p:spPr>
          <a:xfrm>
            <a:off x="4754880" y="3685032"/>
            <a:ext cx="54864" cy="530352"/>
          </a:xfrm>
          <a:prstGeom prst="rect">
            <a:avLst/>
          </a:prstGeom>
          <a:solidFill>
            <a:srgbClr val="0D9488"/>
          </a:solidFill>
          <a:ln w="12700">
            <a:solidFill>
              <a:srgbClr val="0D9488"/>
            </a:solidFill>
            <a:prstDash val="solid"/>
          </a:ln>
        </p:spPr>
      </p:sp>
      <p:sp>
        <p:nvSpPr>
          <p:cNvPr id="51" name="Text 49"/>
          <p:cNvSpPr/>
          <p:nvPr/>
        </p:nvSpPr>
        <p:spPr>
          <a:xfrm>
            <a:off x="4901184" y="3712464"/>
            <a:ext cx="3749040" cy="201168"/>
          </a:xfrm>
          <a:prstGeom prst="rect">
            <a:avLst/>
          </a:prstGeom>
          <a:noFill/>
          <a:ln/>
        </p:spPr>
        <p:txBody>
          <a:bodyPr wrap="square" rtlCol="0" anchor="ctr"/>
          <a:lstStyle/>
          <a:p>
            <a:pPr indent="0" marL="0">
              <a:buNone/>
            </a:pPr>
            <a:r>
              <a:rPr lang="en-US" sz="950" b="1" dirty="0">
                <a:solidFill>
                  <a:srgbClr val="0D9488"/>
                </a:solidFill>
              </a:rPr>
              <a:t>HRIA from Day 1</a:t>
            </a:r>
            <a:endParaRPr lang="en-US" sz="950" dirty="0"/>
          </a:p>
        </p:txBody>
      </p:sp>
      <p:sp>
        <p:nvSpPr>
          <p:cNvPr id="52" name="Text 50"/>
          <p:cNvSpPr/>
          <p:nvPr/>
        </p:nvSpPr>
        <p:spPr>
          <a:xfrm>
            <a:off x="4901184" y="3922776"/>
            <a:ext cx="3749040" cy="256032"/>
          </a:xfrm>
          <a:prstGeom prst="rect">
            <a:avLst/>
          </a:prstGeom>
          <a:noFill/>
          <a:ln/>
        </p:spPr>
        <p:txBody>
          <a:bodyPr wrap="square" rtlCol="0" anchor="ctr"/>
          <a:lstStyle/>
          <a:p>
            <a:pPr indent="0" marL="0">
              <a:buNone/>
            </a:pPr>
            <a:r>
              <a:rPr lang="en-US" sz="900" dirty="0">
                <a:solidFill>
                  <a:srgbClr val="1E293B"/>
                </a:solidFill>
              </a:rPr>
              <a:t>NCSG is asserting human rights framing at the start, not waiting for the HRIA deliverable. Necessity, proportionality and legitimacy questions must shape recommendations, not post-hoc review them.</a:t>
            </a:r>
            <a:endParaRPr lang="en-US" sz="900" dirty="0"/>
          </a:p>
        </p:txBody>
      </p:sp>
      <p:sp>
        <p:nvSpPr>
          <p:cNvPr id="53" name="Shape 51"/>
          <p:cNvSpPr/>
          <p:nvPr/>
        </p:nvSpPr>
        <p:spPr>
          <a:xfrm>
            <a:off x="4754880" y="4279392"/>
            <a:ext cx="4023360" cy="530352"/>
          </a:xfrm>
          <a:prstGeom prst="rect">
            <a:avLst/>
          </a:prstGeom>
          <a:solidFill>
            <a:srgbClr val="FFFFFF"/>
          </a:solidFill>
          <a:ln w="12700">
            <a:solidFill>
              <a:srgbClr val="E2E8F0"/>
            </a:solidFill>
            <a:prstDash val="solid"/>
          </a:ln>
          <a:effectLst>
            <a:outerShdw sx="100000" sy="100000" kx="0" ky="0" algn="bl" rotWithShape="0" blurRad="101600" dist="38100" dir="8100000">
              <a:srgbClr val="000000">
                <a:alpha val="12000"/>
              </a:srgbClr>
            </a:outerShdw>
          </a:effectLst>
        </p:spPr>
      </p:sp>
      <p:sp>
        <p:nvSpPr>
          <p:cNvPr id="54" name="Shape 52"/>
          <p:cNvSpPr/>
          <p:nvPr/>
        </p:nvSpPr>
        <p:spPr>
          <a:xfrm>
            <a:off x="4754880" y="4279392"/>
            <a:ext cx="54864" cy="530352"/>
          </a:xfrm>
          <a:prstGeom prst="rect">
            <a:avLst/>
          </a:prstGeom>
          <a:solidFill>
            <a:srgbClr val="1D4ED8"/>
          </a:solidFill>
          <a:ln w="12700">
            <a:solidFill>
              <a:srgbClr val="1D4ED8"/>
            </a:solidFill>
            <a:prstDash val="solid"/>
          </a:ln>
        </p:spPr>
      </p:sp>
      <p:sp>
        <p:nvSpPr>
          <p:cNvPr id="55" name="Text 53"/>
          <p:cNvSpPr/>
          <p:nvPr/>
        </p:nvSpPr>
        <p:spPr>
          <a:xfrm>
            <a:off x="4901184" y="4306824"/>
            <a:ext cx="3749040" cy="201168"/>
          </a:xfrm>
          <a:prstGeom prst="rect">
            <a:avLst/>
          </a:prstGeom>
          <a:noFill/>
          <a:ln/>
        </p:spPr>
        <p:txBody>
          <a:bodyPr wrap="square" rtlCol="0" anchor="ctr"/>
          <a:lstStyle/>
          <a:p>
            <a:pPr indent="0" marL="0">
              <a:buNone/>
            </a:pPr>
            <a:r>
              <a:rPr lang="en-US" sz="950" b="1" dirty="0">
                <a:solidFill>
                  <a:srgbClr val="1D4ED8"/>
                </a:solidFill>
              </a:rPr>
              <a:t>Remedy &amp; Transparency</a:t>
            </a:r>
            <a:endParaRPr lang="en-US" sz="950" dirty="0"/>
          </a:p>
        </p:txBody>
      </p:sp>
      <p:sp>
        <p:nvSpPr>
          <p:cNvPr id="56" name="Text 54"/>
          <p:cNvSpPr/>
          <p:nvPr/>
        </p:nvSpPr>
        <p:spPr>
          <a:xfrm>
            <a:off x="4901184" y="4517136"/>
            <a:ext cx="3749040" cy="256032"/>
          </a:xfrm>
          <a:prstGeom prst="rect">
            <a:avLst/>
          </a:prstGeom>
          <a:noFill/>
          <a:ln/>
        </p:spPr>
        <p:txBody>
          <a:bodyPr wrap="square" rtlCol="0" anchor="ctr"/>
          <a:lstStyle/>
          <a:p>
            <a:pPr indent="0" marL="0">
              <a:buNone/>
            </a:pPr>
            <a:r>
              <a:rPr lang="en-US" sz="900" dirty="0">
                <a:solidFill>
                  <a:srgbClr val="1E293B"/>
                </a:solidFill>
              </a:rPr>
              <a:t>Any suspension must include: registrant notice, plain-language explanation, clear appeal path, and reinstatement mechanism. Confidentiality of enforcement methods cannot come at the cost of accountability.</a:t>
            </a:r>
            <a:endParaRPr lang="en-US" sz="9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1A2B5C"/>
        </a:solidFill>
      </p:bgPr>
    </p:bg>
    <p:spTree>
      <p:nvGrpSpPr>
        <p:cNvPr id="1" name=""/>
        <p:cNvGrpSpPr/>
        <p:nvPr/>
      </p:nvGrpSpPr>
      <p:grpSpPr>
        <a:xfrm>
          <a:off x="0" y="0"/>
          <a:ext cx="0" cy="0"/>
          <a:chOff x="0" y="0"/>
          <a:chExt cx="0" cy="0"/>
        </a:xfrm>
      </p:grpSpPr>
      <p:sp>
        <p:nvSpPr>
          <p:cNvPr id="2" name="Shape 0"/>
          <p:cNvSpPr/>
          <p:nvPr/>
        </p:nvSpPr>
        <p:spPr>
          <a:xfrm>
            <a:off x="0" y="0"/>
            <a:ext cx="164592" cy="5143500"/>
          </a:xfrm>
          <a:prstGeom prst="rect">
            <a:avLst/>
          </a:prstGeom>
          <a:solidFill>
            <a:srgbClr val="C9A84C"/>
          </a:solidFill>
          <a:ln w="12700">
            <a:solidFill>
              <a:srgbClr val="C9A84C"/>
            </a:solidFill>
            <a:prstDash val="solid"/>
          </a:ln>
        </p:spPr>
      </p:sp>
      <p:sp>
        <p:nvSpPr>
          <p:cNvPr id="3" name="Shape 1"/>
          <p:cNvSpPr/>
          <p:nvPr/>
        </p:nvSpPr>
        <p:spPr>
          <a:xfrm>
            <a:off x="6858000" y="3200400"/>
            <a:ext cx="3200400" cy="3200400"/>
          </a:xfrm>
          <a:prstGeom prst="ellipse">
            <a:avLst/>
          </a:prstGeom>
          <a:solidFill>
            <a:srgbClr val="2E4482">
              <a:alpha val="40000"/>
            </a:srgbClr>
          </a:solidFill>
          <a:ln w="12700">
            <a:solidFill>
              <a:srgbClr val="2E4482">
                <a:alpha val="40000"/>
              </a:srgbClr>
            </a:solidFill>
            <a:prstDash val="solid"/>
          </a:ln>
        </p:spPr>
      </p:sp>
      <p:sp>
        <p:nvSpPr>
          <p:cNvPr id="4" name="Text 2"/>
          <p:cNvSpPr/>
          <p:nvPr/>
        </p:nvSpPr>
        <p:spPr>
          <a:xfrm>
            <a:off x="457200" y="1188720"/>
            <a:ext cx="8229600" cy="502920"/>
          </a:xfrm>
          <a:prstGeom prst="rect">
            <a:avLst/>
          </a:prstGeom>
          <a:noFill/>
          <a:ln/>
        </p:spPr>
        <p:txBody>
          <a:bodyPr wrap="square" rtlCol="0" anchor="ctr"/>
          <a:lstStyle/>
          <a:p>
            <a:pPr indent="0" marL="0">
              <a:buNone/>
            </a:pPr>
            <a:r>
              <a:rPr lang="en-US" sz="1300" b="1" spc="800" kern="0" dirty="0">
                <a:solidFill>
                  <a:srgbClr val="E8C97A"/>
                </a:solidFill>
              </a:rPr>
              <a:t>GNSO COUNCIL</a:t>
            </a:r>
            <a:endParaRPr lang="en-US" sz="1300" dirty="0"/>
          </a:p>
        </p:txBody>
      </p:sp>
      <p:sp>
        <p:nvSpPr>
          <p:cNvPr id="5" name="Text 3"/>
          <p:cNvSpPr/>
          <p:nvPr/>
        </p:nvSpPr>
        <p:spPr>
          <a:xfrm>
            <a:off x="457200" y="1737360"/>
            <a:ext cx="7772400" cy="1645920"/>
          </a:xfrm>
          <a:prstGeom prst="rect">
            <a:avLst/>
          </a:prstGeom>
          <a:noFill/>
          <a:ln/>
        </p:spPr>
        <p:txBody>
          <a:bodyPr wrap="square" rtlCol="0" anchor="ctr"/>
          <a:lstStyle/>
          <a:p>
            <a:pPr indent="0" marL="0">
              <a:buNone/>
            </a:pPr>
            <a:r>
              <a:rPr lang="en-US" sz="3600" b="1" dirty="0">
                <a:solidFill>
                  <a:srgbClr val="FFFFFF"/>
                </a:solidFill>
              </a:rPr>
              <a:t>Agenda &amp;</a:t>
            </a:r>
            <a:endParaRPr lang="en-US" sz="3600" dirty="0"/>
          </a:p>
          <a:p>
            <a:pPr indent="0" marL="0">
              <a:buNone/>
            </a:pPr>
            <a:r>
              <a:rPr lang="en-US" sz="3600" b="1" dirty="0">
                <a:solidFill>
                  <a:srgbClr val="FFFFFF"/>
                </a:solidFill>
              </a:rPr>
              <a:t>SSAD Assignment Form</a:t>
            </a:r>
            <a:endParaRPr lang="en-US" sz="3600" dirty="0"/>
          </a:p>
        </p:txBody>
      </p:sp>
      <p:sp>
        <p:nvSpPr>
          <p:cNvPr id="6" name="Shape 4"/>
          <p:cNvSpPr/>
          <p:nvPr/>
        </p:nvSpPr>
        <p:spPr>
          <a:xfrm>
            <a:off x="457200" y="3429000"/>
            <a:ext cx="2011680" cy="36576"/>
          </a:xfrm>
          <a:prstGeom prst="rect">
            <a:avLst/>
          </a:prstGeom>
          <a:solidFill>
            <a:srgbClr val="C9A84C"/>
          </a:solidFill>
          <a:ln w="12700">
            <a:solidFill>
              <a:srgbClr val="C9A84C"/>
            </a:solidFill>
            <a:prstDash val="solid"/>
          </a:ln>
        </p:spPr>
      </p:sp>
      <p:sp>
        <p:nvSpPr>
          <p:cNvPr id="7" name="Text 5"/>
          <p:cNvSpPr/>
          <p:nvPr/>
        </p:nvSpPr>
        <p:spPr>
          <a:xfrm>
            <a:off x="457200" y="3566160"/>
            <a:ext cx="8229600" cy="365760"/>
          </a:xfrm>
          <a:prstGeom prst="rect">
            <a:avLst/>
          </a:prstGeom>
          <a:noFill/>
          <a:ln/>
        </p:spPr>
        <p:txBody>
          <a:bodyPr wrap="square" rtlCol="0" anchor="ctr"/>
          <a:lstStyle/>
          <a:p>
            <a:pPr indent="0" marL="0">
              <a:buNone/>
            </a:pPr>
            <a:r>
              <a:rPr lang="en-US" sz="1400" dirty="0">
                <a:solidFill>
                  <a:srgbClr val="E8C97A"/>
                </a:solidFill>
              </a:rPr>
              <a:t>16 April 2026  |  Items 4–8</a:t>
            </a:r>
            <a:endParaRPr lang="en-US" sz="14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4F6FB"/>
        </a:solidFill>
      </p:bgPr>
    </p:bg>
    <p:spTree>
      <p:nvGrpSpPr>
        <p:cNvPr id="1" name=""/>
        <p:cNvGrpSpPr/>
        <p:nvPr/>
      </p:nvGrpSpPr>
      <p:grpSpPr>
        <a:xfrm>
          <a:off x="0" y="0"/>
          <a:ext cx="0" cy="0"/>
          <a:chOff x="0" y="0"/>
          <a:chExt cx="0" cy="0"/>
        </a:xfrm>
      </p:grpSpPr>
      <p:sp>
        <p:nvSpPr>
          <p:cNvPr id="2" name="Shape 0"/>
          <p:cNvSpPr/>
          <p:nvPr/>
        </p:nvSpPr>
        <p:spPr>
          <a:xfrm>
            <a:off x="0" y="0"/>
            <a:ext cx="9144000" cy="1005840"/>
          </a:xfrm>
          <a:prstGeom prst="rect">
            <a:avLst/>
          </a:prstGeom>
          <a:solidFill>
            <a:srgbClr val="1A2B5C"/>
          </a:solidFill>
          <a:ln w="12700">
            <a:solidFill>
              <a:srgbClr val="1A2B5C"/>
            </a:solidFill>
            <a:prstDash val="solid"/>
          </a:ln>
        </p:spPr>
      </p:sp>
      <p:sp>
        <p:nvSpPr>
          <p:cNvPr id="3" name="Shape 1"/>
          <p:cNvSpPr/>
          <p:nvPr/>
        </p:nvSpPr>
        <p:spPr>
          <a:xfrm>
            <a:off x="0" y="1005840"/>
            <a:ext cx="9144000" cy="54864"/>
          </a:xfrm>
          <a:prstGeom prst="rect">
            <a:avLst/>
          </a:prstGeom>
          <a:solidFill>
            <a:srgbClr val="C9A84C"/>
          </a:solidFill>
          <a:ln w="12700">
            <a:solidFill>
              <a:srgbClr val="C9A84C"/>
            </a:solidFill>
            <a:prstDash val="solid"/>
          </a:ln>
        </p:spPr>
      </p:sp>
      <p:sp>
        <p:nvSpPr>
          <p:cNvPr id="4" name="Text 2"/>
          <p:cNvSpPr/>
          <p:nvPr/>
        </p:nvSpPr>
        <p:spPr>
          <a:xfrm>
            <a:off x="365760" y="164592"/>
            <a:ext cx="8412480" cy="685800"/>
          </a:xfrm>
          <a:prstGeom prst="rect">
            <a:avLst/>
          </a:prstGeom>
          <a:noFill/>
          <a:ln/>
        </p:spPr>
        <p:txBody>
          <a:bodyPr wrap="square" rtlCol="0" anchor="ctr"/>
          <a:lstStyle/>
          <a:p>
            <a:pPr algn="l" indent="0" marL="0">
              <a:buNone/>
            </a:pPr>
            <a:r>
              <a:rPr lang="en-US" sz="2600" b="1" dirty="0">
                <a:solidFill>
                  <a:srgbClr val="FFFFFF"/>
                </a:solidFill>
              </a:rPr>
              <a:t>GNSO Council Agenda – 16 April 2026 | Key Items</a:t>
            </a:r>
            <a:endParaRPr lang="en-US" sz="2600" dirty="0"/>
          </a:p>
        </p:txBody>
      </p:sp>
      <p:sp>
        <p:nvSpPr>
          <p:cNvPr id="5" name="Shape 3"/>
          <p:cNvSpPr/>
          <p:nvPr/>
        </p:nvSpPr>
        <p:spPr>
          <a:xfrm>
            <a:off x="365760" y="1097280"/>
            <a:ext cx="8412480" cy="594360"/>
          </a:xfrm>
          <a:prstGeom prst="rect">
            <a:avLst/>
          </a:prstGeom>
          <a:solidFill>
            <a:srgbClr val="FFFFFF"/>
          </a:solidFill>
          <a:ln w="12700">
            <a:solidFill>
              <a:srgbClr val="E2E8F0"/>
            </a:solidFill>
            <a:prstDash val="solid"/>
          </a:ln>
          <a:effectLst>
            <a:outerShdw sx="100000" sy="100000" kx="0" ky="0" algn="bl" rotWithShape="0" blurRad="101600" dist="38100" dir="8100000">
              <a:srgbClr val="000000">
                <a:alpha val="12000"/>
              </a:srgbClr>
            </a:outerShdw>
          </a:effectLst>
        </p:spPr>
      </p:sp>
      <p:sp>
        <p:nvSpPr>
          <p:cNvPr id="6" name="Shape 4"/>
          <p:cNvSpPr/>
          <p:nvPr/>
        </p:nvSpPr>
        <p:spPr>
          <a:xfrm>
            <a:off x="365760" y="1097280"/>
            <a:ext cx="502920" cy="594360"/>
          </a:xfrm>
          <a:prstGeom prst="rect">
            <a:avLst/>
          </a:prstGeom>
          <a:solidFill>
            <a:srgbClr val="7C3AED"/>
          </a:solidFill>
          <a:ln w="12700">
            <a:solidFill>
              <a:srgbClr val="7C3AED"/>
            </a:solidFill>
            <a:prstDash val="solid"/>
          </a:ln>
        </p:spPr>
      </p:sp>
      <p:sp>
        <p:nvSpPr>
          <p:cNvPr id="7" name="Text 5"/>
          <p:cNvSpPr/>
          <p:nvPr/>
        </p:nvSpPr>
        <p:spPr>
          <a:xfrm>
            <a:off x="365760" y="1097280"/>
            <a:ext cx="502920" cy="594360"/>
          </a:xfrm>
          <a:prstGeom prst="rect">
            <a:avLst/>
          </a:prstGeom>
          <a:noFill/>
          <a:ln/>
        </p:spPr>
        <p:txBody>
          <a:bodyPr wrap="square" rtlCol="0" anchor="ctr"/>
          <a:lstStyle/>
          <a:p>
            <a:pPr algn="ctr" indent="0" marL="0">
              <a:buNone/>
            </a:pPr>
            <a:r>
              <a:rPr lang="en-US" sz="800" b="1" dirty="0">
                <a:solidFill>
                  <a:srgbClr val="FFFFFF"/>
                </a:solidFill>
              </a:rPr>
              <a:t>Item</a:t>
            </a:r>
            <a:endParaRPr lang="en-US" sz="800" dirty="0"/>
          </a:p>
          <a:p>
            <a:pPr algn="ctr" indent="0" marL="0">
              <a:buNone/>
            </a:pPr>
            <a:r>
              <a:rPr lang="en-US" sz="800" b="1" dirty="0">
                <a:solidFill>
                  <a:srgbClr val="FFFFFF"/>
                </a:solidFill>
              </a:rPr>
              <a:t>4</a:t>
            </a:r>
            <a:endParaRPr lang="en-US" sz="800" dirty="0"/>
          </a:p>
        </p:txBody>
      </p:sp>
      <p:sp>
        <p:nvSpPr>
          <p:cNvPr id="8" name="Text 6"/>
          <p:cNvSpPr/>
          <p:nvPr/>
        </p:nvSpPr>
        <p:spPr>
          <a:xfrm>
            <a:off x="987552" y="1133856"/>
            <a:ext cx="7680960" cy="228600"/>
          </a:xfrm>
          <a:prstGeom prst="rect">
            <a:avLst/>
          </a:prstGeom>
          <a:noFill/>
          <a:ln/>
        </p:spPr>
        <p:txBody>
          <a:bodyPr wrap="square" rtlCol="0" anchor="ctr"/>
          <a:lstStyle/>
          <a:p>
            <a:pPr indent="0" marL="0">
              <a:buNone/>
            </a:pPr>
            <a:r>
              <a:rPr lang="en-US" sz="1150" b="1" dirty="0">
                <a:solidFill>
                  <a:srgbClr val="1E293B"/>
                </a:solidFill>
              </a:rPr>
              <a:t>Un-Adopt GNSO Policy Recommendations – Process</a:t>
            </a:r>
            <a:endParaRPr lang="en-US" sz="1150" dirty="0"/>
          </a:p>
        </p:txBody>
      </p:sp>
      <p:sp>
        <p:nvSpPr>
          <p:cNvPr id="9" name="Text 7"/>
          <p:cNvSpPr/>
          <p:nvPr/>
        </p:nvSpPr>
        <p:spPr>
          <a:xfrm>
            <a:off x="987552" y="1389888"/>
            <a:ext cx="7680960" cy="256032"/>
          </a:xfrm>
          <a:prstGeom prst="rect">
            <a:avLst/>
          </a:prstGeom>
          <a:noFill/>
          <a:ln/>
        </p:spPr>
        <p:txBody>
          <a:bodyPr wrap="square" rtlCol="0" anchor="ctr"/>
          <a:lstStyle/>
          <a:p>
            <a:pPr indent="0" marL="0">
              <a:buNone/>
            </a:pPr>
            <a:r>
              <a:rPr lang="en-US" sz="1000" dirty="0">
                <a:solidFill>
                  <a:srgbClr val="64748B"/>
                </a:solidFill>
              </a:rPr>
              <a:t>Discussion on proposed process for ICANN Board to reconsider adopted GNSO recommendations. Updated PDP &amp; GGP Manual language circulated after public comment.</a:t>
            </a:r>
            <a:endParaRPr lang="en-US" sz="1000" dirty="0"/>
          </a:p>
        </p:txBody>
      </p:sp>
      <p:sp>
        <p:nvSpPr>
          <p:cNvPr id="10" name="Shape 8"/>
          <p:cNvSpPr/>
          <p:nvPr/>
        </p:nvSpPr>
        <p:spPr>
          <a:xfrm>
            <a:off x="365760" y="1764792"/>
            <a:ext cx="8412480" cy="594360"/>
          </a:xfrm>
          <a:prstGeom prst="rect">
            <a:avLst/>
          </a:prstGeom>
          <a:solidFill>
            <a:srgbClr val="FFFFFF"/>
          </a:solidFill>
          <a:ln w="12700">
            <a:solidFill>
              <a:srgbClr val="E2E8F0"/>
            </a:solidFill>
            <a:prstDash val="solid"/>
          </a:ln>
          <a:effectLst>
            <a:outerShdw sx="100000" sy="100000" kx="0" ky="0" algn="bl" rotWithShape="0" blurRad="101600" dist="38100" dir="8100000">
              <a:srgbClr val="000000">
                <a:alpha val="12000"/>
              </a:srgbClr>
            </a:outerShdw>
          </a:effectLst>
        </p:spPr>
      </p:sp>
      <p:sp>
        <p:nvSpPr>
          <p:cNvPr id="11" name="Shape 9"/>
          <p:cNvSpPr/>
          <p:nvPr/>
        </p:nvSpPr>
        <p:spPr>
          <a:xfrm>
            <a:off x="365760" y="1764792"/>
            <a:ext cx="502920" cy="594360"/>
          </a:xfrm>
          <a:prstGeom prst="rect">
            <a:avLst/>
          </a:prstGeom>
          <a:solidFill>
            <a:srgbClr val="0D9488"/>
          </a:solidFill>
          <a:ln w="12700">
            <a:solidFill>
              <a:srgbClr val="0D9488"/>
            </a:solidFill>
            <a:prstDash val="solid"/>
          </a:ln>
        </p:spPr>
      </p:sp>
      <p:sp>
        <p:nvSpPr>
          <p:cNvPr id="12" name="Text 10"/>
          <p:cNvSpPr/>
          <p:nvPr/>
        </p:nvSpPr>
        <p:spPr>
          <a:xfrm>
            <a:off x="365760" y="1764792"/>
            <a:ext cx="502920" cy="594360"/>
          </a:xfrm>
          <a:prstGeom prst="rect">
            <a:avLst/>
          </a:prstGeom>
          <a:noFill/>
          <a:ln/>
        </p:spPr>
        <p:txBody>
          <a:bodyPr wrap="square" rtlCol="0" anchor="ctr"/>
          <a:lstStyle/>
          <a:p>
            <a:pPr algn="ctr" indent="0" marL="0">
              <a:buNone/>
            </a:pPr>
            <a:r>
              <a:rPr lang="en-US" sz="800" b="1" dirty="0">
                <a:solidFill>
                  <a:srgbClr val="FFFFFF"/>
                </a:solidFill>
              </a:rPr>
              <a:t>Item</a:t>
            </a:r>
            <a:endParaRPr lang="en-US" sz="800" dirty="0"/>
          </a:p>
          <a:p>
            <a:pPr algn="ctr" indent="0" marL="0">
              <a:buNone/>
            </a:pPr>
            <a:r>
              <a:rPr lang="en-US" sz="800" b="1" dirty="0">
                <a:solidFill>
                  <a:srgbClr val="FFFFFF"/>
                </a:solidFill>
              </a:rPr>
              <a:t>5</a:t>
            </a:r>
            <a:endParaRPr lang="en-US" sz="800" dirty="0"/>
          </a:p>
        </p:txBody>
      </p:sp>
      <p:sp>
        <p:nvSpPr>
          <p:cNvPr id="13" name="Text 11"/>
          <p:cNvSpPr/>
          <p:nvPr/>
        </p:nvSpPr>
        <p:spPr>
          <a:xfrm>
            <a:off x="987552" y="1801368"/>
            <a:ext cx="7680960" cy="228600"/>
          </a:xfrm>
          <a:prstGeom prst="rect">
            <a:avLst/>
          </a:prstGeom>
          <a:noFill/>
          <a:ln/>
        </p:spPr>
        <p:txBody>
          <a:bodyPr wrap="square" rtlCol="0" anchor="ctr"/>
          <a:lstStyle/>
          <a:p>
            <a:pPr indent="0" marL="0">
              <a:buNone/>
            </a:pPr>
            <a:r>
              <a:rPr lang="en-US" sz="1150" b="1" dirty="0">
                <a:solidFill>
                  <a:srgbClr val="1E293B"/>
                </a:solidFill>
              </a:rPr>
              <a:t>SSAD Supplemental Recommendations – Team Composition &amp; Assignment Form</a:t>
            </a:r>
            <a:endParaRPr lang="en-US" sz="1150" dirty="0"/>
          </a:p>
        </p:txBody>
      </p:sp>
      <p:sp>
        <p:nvSpPr>
          <p:cNvPr id="14" name="Text 12"/>
          <p:cNvSpPr/>
          <p:nvPr/>
        </p:nvSpPr>
        <p:spPr>
          <a:xfrm>
            <a:off x="987552" y="2057400"/>
            <a:ext cx="7680960" cy="256032"/>
          </a:xfrm>
          <a:prstGeom prst="rect">
            <a:avLst/>
          </a:prstGeom>
          <a:noFill/>
          <a:ln/>
        </p:spPr>
        <p:txBody>
          <a:bodyPr wrap="square" rtlCol="0" anchor="ctr"/>
          <a:lstStyle/>
          <a:p>
            <a:pPr indent="0" marL="0">
              <a:buNone/>
            </a:pPr>
            <a:r>
              <a:rPr lang="en-US" sz="1000" dirty="0">
                <a:solidFill>
                  <a:srgbClr val="64748B"/>
                </a:solidFill>
              </a:rPr>
              <a:t>Council to confirm team composition principles and kick off SSAD Supplemental Recommendations Team. Board urges completion within RDRS 2-year extension (by Nov 2027).</a:t>
            </a:r>
            <a:endParaRPr lang="en-US" sz="1000" dirty="0"/>
          </a:p>
        </p:txBody>
      </p:sp>
      <p:sp>
        <p:nvSpPr>
          <p:cNvPr id="15" name="Shape 13"/>
          <p:cNvSpPr/>
          <p:nvPr/>
        </p:nvSpPr>
        <p:spPr>
          <a:xfrm>
            <a:off x="365760" y="2432304"/>
            <a:ext cx="8412480" cy="594360"/>
          </a:xfrm>
          <a:prstGeom prst="rect">
            <a:avLst/>
          </a:prstGeom>
          <a:solidFill>
            <a:srgbClr val="FFFFFF"/>
          </a:solidFill>
          <a:ln w="12700">
            <a:solidFill>
              <a:srgbClr val="E2E8F0"/>
            </a:solidFill>
            <a:prstDash val="solid"/>
          </a:ln>
          <a:effectLst>
            <a:outerShdw sx="100000" sy="100000" kx="0" ky="0" algn="bl" rotWithShape="0" blurRad="101600" dist="38100" dir="8100000">
              <a:srgbClr val="000000">
                <a:alpha val="12000"/>
              </a:srgbClr>
            </a:outerShdw>
          </a:effectLst>
        </p:spPr>
      </p:sp>
      <p:sp>
        <p:nvSpPr>
          <p:cNvPr id="16" name="Shape 14"/>
          <p:cNvSpPr/>
          <p:nvPr/>
        </p:nvSpPr>
        <p:spPr>
          <a:xfrm>
            <a:off x="365760" y="2432304"/>
            <a:ext cx="502920" cy="594360"/>
          </a:xfrm>
          <a:prstGeom prst="rect">
            <a:avLst/>
          </a:prstGeom>
          <a:solidFill>
            <a:srgbClr val="B45309"/>
          </a:solidFill>
          <a:ln w="12700">
            <a:solidFill>
              <a:srgbClr val="B45309"/>
            </a:solidFill>
            <a:prstDash val="solid"/>
          </a:ln>
        </p:spPr>
      </p:sp>
      <p:sp>
        <p:nvSpPr>
          <p:cNvPr id="17" name="Text 15"/>
          <p:cNvSpPr/>
          <p:nvPr/>
        </p:nvSpPr>
        <p:spPr>
          <a:xfrm>
            <a:off x="365760" y="2432304"/>
            <a:ext cx="502920" cy="594360"/>
          </a:xfrm>
          <a:prstGeom prst="rect">
            <a:avLst/>
          </a:prstGeom>
          <a:noFill/>
          <a:ln/>
        </p:spPr>
        <p:txBody>
          <a:bodyPr wrap="square" rtlCol="0" anchor="ctr"/>
          <a:lstStyle/>
          <a:p>
            <a:pPr algn="ctr" indent="0" marL="0">
              <a:buNone/>
            </a:pPr>
            <a:r>
              <a:rPr lang="en-US" sz="800" b="1" dirty="0">
                <a:solidFill>
                  <a:srgbClr val="FFFFFF"/>
                </a:solidFill>
              </a:rPr>
              <a:t>Item</a:t>
            </a:r>
            <a:endParaRPr lang="en-US" sz="800" dirty="0"/>
          </a:p>
          <a:p>
            <a:pPr algn="ctr" indent="0" marL="0">
              <a:buNone/>
            </a:pPr>
            <a:r>
              <a:rPr lang="en-US" sz="800" b="1" dirty="0">
                <a:solidFill>
                  <a:srgbClr val="FFFFFF"/>
                </a:solidFill>
              </a:rPr>
              <a:t>6</a:t>
            </a:r>
            <a:endParaRPr lang="en-US" sz="800" dirty="0"/>
          </a:p>
        </p:txBody>
      </p:sp>
      <p:sp>
        <p:nvSpPr>
          <p:cNvPr id="18" name="Text 16"/>
          <p:cNvSpPr/>
          <p:nvPr/>
        </p:nvSpPr>
        <p:spPr>
          <a:xfrm>
            <a:off x="987552" y="2468880"/>
            <a:ext cx="7680960" cy="228600"/>
          </a:xfrm>
          <a:prstGeom prst="rect">
            <a:avLst/>
          </a:prstGeom>
          <a:noFill/>
          <a:ln/>
        </p:spPr>
        <p:txBody>
          <a:bodyPr wrap="square" rtlCol="0" anchor="ctr"/>
          <a:lstStyle/>
          <a:p>
            <a:pPr indent="0" marL="0">
              <a:buNone/>
            </a:pPr>
            <a:r>
              <a:rPr lang="en-US" sz="1150" b="1" dirty="0">
                <a:solidFill>
                  <a:srgbClr val="1E293B"/>
                </a:solidFill>
              </a:rPr>
              <a:t>Urgent Requests – Next Steps on Timeline &amp; Authentication</a:t>
            </a:r>
            <a:endParaRPr lang="en-US" sz="1150" dirty="0"/>
          </a:p>
        </p:txBody>
      </p:sp>
      <p:sp>
        <p:nvSpPr>
          <p:cNvPr id="19" name="Text 17"/>
          <p:cNvSpPr/>
          <p:nvPr/>
        </p:nvSpPr>
        <p:spPr>
          <a:xfrm>
            <a:off x="987552" y="2724912"/>
            <a:ext cx="7680960" cy="256032"/>
          </a:xfrm>
          <a:prstGeom prst="rect">
            <a:avLst/>
          </a:prstGeom>
          <a:noFill/>
          <a:ln/>
        </p:spPr>
        <p:txBody>
          <a:bodyPr wrap="square" rtlCol="0" anchor="ctr"/>
          <a:lstStyle/>
          <a:p>
            <a:pPr indent="0" marL="0">
              <a:buNone/>
            </a:pPr>
            <a:r>
              <a:rPr lang="en-US" sz="1000" dirty="0">
                <a:solidFill>
                  <a:srgbClr val="64748B"/>
                </a:solidFill>
              </a:rPr>
              <a:t>Board proposed 3 paths: (1) acknowledge auth as part of Phase 1 Rec 18; (2) fold into SSAD Supplemental Recs; (3) Board un-adopts subsection to allow new Supplemental Rec.</a:t>
            </a:r>
            <a:endParaRPr lang="en-US" sz="1000" dirty="0"/>
          </a:p>
        </p:txBody>
      </p:sp>
      <p:sp>
        <p:nvSpPr>
          <p:cNvPr id="20" name="Shape 18"/>
          <p:cNvSpPr/>
          <p:nvPr/>
        </p:nvSpPr>
        <p:spPr>
          <a:xfrm>
            <a:off x="365760" y="3099816"/>
            <a:ext cx="8412480" cy="594360"/>
          </a:xfrm>
          <a:prstGeom prst="rect">
            <a:avLst/>
          </a:prstGeom>
          <a:solidFill>
            <a:srgbClr val="FFFFFF"/>
          </a:solidFill>
          <a:ln w="12700">
            <a:solidFill>
              <a:srgbClr val="E2E8F0"/>
            </a:solidFill>
            <a:prstDash val="solid"/>
          </a:ln>
          <a:effectLst>
            <a:outerShdw sx="100000" sy="100000" kx="0" ky="0" algn="bl" rotWithShape="0" blurRad="101600" dist="38100" dir="8100000">
              <a:srgbClr val="000000">
                <a:alpha val="12000"/>
              </a:srgbClr>
            </a:outerShdw>
          </a:effectLst>
        </p:spPr>
      </p:sp>
      <p:sp>
        <p:nvSpPr>
          <p:cNvPr id="21" name="Shape 19"/>
          <p:cNvSpPr/>
          <p:nvPr/>
        </p:nvSpPr>
        <p:spPr>
          <a:xfrm>
            <a:off x="365760" y="3099816"/>
            <a:ext cx="502920" cy="594360"/>
          </a:xfrm>
          <a:prstGeom prst="rect">
            <a:avLst/>
          </a:prstGeom>
          <a:solidFill>
            <a:srgbClr val="1D4ED8"/>
          </a:solidFill>
          <a:ln w="12700">
            <a:solidFill>
              <a:srgbClr val="1D4ED8"/>
            </a:solidFill>
            <a:prstDash val="solid"/>
          </a:ln>
        </p:spPr>
      </p:sp>
      <p:sp>
        <p:nvSpPr>
          <p:cNvPr id="22" name="Text 20"/>
          <p:cNvSpPr/>
          <p:nvPr/>
        </p:nvSpPr>
        <p:spPr>
          <a:xfrm>
            <a:off x="365760" y="3099816"/>
            <a:ext cx="502920" cy="594360"/>
          </a:xfrm>
          <a:prstGeom prst="rect">
            <a:avLst/>
          </a:prstGeom>
          <a:noFill/>
          <a:ln/>
        </p:spPr>
        <p:txBody>
          <a:bodyPr wrap="square" rtlCol="0" anchor="ctr"/>
          <a:lstStyle/>
          <a:p>
            <a:pPr algn="ctr" indent="0" marL="0">
              <a:buNone/>
            </a:pPr>
            <a:r>
              <a:rPr lang="en-US" sz="800" b="1" dirty="0">
                <a:solidFill>
                  <a:srgbClr val="FFFFFF"/>
                </a:solidFill>
              </a:rPr>
              <a:t>Item</a:t>
            </a:r>
            <a:endParaRPr lang="en-US" sz="800" dirty="0"/>
          </a:p>
          <a:p>
            <a:pPr algn="ctr" indent="0" marL="0">
              <a:buNone/>
            </a:pPr>
            <a:r>
              <a:rPr lang="en-US" sz="800" b="1" dirty="0">
                <a:solidFill>
                  <a:srgbClr val="FFFFFF"/>
                </a:solidFill>
              </a:rPr>
              <a:t>7</a:t>
            </a:r>
            <a:endParaRPr lang="en-US" sz="800" dirty="0"/>
          </a:p>
        </p:txBody>
      </p:sp>
      <p:sp>
        <p:nvSpPr>
          <p:cNvPr id="23" name="Text 21"/>
          <p:cNvSpPr/>
          <p:nvPr/>
        </p:nvSpPr>
        <p:spPr>
          <a:xfrm>
            <a:off x="987552" y="3136392"/>
            <a:ext cx="7680960" cy="228600"/>
          </a:xfrm>
          <a:prstGeom prst="rect">
            <a:avLst/>
          </a:prstGeom>
          <a:noFill/>
          <a:ln/>
        </p:spPr>
        <p:txBody>
          <a:bodyPr wrap="square" rtlCol="0" anchor="ctr"/>
          <a:lstStyle/>
          <a:p>
            <a:pPr indent="0" marL="0">
              <a:buNone/>
            </a:pPr>
            <a:r>
              <a:rPr lang="en-US" sz="1150" b="1" dirty="0">
                <a:solidFill>
                  <a:srgbClr val="1E293B"/>
                </a:solidFill>
              </a:rPr>
              <a:t>Review of Reviews – CCG Update</a:t>
            </a:r>
            <a:endParaRPr lang="en-US" sz="1150" dirty="0"/>
          </a:p>
        </p:txBody>
      </p:sp>
      <p:sp>
        <p:nvSpPr>
          <p:cNvPr id="24" name="Text 22"/>
          <p:cNvSpPr/>
          <p:nvPr/>
        </p:nvSpPr>
        <p:spPr>
          <a:xfrm>
            <a:off x="987552" y="3392424"/>
            <a:ext cx="7680960" cy="256032"/>
          </a:xfrm>
          <a:prstGeom prst="rect">
            <a:avLst/>
          </a:prstGeom>
          <a:noFill/>
          <a:ln/>
        </p:spPr>
        <p:txBody>
          <a:bodyPr wrap="square" rtlCol="0" anchor="ctr"/>
          <a:lstStyle/>
          <a:p>
            <a:pPr indent="0" marL="0">
              <a:buNone/>
            </a:pPr>
            <a:r>
              <a:rPr lang="en-US" sz="1000" dirty="0">
                <a:solidFill>
                  <a:srgbClr val="64748B"/>
                </a:solidFill>
              </a:rPr>
              <a:t>GNSO CCG representatives provide progress update. Goal: evaluate Periodic, Annual &amp; Specific Review system and propose a refreshed, sustainable accountability model.</a:t>
            </a:r>
            <a:endParaRPr lang="en-US" sz="1000" dirty="0"/>
          </a:p>
        </p:txBody>
      </p:sp>
      <p:sp>
        <p:nvSpPr>
          <p:cNvPr id="25" name="Shape 23"/>
          <p:cNvSpPr/>
          <p:nvPr/>
        </p:nvSpPr>
        <p:spPr>
          <a:xfrm>
            <a:off x="365760" y="3767328"/>
            <a:ext cx="8412480" cy="594360"/>
          </a:xfrm>
          <a:prstGeom prst="rect">
            <a:avLst/>
          </a:prstGeom>
          <a:solidFill>
            <a:srgbClr val="FFFFFF"/>
          </a:solidFill>
          <a:ln w="12700">
            <a:solidFill>
              <a:srgbClr val="E2E8F0"/>
            </a:solidFill>
            <a:prstDash val="solid"/>
          </a:ln>
          <a:effectLst>
            <a:outerShdw sx="100000" sy="100000" kx="0" ky="0" algn="bl" rotWithShape="0" blurRad="101600" dist="38100" dir="8100000">
              <a:srgbClr val="000000">
                <a:alpha val="12000"/>
              </a:srgbClr>
            </a:outerShdw>
          </a:effectLst>
        </p:spPr>
      </p:sp>
      <p:sp>
        <p:nvSpPr>
          <p:cNvPr id="26" name="Shape 24"/>
          <p:cNvSpPr/>
          <p:nvPr/>
        </p:nvSpPr>
        <p:spPr>
          <a:xfrm>
            <a:off x="365760" y="3767328"/>
            <a:ext cx="502920" cy="594360"/>
          </a:xfrm>
          <a:prstGeom prst="rect">
            <a:avLst/>
          </a:prstGeom>
          <a:solidFill>
            <a:srgbClr val="DC2626"/>
          </a:solidFill>
          <a:ln w="12700">
            <a:solidFill>
              <a:srgbClr val="DC2626"/>
            </a:solidFill>
            <a:prstDash val="solid"/>
          </a:ln>
        </p:spPr>
      </p:sp>
      <p:sp>
        <p:nvSpPr>
          <p:cNvPr id="27" name="Text 25"/>
          <p:cNvSpPr/>
          <p:nvPr/>
        </p:nvSpPr>
        <p:spPr>
          <a:xfrm>
            <a:off x="365760" y="3767328"/>
            <a:ext cx="502920" cy="594360"/>
          </a:xfrm>
          <a:prstGeom prst="rect">
            <a:avLst/>
          </a:prstGeom>
          <a:noFill/>
          <a:ln/>
        </p:spPr>
        <p:txBody>
          <a:bodyPr wrap="square" rtlCol="0" anchor="ctr"/>
          <a:lstStyle/>
          <a:p>
            <a:pPr algn="ctr" indent="0" marL="0">
              <a:buNone/>
            </a:pPr>
            <a:r>
              <a:rPr lang="en-US" sz="800" b="1" dirty="0">
                <a:solidFill>
                  <a:srgbClr val="FFFFFF"/>
                </a:solidFill>
              </a:rPr>
              <a:t>Item</a:t>
            </a:r>
            <a:endParaRPr lang="en-US" sz="800" dirty="0"/>
          </a:p>
          <a:p>
            <a:pPr algn="ctr" indent="0" marL="0">
              <a:buNone/>
            </a:pPr>
            <a:r>
              <a:rPr lang="en-US" sz="800" b="1" dirty="0">
                <a:solidFill>
                  <a:srgbClr val="FFFFFF"/>
                </a:solidFill>
              </a:rPr>
              <a:t>8</a:t>
            </a:r>
            <a:endParaRPr lang="en-US" sz="800" dirty="0"/>
          </a:p>
        </p:txBody>
      </p:sp>
      <p:sp>
        <p:nvSpPr>
          <p:cNvPr id="28" name="Text 26"/>
          <p:cNvSpPr/>
          <p:nvPr/>
        </p:nvSpPr>
        <p:spPr>
          <a:xfrm>
            <a:off x="987552" y="3803904"/>
            <a:ext cx="7680960" cy="228600"/>
          </a:xfrm>
          <a:prstGeom prst="rect">
            <a:avLst/>
          </a:prstGeom>
          <a:noFill/>
          <a:ln/>
        </p:spPr>
        <p:txBody>
          <a:bodyPr wrap="square" rtlCol="0" anchor="ctr"/>
          <a:lstStyle/>
          <a:p>
            <a:pPr indent="0" marL="0">
              <a:buNone/>
            </a:pPr>
            <a:r>
              <a:rPr lang="en-US" sz="1150" b="1" dirty="0">
                <a:solidFill>
                  <a:srgbClr val="1E293B"/>
                </a:solidFill>
              </a:rPr>
              <a:t>DNS Abuse PDP1 – Work Plan Review  ★ NCSG Primary Focus</a:t>
            </a:r>
            <a:endParaRPr lang="en-US" sz="1150" dirty="0"/>
          </a:p>
        </p:txBody>
      </p:sp>
      <p:sp>
        <p:nvSpPr>
          <p:cNvPr id="29" name="Text 27"/>
          <p:cNvSpPr/>
          <p:nvPr/>
        </p:nvSpPr>
        <p:spPr>
          <a:xfrm>
            <a:off x="987552" y="4059936"/>
            <a:ext cx="7680960" cy="256032"/>
          </a:xfrm>
          <a:prstGeom prst="rect">
            <a:avLst/>
          </a:prstGeom>
          <a:noFill/>
          <a:ln/>
        </p:spPr>
        <p:txBody>
          <a:bodyPr wrap="square" rtlCol="0" anchor="ctr"/>
          <a:lstStyle/>
          <a:p>
            <a:pPr indent="0" marL="0">
              <a:buNone/>
            </a:pPr>
            <a:r>
              <a:rPr lang="en-US" sz="1000" dirty="0">
                <a:solidFill>
                  <a:srgbClr val="64748B"/>
                </a:solidFill>
              </a:rPr>
              <a:t>WG submitted work plan; Council liaison gives thorough update given high community interest. Work plan is the mutual accountability instrument between WG and Council.</a:t>
            </a:r>
            <a:endParaRPr lang="en-US" sz="1000" dirty="0"/>
          </a:p>
        </p:txBody>
      </p:sp>
      <p:sp>
        <p:nvSpPr>
          <p:cNvPr id="30" name="Shape 28"/>
          <p:cNvSpPr/>
          <p:nvPr/>
        </p:nvSpPr>
        <p:spPr>
          <a:xfrm>
            <a:off x="365760" y="4434840"/>
            <a:ext cx="8412480" cy="594360"/>
          </a:xfrm>
          <a:prstGeom prst="rect">
            <a:avLst/>
          </a:prstGeom>
          <a:solidFill>
            <a:srgbClr val="FFFFFF"/>
          </a:solidFill>
          <a:ln w="12700">
            <a:solidFill>
              <a:srgbClr val="E2E8F0"/>
            </a:solidFill>
            <a:prstDash val="solid"/>
          </a:ln>
          <a:effectLst>
            <a:outerShdw sx="100000" sy="100000" kx="0" ky="0" algn="bl" rotWithShape="0" blurRad="101600" dist="38100" dir="8100000">
              <a:srgbClr val="000000">
                <a:alpha val="12000"/>
              </a:srgbClr>
            </a:outerShdw>
          </a:effectLst>
        </p:spPr>
      </p:sp>
      <p:sp>
        <p:nvSpPr>
          <p:cNvPr id="31" name="Shape 29"/>
          <p:cNvSpPr/>
          <p:nvPr/>
        </p:nvSpPr>
        <p:spPr>
          <a:xfrm>
            <a:off x="365760" y="4434840"/>
            <a:ext cx="502920" cy="594360"/>
          </a:xfrm>
          <a:prstGeom prst="rect">
            <a:avLst/>
          </a:prstGeom>
          <a:solidFill>
            <a:srgbClr val="64748B"/>
          </a:solidFill>
          <a:ln w="12700">
            <a:solidFill>
              <a:srgbClr val="64748B"/>
            </a:solidFill>
            <a:prstDash val="solid"/>
          </a:ln>
        </p:spPr>
      </p:sp>
      <p:sp>
        <p:nvSpPr>
          <p:cNvPr id="32" name="Text 30"/>
          <p:cNvSpPr/>
          <p:nvPr/>
        </p:nvSpPr>
        <p:spPr>
          <a:xfrm>
            <a:off x="365760" y="4434840"/>
            <a:ext cx="502920" cy="594360"/>
          </a:xfrm>
          <a:prstGeom prst="rect">
            <a:avLst/>
          </a:prstGeom>
          <a:noFill/>
          <a:ln/>
        </p:spPr>
        <p:txBody>
          <a:bodyPr wrap="square" rtlCol="0" anchor="ctr"/>
          <a:lstStyle/>
          <a:p>
            <a:pPr algn="ctr" indent="0" marL="0">
              <a:buNone/>
            </a:pPr>
            <a:r>
              <a:rPr lang="en-US" sz="800" b="1" dirty="0">
                <a:solidFill>
                  <a:srgbClr val="FFFFFF"/>
                </a:solidFill>
              </a:rPr>
              <a:t>Item</a:t>
            </a:r>
            <a:endParaRPr lang="en-US" sz="800" dirty="0"/>
          </a:p>
          <a:p>
            <a:pPr algn="ctr" indent="0" marL="0">
              <a:buNone/>
            </a:pPr>
            <a:r>
              <a:rPr lang="en-US" sz="800" b="1" dirty="0">
                <a:solidFill>
                  <a:srgbClr val="FFFFFF"/>
                </a:solidFill>
              </a:rPr>
              <a:t>9.3</a:t>
            </a:r>
            <a:endParaRPr lang="en-US" sz="800" dirty="0"/>
          </a:p>
        </p:txBody>
      </p:sp>
      <p:sp>
        <p:nvSpPr>
          <p:cNvPr id="33" name="Text 31"/>
          <p:cNvSpPr/>
          <p:nvPr/>
        </p:nvSpPr>
        <p:spPr>
          <a:xfrm>
            <a:off x="987552" y="4471416"/>
            <a:ext cx="7680960" cy="228600"/>
          </a:xfrm>
          <a:prstGeom prst="rect">
            <a:avLst/>
          </a:prstGeom>
          <a:noFill/>
          <a:ln/>
        </p:spPr>
        <p:txBody>
          <a:bodyPr wrap="square" rtlCol="0" anchor="ctr"/>
          <a:lstStyle/>
          <a:p>
            <a:pPr indent="0" marL="0">
              <a:buNone/>
            </a:pPr>
            <a:r>
              <a:rPr lang="en-US" sz="1150" b="1" dirty="0">
                <a:solidFill>
                  <a:srgbClr val="1E293B"/>
                </a:solidFill>
              </a:rPr>
              <a:t>SPIRT Request – Council Process for NCSG Response</a:t>
            </a:r>
            <a:endParaRPr lang="en-US" sz="1150" dirty="0"/>
          </a:p>
        </p:txBody>
      </p:sp>
      <p:sp>
        <p:nvSpPr>
          <p:cNvPr id="34" name="Text 32"/>
          <p:cNvSpPr/>
          <p:nvPr/>
        </p:nvSpPr>
        <p:spPr>
          <a:xfrm>
            <a:off x="987552" y="4727448"/>
            <a:ext cx="7680960" cy="256032"/>
          </a:xfrm>
          <a:prstGeom prst="rect">
            <a:avLst/>
          </a:prstGeom>
          <a:noFill/>
          <a:ln/>
        </p:spPr>
        <p:txBody>
          <a:bodyPr wrap="square" rtlCol="0" anchor="ctr"/>
          <a:lstStyle/>
          <a:p>
            <a:pPr indent="0" marL="0">
              <a:buNone/>
            </a:pPr>
            <a:r>
              <a:rPr lang="en-US" sz="1000" dirty="0">
                <a:solidFill>
                  <a:srgbClr val="64748B"/>
                </a:solidFill>
              </a:rPr>
              <a:t>Standing Predictability Implementation Review Team (New gTLD 2026 Round) has made a request. Council to agree process for response. NCSG should engage given implications for non-commercial registrants in the new gTLD program.</a:t>
            </a:r>
            <a:endParaRPr lang="en-US" sz="10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4F6FB"/>
        </a:solidFill>
      </p:bgPr>
    </p:bg>
    <p:spTree>
      <p:nvGrpSpPr>
        <p:cNvPr id="1" name=""/>
        <p:cNvGrpSpPr/>
        <p:nvPr/>
      </p:nvGrpSpPr>
      <p:grpSpPr>
        <a:xfrm>
          <a:off x="0" y="0"/>
          <a:ext cx="0" cy="0"/>
          <a:chOff x="0" y="0"/>
          <a:chExt cx="0" cy="0"/>
        </a:xfrm>
      </p:grpSpPr>
      <p:sp>
        <p:nvSpPr>
          <p:cNvPr id="2" name="Shape 0"/>
          <p:cNvSpPr/>
          <p:nvPr/>
        </p:nvSpPr>
        <p:spPr>
          <a:xfrm>
            <a:off x="0" y="0"/>
            <a:ext cx="9144000" cy="1005840"/>
          </a:xfrm>
          <a:prstGeom prst="rect">
            <a:avLst/>
          </a:prstGeom>
          <a:solidFill>
            <a:srgbClr val="1A2B5C"/>
          </a:solidFill>
          <a:ln w="12700">
            <a:solidFill>
              <a:srgbClr val="1A2B5C"/>
            </a:solidFill>
            <a:prstDash val="solid"/>
          </a:ln>
        </p:spPr>
      </p:sp>
      <p:sp>
        <p:nvSpPr>
          <p:cNvPr id="3" name="Shape 1"/>
          <p:cNvSpPr/>
          <p:nvPr/>
        </p:nvSpPr>
        <p:spPr>
          <a:xfrm>
            <a:off x="0" y="1005840"/>
            <a:ext cx="9144000" cy="54864"/>
          </a:xfrm>
          <a:prstGeom prst="rect">
            <a:avLst/>
          </a:prstGeom>
          <a:solidFill>
            <a:srgbClr val="C9A84C"/>
          </a:solidFill>
          <a:ln w="12700">
            <a:solidFill>
              <a:srgbClr val="C9A84C"/>
            </a:solidFill>
            <a:prstDash val="solid"/>
          </a:ln>
        </p:spPr>
      </p:sp>
      <p:sp>
        <p:nvSpPr>
          <p:cNvPr id="4" name="Text 2"/>
          <p:cNvSpPr/>
          <p:nvPr/>
        </p:nvSpPr>
        <p:spPr>
          <a:xfrm>
            <a:off x="365760" y="91440"/>
            <a:ext cx="8412480" cy="457200"/>
          </a:xfrm>
          <a:prstGeom prst="rect">
            <a:avLst/>
          </a:prstGeom>
          <a:noFill/>
          <a:ln/>
        </p:spPr>
        <p:txBody>
          <a:bodyPr wrap="square" rtlCol="0" anchor="ctr"/>
          <a:lstStyle/>
          <a:p>
            <a:pPr algn="l" indent="0" marL="0">
              <a:buNone/>
            </a:pPr>
            <a:r>
              <a:rPr lang="en-US" sz="2200" b="1" dirty="0">
                <a:solidFill>
                  <a:srgbClr val="FFFFFF"/>
                </a:solidFill>
              </a:rPr>
              <a:t>SSAD Supplemental Recommendations – How We Got Here</a:t>
            </a:r>
            <a:endParaRPr lang="en-US" sz="2200" dirty="0"/>
          </a:p>
        </p:txBody>
      </p:sp>
      <p:sp>
        <p:nvSpPr>
          <p:cNvPr id="5" name="Text 3"/>
          <p:cNvSpPr/>
          <p:nvPr/>
        </p:nvSpPr>
        <p:spPr>
          <a:xfrm>
            <a:off x="365760" y="594360"/>
            <a:ext cx="8412480" cy="347472"/>
          </a:xfrm>
          <a:prstGeom prst="rect">
            <a:avLst/>
          </a:prstGeom>
          <a:noFill/>
          <a:ln/>
        </p:spPr>
        <p:txBody>
          <a:bodyPr wrap="square" rtlCol="0" anchor="ctr"/>
          <a:lstStyle/>
          <a:p>
            <a:pPr algn="l" indent="0" marL="0">
              <a:buNone/>
            </a:pPr>
            <a:r>
              <a:rPr lang="en-US" sz="1200" dirty="0">
                <a:solidFill>
                  <a:srgbClr val="E8C97A"/>
                </a:solidFill>
              </a:rPr>
              <a:t>Item 5 | NCSG must provide feedback on the draft Assignment Form before the Council meeting</a:t>
            </a:r>
            <a:endParaRPr lang="en-US" sz="1200" dirty="0"/>
          </a:p>
        </p:txBody>
      </p:sp>
      <p:sp>
        <p:nvSpPr>
          <p:cNvPr id="6" name="Shape 4"/>
          <p:cNvSpPr/>
          <p:nvPr/>
        </p:nvSpPr>
        <p:spPr>
          <a:xfrm>
            <a:off x="365760" y="1170432"/>
            <a:ext cx="4160520" cy="1097280"/>
          </a:xfrm>
          <a:prstGeom prst="rect">
            <a:avLst/>
          </a:prstGeom>
          <a:solidFill>
            <a:srgbClr val="FFFFFF"/>
          </a:solidFill>
          <a:ln w="12700">
            <a:solidFill>
              <a:srgbClr val="E2E8F0"/>
            </a:solidFill>
            <a:prstDash val="solid"/>
          </a:ln>
          <a:effectLst>
            <a:outerShdw sx="100000" sy="100000" kx="0" ky="0" algn="bl" rotWithShape="0" blurRad="101600" dist="38100" dir="8100000">
              <a:srgbClr val="000000">
                <a:alpha val="12000"/>
              </a:srgbClr>
            </a:outerShdw>
          </a:effectLst>
        </p:spPr>
      </p:sp>
      <p:sp>
        <p:nvSpPr>
          <p:cNvPr id="7" name="Shape 5"/>
          <p:cNvSpPr/>
          <p:nvPr/>
        </p:nvSpPr>
        <p:spPr>
          <a:xfrm>
            <a:off x="365760" y="1170432"/>
            <a:ext cx="4160520" cy="329184"/>
          </a:xfrm>
          <a:prstGeom prst="rect">
            <a:avLst/>
          </a:prstGeom>
          <a:solidFill>
            <a:srgbClr val="2E4482"/>
          </a:solidFill>
          <a:ln w="12700">
            <a:solidFill>
              <a:srgbClr val="2E4482"/>
            </a:solidFill>
            <a:prstDash val="solid"/>
          </a:ln>
        </p:spPr>
      </p:sp>
      <p:sp>
        <p:nvSpPr>
          <p:cNvPr id="8" name="Text 6"/>
          <p:cNvSpPr/>
          <p:nvPr/>
        </p:nvSpPr>
        <p:spPr>
          <a:xfrm>
            <a:off x="475488" y="1170432"/>
            <a:ext cx="3931920" cy="329184"/>
          </a:xfrm>
          <a:prstGeom prst="rect">
            <a:avLst/>
          </a:prstGeom>
          <a:noFill/>
          <a:ln/>
        </p:spPr>
        <p:txBody>
          <a:bodyPr wrap="square" rtlCol="0" anchor="ctr"/>
          <a:lstStyle/>
          <a:p>
            <a:pPr indent="0" marL="0">
              <a:buNone/>
            </a:pPr>
            <a:r>
              <a:rPr lang="en-US" sz="1200" b="1" dirty="0">
                <a:solidFill>
                  <a:srgbClr val="E8C97A"/>
                </a:solidFill>
              </a:rPr>
              <a:t>Nov 2025</a:t>
            </a:r>
            <a:endParaRPr lang="en-US" sz="1200" dirty="0"/>
          </a:p>
        </p:txBody>
      </p:sp>
      <p:sp>
        <p:nvSpPr>
          <p:cNvPr id="9" name="Text 7"/>
          <p:cNvSpPr/>
          <p:nvPr/>
        </p:nvSpPr>
        <p:spPr>
          <a:xfrm>
            <a:off x="475488" y="1554480"/>
            <a:ext cx="3931920" cy="640080"/>
          </a:xfrm>
          <a:prstGeom prst="rect">
            <a:avLst/>
          </a:prstGeom>
          <a:noFill/>
          <a:ln/>
        </p:spPr>
        <p:txBody>
          <a:bodyPr wrap="square" rtlCol="0" anchor="ctr"/>
          <a:lstStyle/>
          <a:p>
            <a:pPr indent="0" marL="0">
              <a:buNone/>
            </a:pPr>
            <a:r>
              <a:rPr lang="en-US" sz="1100" dirty="0">
                <a:solidFill>
                  <a:srgbClr val="1E293B"/>
                </a:solidFill>
              </a:rPr>
              <a:t>RDRS Standing Committee Final Findings Report delivered</a:t>
            </a:r>
            <a:endParaRPr lang="en-US" sz="1100" dirty="0"/>
          </a:p>
        </p:txBody>
      </p:sp>
      <p:sp>
        <p:nvSpPr>
          <p:cNvPr id="10" name="Shape 8"/>
          <p:cNvSpPr/>
          <p:nvPr/>
        </p:nvSpPr>
        <p:spPr>
          <a:xfrm>
            <a:off x="4800600" y="1170432"/>
            <a:ext cx="4160520" cy="1097280"/>
          </a:xfrm>
          <a:prstGeom prst="rect">
            <a:avLst/>
          </a:prstGeom>
          <a:solidFill>
            <a:srgbClr val="FFFFFF"/>
          </a:solidFill>
          <a:ln w="12700">
            <a:solidFill>
              <a:srgbClr val="E2E8F0"/>
            </a:solidFill>
            <a:prstDash val="solid"/>
          </a:ln>
          <a:effectLst>
            <a:outerShdw sx="100000" sy="100000" kx="0" ky="0" algn="bl" rotWithShape="0" blurRad="101600" dist="38100" dir="8100000">
              <a:srgbClr val="000000">
                <a:alpha val="12000"/>
              </a:srgbClr>
            </a:outerShdw>
          </a:effectLst>
        </p:spPr>
      </p:sp>
      <p:sp>
        <p:nvSpPr>
          <p:cNvPr id="11" name="Shape 9"/>
          <p:cNvSpPr/>
          <p:nvPr/>
        </p:nvSpPr>
        <p:spPr>
          <a:xfrm>
            <a:off x="4800600" y="1170432"/>
            <a:ext cx="4160520" cy="329184"/>
          </a:xfrm>
          <a:prstGeom prst="rect">
            <a:avLst/>
          </a:prstGeom>
          <a:solidFill>
            <a:srgbClr val="2E4482"/>
          </a:solidFill>
          <a:ln w="12700">
            <a:solidFill>
              <a:srgbClr val="2E4482"/>
            </a:solidFill>
            <a:prstDash val="solid"/>
          </a:ln>
        </p:spPr>
      </p:sp>
      <p:sp>
        <p:nvSpPr>
          <p:cNvPr id="12" name="Text 10"/>
          <p:cNvSpPr/>
          <p:nvPr/>
        </p:nvSpPr>
        <p:spPr>
          <a:xfrm>
            <a:off x="4910328" y="1170432"/>
            <a:ext cx="3931920" cy="329184"/>
          </a:xfrm>
          <a:prstGeom prst="rect">
            <a:avLst/>
          </a:prstGeom>
          <a:noFill/>
          <a:ln/>
        </p:spPr>
        <p:txBody>
          <a:bodyPr wrap="square" rtlCol="0" anchor="ctr"/>
          <a:lstStyle/>
          <a:p>
            <a:pPr indent="0" marL="0">
              <a:buNone/>
            </a:pPr>
            <a:r>
              <a:rPr lang="en-US" sz="1200" b="1" dirty="0">
                <a:solidFill>
                  <a:srgbClr val="E8C97A"/>
                </a:solidFill>
              </a:rPr>
              <a:t>Dec–Feb</a:t>
            </a:r>
            <a:endParaRPr lang="en-US" sz="1200" dirty="0"/>
          </a:p>
        </p:txBody>
      </p:sp>
      <p:sp>
        <p:nvSpPr>
          <p:cNvPr id="13" name="Text 11"/>
          <p:cNvSpPr/>
          <p:nvPr/>
        </p:nvSpPr>
        <p:spPr>
          <a:xfrm>
            <a:off x="4910328" y="1554480"/>
            <a:ext cx="3931920" cy="640080"/>
          </a:xfrm>
          <a:prstGeom prst="rect">
            <a:avLst/>
          </a:prstGeom>
          <a:noFill/>
          <a:ln/>
        </p:spPr>
        <p:txBody>
          <a:bodyPr wrap="square" rtlCol="0" anchor="ctr"/>
          <a:lstStyle/>
          <a:p>
            <a:pPr indent="0" marL="0">
              <a:buNone/>
            </a:pPr>
            <a:r>
              <a:rPr lang="en-US" sz="1100" dirty="0">
                <a:solidFill>
                  <a:srgbClr val="1E293B"/>
                </a:solidFill>
              </a:rPr>
              <a:t>Council discusses next steps; SPS reaches agreement on Supplemental Recs path</a:t>
            </a:r>
            <a:endParaRPr lang="en-US" sz="1100" dirty="0"/>
          </a:p>
        </p:txBody>
      </p:sp>
      <p:sp>
        <p:nvSpPr>
          <p:cNvPr id="14" name="Shape 12"/>
          <p:cNvSpPr/>
          <p:nvPr/>
        </p:nvSpPr>
        <p:spPr>
          <a:xfrm>
            <a:off x="365760" y="2404872"/>
            <a:ext cx="4160520" cy="1097280"/>
          </a:xfrm>
          <a:prstGeom prst="rect">
            <a:avLst/>
          </a:prstGeom>
          <a:solidFill>
            <a:srgbClr val="FFFFFF"/>
          </a:solidFill>
          <a:ln w="12700">
            <a:solidFill>
              <a:srgbClr val="E2E8F0"/>
            </a:solidFill>
            <a:prstDash val="solid"/>
          </a:ln>
          <a:effectLst>
            <a:outerShdw sx="100000" sy="100000" kx="0" ky="0" algn="bl" rotWithShape="0" blurRad="101600" dist="38100" dir="8100000">
              <a:srgbClr val="000000">
                <a:alpha val="12000"/>
              </a:srgbClr>
            </a:outerShdw>
          </a:effectLst>
        </p:spPr>
      </p:sp>
      <p:sp>
        <p:nvSpPr>
          <p:cNvPr id="15" name="Shape 13"/>
          <p:cNvSpPr/>
          <p:nvPr/>
        </p:nvSpPr>
        <p:spPr>
          <a:xfrm>
            <a:off x="365760" y="2404872"/>
            <a:ext cx="4160520" cy="329184"/>
          </a:xfrm>
          <a:prstGeom prst="rect">
            <a:avLst/>
          </a:prstGeom>
          <a:solidFill>
            <a:srgbClr val="2E4482"/>
          </a:solidFill>
          <a:ln w="12700">
            <a:solidFill>
              <a:srgbClr val="2E4482"/>
            </a:solidFill>
            <a:prstDash val="solid"/>
          </a:ln>
        </p:spPr>
      </p:sp>
      <p:sp>
        <p:nvSpPr>
          <p:cNvPr id="16" name="Text 14"/>
          <p:cNvSpPr/>
          <p:nvPr/>
        </p:nvSpPr>
        <p:spPr>
          <a:xfrm>
            <a:off x="475488" y="2404872"/>
            <a:ext cx="3931920" cy="329184"/>
          </a:xfrm>
          <a:prstGeom prst="rect">
            <a:avLst/>
          </a:prstGeom>
          <a:noFill/>
          <a:ln/>
        </p:spPr>
        <p:txBody>
          <a:bodyPr wrap="square" rtlCol="0" anchor="ctr"/>
          <a:lstStyle/>
          <a:p>
            <a:pPr indent="0" marL="0">
              <a:buNone/>
            </a:pPr>
            <a:r>
              <a:rPr lang="en-US" sz="1200" b="1" dirty="0">
                <a:solidFill>
                  <a:srgbClr val="E8C97A"/>
                </a:solidFill>
              </a:rPr>
              <a:t>2 Mar 2026</a:t>
            </a:r>
            <a:endParaRPr lang="en-US" sz="1200" dirty="0"/>
          </a:p>
        </p:txBody>
      </p:sp>
      <p:sp>
        <p:nvSpPr>
          <p:cNvPr id="17" name="Text 15"/>
          <p:cNvSpPr/>
          <p:nvPr/>
        </p:nvSpPr>
        <p:spPr>
          <a:xfrm>
            <a:off x="475488" y="2788920"/>
            <a:ext cx="3931920" cy="640080"/>
          </a:xfrm>
          <a:prstGeom prst="rect">
            <a:avLst/>
          </a:prstGeom>
          <a:noFill/>
          <a:ln/>
        </p:spPr>
        <p:txBody>
          <a:bodyPr wrap="square" rtlCol="0" anchor="ctr"/>
          <a:lstStyle/>
          <a:p>
            <a:pPr indent="0" marL="0">
              <a:buNone/>
            </a:pPr>
            <a:r>
              <a:rPr lang="en-US" sz="1100" dirty="0">
                <a:solidFill>
                  <a:srgbClr val="1E293B"/>
                </a:solidFill>
              </a:rPr>
              <a:t>GNSO Council writes to Board endorsing Supplemental Recs as most efficient path</a:t>
            </a:r>
            <a:endParaRPr lang="en-US" sz="1100" dirty="0"/>
          </a:p>
        </p:txBody>
      </p:sp>
      <p:sp>
        <p:nvSpPr>
          <p:cNvPr id="18" name="Shape 16"/>
          <p:cNvSpPr/>
          <p:nvPr/>
        </p:nvSpPr>
        <p:spPr>
          <a:xfrm>
            <a:off x="4800600" y="2404872"/>
            <a:ext cx="4160520" cy="1097280"/>
          </a:xfrm>
          <a:prstGeom prst="rect">
            <a:avLst/>
          </a:prstGeom>
          <a:solidFill>
            <a:srgbClr val="FFFFFF"/>
          </a:solidFill>
          <a:ln w="12700">
            <a:solidFill>
              <a:srgbClr val="E2E8F0"/>
            </a:solidFill>
            <a:prstDash val="solid"/>
          </a:ln>
          <a:effectLst>
            <a:outerShdw sx="100000" sy="100000" kx="0" ky="0" algn="bl" rotWithShape="0" blurRad="101600" dist="38100" dir="8100000">
              <a:srgbClr val="000000">
                <a:alpha val="12000"/>
              </a:srgbClr>
            </a:outerShdw>
          </a:effectLst>
        </p:spPr>
      </p:sp>
      <p:sp>
        <p:nvSpPr>
          <p:cNvPr id="19" name="Shape 17"/>
          <p:cNvSpPr/>
          <p:nvPr/>
        </p:nvSpPr>
        <p:spPr>
          <a:xfrm>
            <a:off x="4800600" y="2404872"/>
            <a:ext cx="4160520" cy="329184"/>
          </a:xfrm>
          <a:prstGeom prst="rect">
            <a:avLst/>
          </a:prstGeom>
          <a:solidFill>
            <a:srgbClr val="2E4482"/>
          </a:solidFill>
          <a:ln w="12700">
            <a:solidFill>
              <a:srgbClr val="2E4482"/>
            </a:solidFill>
            <a:prstDash val="solid"/>
          </a:ln>
        </p:spPr>
      </p:sp>
      <p:sp>
        <p:nvSpPr>
          <p:cNvPr id="20" name="Text 18"/>
          <p:cNvSpPr/>
          <p:nvPr/>
        </p:nvSpPr>
        <p:spPr>
          <a:xfrm>
            <a:off x="4910328" y="2404872"/>
            <a:ext cx="3931920" cy="329184"/>
          </a:xfrm>
          <a:prstGeom prst="rect">
            <a:avLst/>
          </a:prstGeom>
          <a:noFill/>
          <a:ln/>
        </p:spPr>
        <p:txBody>
          <a:bodyPr wrap="square" rtlCol="0" anchor="ctr"/>
          <a:lstStyle/>
          <a:p>
            <a:pPr indent="0" marL="0">
              <a:buNone/>
            </a:pPr>
            <a:r>
              <a:rPr lang="en-US" sz="1200" b="1" dirty="0">
                <a:solidFill>
                  <a:srgbClr val="E8C97A"/>
                </a:solidFill>
              </a:rPr>
              <a:t>12 Mar 2026</a:t>
            </a:r>
            <a:endParaRPr lang="en-US" sz="1200" dirty="0"/>
          </a:p>
        </p:txBody>
      </p:sp>
      <p:sp>
        <p:nvSpPr>
          <p:cNvPr id="21" name="Text 19"/>
          <p:cNvSpPr/>
          <p:nvPr/>
        </p:nvSpPr>
        <p:spPr>
          <a:xfrm>
            <a:off x="4910328" y="2788920"/>
            <a:ext cx="3931920" cy="640080"/>
          </a:xfrm>
          <a:prstGeom prst="rect">
            <a:avLst/>
          </a:prstGeom>
          <a:noFill/>
          <a:ln/>
        </p:spPr>
        <p:txBody>
          <a:bodyPr wrap="square" rtlCol="0" anchor="ctr"/>
          <a:lstStyle/>
          <a:p>
            <a:pPr indent="0" marL="0">
              <a:buNone/>
            </a:pPr>
            <a:r>
              <a:rPr lang="en-US" sz="1100" dirty="0">
                <a:solidFill>
                  <a:srgbClr val="1E293B"/>
                </a:solidFill>
              </a:rPr>
              <a:t>Board formally non-adopts all 18 SSAD recommendations; assigns work back to Council</a:t>
            </a:r>
            <a:endParaRPr lang="en-US" sz="1100" dirty="0"/>
          </a:p>
        </p:txBody>
      </p:sp>
      <p:sp>
        <p:nvSpPr>
          <p:cNvPr id="22" name="Shape 20"/>
          <p:cNvSpPr/>
          <p:nvPr/>
        </p:nvSpPr>
        <p:spPr>
          <a:xfrm>
            <a:off x="365760" y="3639312"/>
            <a:ext cx="4160520" cy="1097280"/>
          </a:xfrm>
          <a:prstGeom prst="rect">
            <a:avLst/>
          </a:prstGeom>
          <a:solidFill>
            <a:srgbClr val="FFFFFF"/>
          </a:solidFill>
          <a:ln w="12700">
            <a:solidFill>
              <a:srgbClr val="E2E8F0"/>
            </a:solidFill>
            <a:prstDash val="solid"/>
          </a:ln>
          <a:effectLst>
            <a:outerShdw sx="100000" sy="100000" kx="0" ky="0" algn="bl" rotWithShape="0" blurRad="101600" dist="38100" dir="8100000">
              <a:srgbClr val="000000">
                <a:alpha val="12000"/>
              </a:srgbClr>
            </a:outerShdw>
          </a:effectLst>
        </p:spPr>
      </p:sp>
      <p:sp>
        <p:nvSpPr>
          <p:cNvPr id="23" name="Shape 21"/>
          <p:cNvSpPr/>
          <p:nvPr/>
        </p:nvSpPr>
        <p:spPr>
          <a:xfrm>
            <a:off x="365760" y="3639312"/>
            <a:ext cx="4160520" cy="329184"/>
          </a:xfrm>
          <a:prstGeom prst="rect">
            <a:avLst/>
          </a:prstGeom>
          <a:solidFill>
            <a:srgbClr val="2E4482"/>
          </a:solidFill>
          <a:ln w="12700">
            <a:solidFill>
              <a:srgbClr val="2E4482"/>
            </a:solidFill>
            <a:prstDash val="solid"/>
          </a:ln>
        </p:spPr>
      </p:sp>
      <p:sp>
        <p:nvSpPr>
          <p:cNvPr id="24" name="Text 22"/>
          <p:cNvSpPr/>
          <p:nvPr/>
        </p:nvSpPr>
        <p:spPr>
          <a:xfrm>
            <a:off x="475488" y="3639312"/>
            <a:ext cx="3931920" cy="329184"/>
          </a:xfrm>
          <a:prstGeom prst="rect">
            <a:avLst/>
          </a:prstGeom>
          <a:noFill/>
          <a:ln/>
        </p:spPr>
        <p:txBody>
          <a:bodyPr wrap="square" rtlCol="0" anchor="ctr"/>
          <a:lstStyle/>
          <a:p>
            <a:pPr indent="0" marL="0">
              <a:buNone/>
            </a:pPr>
            <a:r>
              <a:rPr lang="en-US" sz="1200" b="1" dirty="0">
                <a:solidFill>
                  <a:srgbClr val="E8C97A"/>
                </a:solidFill>
              </a:rPr>
              <a:t>7 Apr 2026</a:t>
            </a:r>
            <a:endParaRPr lang="en-US" sz="1200" dirty="0"/>
          </a:p>
        </p:txBody>
      </p:sp>
      <p:sp>
        <p:nvSpPr>
          <p:cNvPr id="25" name="Text 23"/>
          <p:cNvSpPr/>
          <p:nvPr/>
        </p:nvSpPr>
        <p:spPr>
          <a:xfrm>
            <a:off x="475488" y="4023360"/>
            <a:ext cx="3931920" cy="640080"/>
          </a:xfrm>
          <a:prstGeom prst="rect">
            <a:avLst/>
          </a:prstGeom>
          <a:noFill/>
          <a:ln/>
        </p:spPr>
        <p:txBody>
          <a:bodyPr wrap="square" rtlCol="0" anchor="ctr"/>
          <a:lstStyle/>
          <a:p>
            <a:pPr indent="0" marL="0">
              <a:buNone/>
            </a:pPr>
            <a:r>
              <a:rPr lang="en-US" sz="1100" dirty="0">
                <a:solidFill>
                  <a:srgbClr val="1E293B"/>
                </a:solidFill>
              </a:rPr>
              <a:t>Draft Assignment Form circulated to Council for feedback</a:t>
            </a:r>
            <a:endParaRPr lang="en-US" sz="1100" dirty="0"/>
          </a:p>
        </p:txBody>
      </p:sp>
      <p:sp>
        <p:nvSpPr>
          <p:cNvPr id="26" name="Shape 24"/>
          <p:cNvSpPr/>
          <p:nvPr/>
        </p:nvSpPr>
        <p:spPr>
          <a:xfrm>
            <a:off x="4800600" y="3639312"/>
            <a:ext cx="4160520" cy="1097280"/>
          </a:xfrm>
          <a:prstGeom prst="rect">
            <a:avLst/>
          </a:prstGeom>
          <a:solidFill>
            <a:srgbClr val="FFFFFF"/>
          </a:solidFill>
          <a:ln w="12700">
            <a:solidFill>
              <a:srgbClr val="E2E8F0"/>
            </a:solidFill>
            <a:prstDash val="solid"/>
          </a:ln>
          <a:effectLst>
            <a:outerShdw sx="100000" sy="100000" kx="0" ky="0" algn="bl" rotWithShape="0" blurRad="101600" dist="38100" dir="8100000">
              <a:srgbClr val="000000">
                <a:alpha val="12000"/>
              </a:srgbClr>
            </a:outerShdw>
          </a:effectLst>
        </p:spPr>
      </p:sp>
      <p:sp>
        <p:nvSpPr>
          <p:cNvPr id="27" name="Shape 25"/>
          <p:cNvSpPr/>
          <p:nvPr/>
        </p:nvSpPr>
        <p:spPr>
          <a:xfrm>
            <a:off x="4800600" y="3639312"/>
            <a:ext cx="4160520" cy="329184"/>
          </a:xfrm>
          <a:prstGeom prst="rect">
            <a:avLst/>
          </a:prstGeom>
          <a:solidFill>
            <a:srgbClr val="2E4482"/>
          </a:solidFill>
          <a:ln w="12700">
            <a:solidFill>
              <a:srgbClr val="2E4482"/>
            </a:solidFill>
            <a:prstDash val="solid"/>
          </a:ln>
        </p:spPr>
      </p:sp>
      <p:sp>
        <p:nvSpPr>
          <p:cNvPr id="28" name="Text 26"/>
          <p:cNvSpPr/>
          <p:nvPr/>
        </p:nvSpPr>
        <p:spPr>
          <a:xfrm>
            <a:off x="4910328" y="3639312"/>
            <a:ext cx="3931920" cy="329184"/>
          </a:xfrm>
          <a:prstGeom prst="rect">
            <a:avLst/>
          </a:prstGeom>
          <a:noFill/>
          <a:ln/>
        </p:spPr>
        <p:txBody>
          <a:bodyPr wrap="square" rtlCol="0" anchor="ctr"/>
          <a:lstStyle/>
          <a:p>
            <a:pPr indent="0" marL="0">
              <a:buNone/>
            </a:pPr>
            <a:r>
              <a:rPr lang="en-US" sz="1200" b="1" dirty="0">
                <a:solidFill>
                  <a:srgbClr val="E8C97A"/>
                </a:solidFill>
              </a:rPr>
              <a:t>16 Apr 2026</a:t>
            </a:r>
            <a:endParaRPr lang="en-US" sz="1200" dirty="0"/>
          </a:p>
        </p:txBody>
      </p:sp>
      <p:sp>
        <p:nvSpPr>
          <p:cNvPr id="29" name="Text 27"/>
          <p:cNvSpPr/>
          <p:nvPr/>
        </p:nvSpPr>
        <p:spPr>
          <a:xfrm>
            <a:off x="4910328" y="4023360"/>
            <a:ext cx="3931920" cy="640080"/>
          </a:xfrm>
          <a:prstGeom prst="rect">
            <a:avLst/>
          </a:prstGeom>
          <a:noFill/>
          <a:ln/>
        </p:spPr>
        <p:txBody>
          <a:bodyPr wrap="square" rtlCol="0" anchor="ctr"/>
          <a:lstStyle/>
          <a:p>
            <a:pPr indent="0" marL="0">
              <a:buNone/>
            </a:pPr>
            <a:r>
              <a:rPr lang="en-US" sz="1100" dirty="0">
                <a:solidFill>
                  <a:srgbClr val="1E293B"/>
                </a:solidFill>
              </a:rPr>
              <a:t>Today: Council must agree on team composition &amp; kick off the team</a:t>
            </a:r>
            <a:endParaRPr lang="en-US" sz="11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4F6FB"/>
        </a:solidFill>
      </p:bgPr>
    </p:bg>
    <p:spTree>
      <p:nvGrpSpPr>
        <p:cNvPr id="1" name=""/>
        <p:cNvGrpSpPr/>
        <p:nvPr/>
      </p:nvGrpSpPr>
      <p:grpSpPr>
        <a:xfrm>
          <a:off x="0" y="0"/>
          <a:ext cx="0" cy="0"/>
          <a:chOff x="0" y="0"/>
          <a:chExt cx="0" cy="0"/>
        </a:xfrm>
      </p:grpSpPr>
      <p:sp>
        <p:nvSpPr>
          <p:cNvPr id="2" name="Shape 0"/>
          <p:cNvSpPr/>
          <p:nvPr/>
        </p:nvSpPr>
        <p:spPr>
          <a:xfrm>
            <a:off x="0" y="0"/>
            <a:ext cx="9144000" cy="1005840"/>
          </a:xfrm>
          <a:prstGeom prst="rect">
            <a:avLst/>
          </a:prstGeom>
          <a:solidFill>
            <a:srgbClr val="1A2B5C"/>
          </a:solidFill>
          <a:ln w="12700">
            <a:solidFill>
              <a:srgbClr val="1A2B5C"/>
            </a:solidFill>
            <a:prstDash val="solid"/>
          </a:ln>
        </p:spPr>
      </p:sp>
      <p:sp>
        <p:nvSpPr>
          <p:cNvPr id="3" name="Shape 1"/>
          <p:cNvSpPr/>
          <p:nvPr/>
        </p:nvSpPr>
        <p:spPr>
          <a:xfrm>
            <a:off x="0" y="1005840"/>
            <a:ext cx="9144000" cy="54864"/>
          </a:xfrm>
          <a:prstGeom prst="rect">
            <a:avLst/>
          </a:prstGeom>
          <a:solidFill>
            <a:srgbClr val="C9A84C"/>
          </a:solidFill>
          <a:ln w="12700">
            <a:solidFill>
              <a:srgbClr val="C9A84C"/>
            </a:solidFill>
            <a:prstDash val="solid"/>
          </a:ln>
        </p:spPr>
      </p:sp>
      <p:sp>
        <p:nvSpPr>
          <p:cNvPr id="4" name="Text 2"/>
          <p:cNvSpPr/>
          <p:nvPr/>
        </p:nvSpPr>
        <p:spPr>
          <a:xfrm>
            <a:off x="365760" y="91440"/>
            <a:ext cx="8412480" cy="457200"/>
          </a:xfrm>
          <a:prstGeom prst="rect">
            <a:avLst/>
          </a:prstGeom>
          <a:noFill/>
          <a:ln/>
        </p:spPr>
        <p:txBody>
          <a:bodyPr wrap="square" rtlCol="0" anchor="ctr"/>
          <a:lstStyle/>
          <a:p>
            <a:pPr algn="l" indent="0" marL="0">
              <a:buNone/>
            </a:pPr>
            <a:r>
              <a:rPr lang="en-US" sz="2200" b="1" dirty="0">
                <a:solidFill>
                  <a:srgbClr val="FFFFFF"/>
                </a:solidFill>
              </a:rPr>
              <a:t>SSAD Assignment Form – NCSG Feedback &amp; Principles</a:t>
            </a:r>
            <a:endParaRPr lang="en-US" sz="2200" dirty="0"/>
          </a:p>
        </p:txBody>
      </p:sp>
      <p:sp>
        <p:nvSpPr>
          <p:cNvPr id="5" name="Text 3"/>
          <p:cNvSpPr/>
          <p:nvPr/>
        </p:nvSpPr>
        <p:spPr>
          <a:xfrm>
            <a:off x="365760" y="594360"/>
            <a:ext cx="8412480" cy="347472"/>
          </a:xfrm>
          <a:prstGeom prst="rect">
            <a:avLst/>
          </a:prstGeom>
          <a:noFill/>
          <a:ln/>
        </p:spPr>
        <p:txBody>
          <a:bodyPr wrap="square" rtlCol="0" anchor="ctr"/>
          <a:lstStyle/>
          <a:p>
            <a:pPr algn="l" indent="0" marL="0">
              <a:buNone/>
            </a:pPr>
            <a:r>
              <a:rPr lang="en-US" sz="1200" dirty="0">
                <a:solidFill>
                  <a:srgbClr val="E8C97A"/>
                </a:solidFill>
              </a:rPr>
              <a:t>Drawing on NCSG positions developed since 2022 on Small Team Plus structure and SSAD concerns</a:t>
            </a:r>
            <a:endParaRPr lang="en-US" sz="1200" dirty="0"/>
          </a:p>
        </p:txBody>
      </p:sp>
      <p:sp>
        <p:nvSpPr>
          <p:cNvPr id="6" name="Shape 4"/>
          <p:cNvSpPr/>
          <p:nvPr/>
        </p:nvSpPr>
        <p:spPr>
          <a:xfrm>
            <a:off x="365760" y="1143000"/>
            <a:ext cx="8412480" cy="347472"/>
          </a:xfrm>
          <a:prstGeom prst="rect">
            <a:avLst/>
          </a:prstGeom>
          <a:solidFill>
            <a:srgbClr val="1E3A5F"/>
          </a:solidFill>
          <a:ln w="12700">
            <a:solidFill>
              <a:srgbClr val="1E3A5F"/>
            </a:solidFill>
            <a:prstDash val="solid"/>
          </a:ln>
        </p:spPr>
      </p:sp>
      <p:sp>
        <p:nvSpPr>
          <p:cNvPr id="7" name="Text 5"/>
          <p:cNvSpPr/>
          <p:nvPr/>
        </p:nvSpPr>
        <p:spPr>
          <a:xfrm>
            <a:off x="502920" y="1143000"/>
            <a:ext cx="8229600" cy="347472"/>
          </a:xfrm>
          <a:prstGeom prst="rect">
            <a:avLst/>
          </a:prstGeom>
          <a:noFill/>
          <a:ln/>
        </p:spPr>
        <p:txBody>
          <a:bodyPr wrap="square" rtlCol="0" anchor="ctr"/>
          <a:lstStyle/>
          <a:p>
            <a:pPr indent="0" marL="0">
              <a:buNone/>
            </a:pPr>
            <a:r>
              <a:rPr lang="en-US" sz="1100" dirty="0">
                <a:solidFill>
                  <a:srgbClr val="E8C97A"/>
                </a:solidFill>
              </a:rPr>
              <a:t>The Assignment Form governs scope, membership, timeline &amp; transparency of the Supplemental Recommendations Team. NCSG must weigh in.</a:t>
            </a:r>
            <a:endParaRPr lang="en-US" sz="1100" dirty="0"/>
          </a:p>
        </p:txBody>
      </p:sp>
      <p:sp>
        <p:nvSpPr>
          <p:cNvPr id="8" name="Shape 6"/>
          <p:cNvSpPr/>
          <p:nvPr/>
        </p:nvSpPr>
        <p:spPr>
          <a:xfrm>
            <a:off x="365760" y="1572768"/>
            <a:ext cx="4160520" cy="1078992"/>
          </a:xfrm>
          <a:prstGeom prst="rect">
            <a:avLst/>
          </a:prstGeom>
          <a:solidFill>
            <a:srgbClr val="FFFFFF"/>
          </a:solidFill>
          <a:ln w="12700">
            <a:solidFill>
              <a:srgbClr val="E2E8F0"/>
            </a:solidFill>
            <a:prstDash val="solid"/>
          </a:ln>
          <a:effectLst>
            <a:outerShdw sx="100000" sy="100000" kx="0" ky="0" algn="bl" rotWithShape="0" blurRad="101600" dist="38100" dir="8100000">
              <a:srgbClr val="000000">
                <a:alpha val="12000"/>
              </a:srgbClr>
            </a:outerShdw>
          </a:effectLst>
        </p:spPr>
      </p:sp>
      <p:sp>
        <p:nvSpPr>
          <p:cNvPr id="9" name="Shape 7"/>
          <p:cNvSpPr/>
          <p:nvPr/>
        </p:nvSpPr>
        <p:spPr>
          <a:xfrm>
            <a:off x="365760" y="1572768"/>
            <a:ext cx="54864" cy="1078992"/>
          </a:xfrm>
          <a:prstGeom prst="rect">
            <a:avLst/>
          </a:prstGeom>
          <a:solidFill>
            <a:srgbClr val="DC2626"/>
          </a:solidFill>
          <a:ln w="12700">
            <a:solidFill>
              <a:srgbClr val="DC2626"/>
            </a:solidFill>
            <a:prstDash val="solid"/>
          </a:ln>
        </p:spPr>
      </p:sp>
      <p:sp>
        <p:nvSpPr>
          <p:cNvPr id="10" name="Shape 8"/>
          <p:cNvSpPr/>
          <p:nvPr/>
        </p:nvSpPr>
        <p:spPr>
          <a:xfrm>
            <a:off x="3383280" y="1645920"/>
            <a:ext cx="1097280" cy="201168"/>
          </a:xfrm>
          <a:prstGeom prst="rect">
            <a:avLst/>
          </a:prstGeom>
          <a:solidFill>
            <a:srgbClr val="DC2626"/>
          </a:solidFill>
          <a:ln w="12700">
            <a:solidFill>
              <a:srgbClr val="DC2626"/>
            </a:solidFill>
            <a:prstDash val="solid"/>
          </a:ln>
        </p:spPr>
      </p:sp>
      <p:sp>
        <p:nvSpPr>
          <p:cNvPr id="11" name="Text 9"/>
          <p:cNvSpPr/>
          <p:nvPr/>
        </p:nvSpPr>
        <p:spPr>
          <a:xfrm>
            <a:off x="3383280" y="1645920"/>
            <a:ext cx="1097280" cy="201168"/>
          </a:xfrm>
          <a:prstGeom prst="rect">
            <a:avLst/>
          </a:prstGeom>
          <a:noFill/>
          <a:ln/>
        </p:spPr>
        <p:txBody>
          <a:bodyPr wrap="square" rtlCol="0" anchor="ctr"/>
          <a:lstStyle/>
          <a:p>
            <a:pPr algn="ctr" indent="0" marL="0">
              <a:buNone/>
            </a:pPr>
            <a:r>
              <a:rPr lang="en-US" sz="700" b="1" dirty="0">
                <a:solidFill>
                  <a:srgbClr val="FFFFFF"/>
                </a:solidFill>
              </a:rPr>
              <a:t>PUSH HARD</a:t>
            </a:r>
            <a:endParaRPr lang="en-US" sz="700" dirty="0"/>
          </a:p>
        </p:txBody>
      </p:sp>
      <p:sp>
        <p:nvSpPr>
          <p:cNvPr id="12" name="Shape 10"/>
          <p:cNvSpPr/>
          <p:nvPr/>
        </p:nvSpPr>
        <p:spPr>
          <a:xfrm>
            <a:off x="475488" y="1645920"/>
            <a:ext cx="256032" cy="256032"/>
          </a:xfrm>
          <a:prstGeom prst="ellipse">
            <a:avLst/>
          </a:prstGeom>
          <a:solidFill>
            <a:srgbClr val="DC2626"/>
          </a:solidFill>
          <a:ln w="12700">
            <a:solidFill>
              <a:srgbClr val="DC2626"/>
            </a:solidFill>
            <a:prstDash val="solid"/>
          </a:ln>
        </p:spPr>
      </p:sp>
      <p:sp>
        <p:nvSpPr>
          <p:cNvPr id="13" name="Text 11"/>
          <p:cNvSpPr/>
          <p:nvPr/>
        </p:nvSpPr>
        <p:spPr>
          <a:xfrm>
            <a:off x="475488" y="1645920"/>
            <a:ext cx="256032" cy="256032"/>
          </a:xfrm>
          <a:prstGeom prst="rect">
            <a:avLst/>
          </a:prstGeom>
          <a:noFill/>
          <a:ln/>
        </p:spPr>
        <p:txBody>
          <a:bodyPr wrap="square" rtlCol="0" anchor="ctr"/>
          <a:lstStyle/>
          <a:p>
            <a:pPr algn="ctr" indent="0" marL="0">
              <a:buNone/>
            </a:pPr>
            <a:r>
              <a:rPr lang="en-US" sz="900" b="1" dirty="0">
                <a:solidFill>
                  <a:srgbClr val="FFFFFF"/>
                </a:solidFill>
              </a:rPr>
              <a:t>1</a:t>
            </a:r>
            <a:endParaRPr lang="en-US" sz="900" dirty="0"/>
          </a:p>
        </p:txBody>
      </p:sp>
      <p:sp>
        <p:nvSpPr>
          <p:cNvPr id="14" name="Text 12"/>
          <p:cNvSpPr/>
          <p:nvPr/>
        </p:nvSpPr>
        <p:spPr>
          <a:xfrm>
            <a:off x="822960" y="1645920"/>
            <a:ext cx="2468880" cy="274320"/>
          </a:xfrm>
          <a:prstGeom prst="rect">
            <a:avLst/>
          </a:prstGeom>
          <a:noFill/>
          <a:ln/>
        </p:spPr>
        <p:txBody>
          <a:bodyPr wrap="square" rtlCol="0" anchor="ctr"/>
          <a:lstStyle/>
          <a:p>
            <a:pPr indent="0" marL="0">
              <a:buNone/>
            </a:pPr>
            <a:r>
              <a:rPr lang="en-US" sz="1100" b="1" dirty="0">
                <a:solidFill>
                  <a:srgbClr val="DC2626"/>
                </a:solidFill>
              </a:rPr>
              <a:t>Representation &amp; Parity</a:t>
            </a:r>
            <a:endParaRPr lang="en-US" sz="1100" dirty="0"/>
          </a:p>
        </p:txBody>
      </p:sp>
      <p:sp>
        <p:nvSpPr>
          <p:cNvPr id="15" name="Text 13"/>
          <p:cNvSpPr/>
          <p:nvPr/>
        </p:nvSpPr>
        <p:spPr>
          <a:xfrm>
            <a:off x="530352" y="1956816"/>
            <a:ext cx="3886200" cy="640080"/>
          </a:xfrm>
          <a:prstGeom prst="rect">
            <a:avLst/>
          </a:prstGeom>
          <a:noFill/>
          <a:ln/>
        </p:spPr>
        <p:txBody>
          <a:bodyPr wrap="square" rtlCol="0" anchor="ctr"/>
          <a:lstStyle/>
          <a:p>
            <a:pPr indent="0" marL="0">
              <a:buNone/>
            </a:pPr>
            <a:r>
              <a:rPr lang="en-US" sz="950" dirty="0">
                <a:solidFill>
                  <a:srgbClr val="1E293B"/>
                </a:solidFill>
              </a:rPr>
              <a:t>NCSG must have meaningful seats on the team — not observer status. The same CSG/NCSG parity principle that applies to Council should apply here. Civil society, ALAC, and SSAC inclusion must be substantive, not token.</a:t>
            </a:r>
            <a:endParaRPr lang="en-US" sz="950" dirty="0"/>
          </a:p>
        </p:txBody>
      </p:sp>
      <p:sp>
        <p:nvSpPr>
          <p:cNvPr id="16" name="Shape 14"/>
          <p:cNvSpPr/>
          <p:nvPr/>
        </p:nvSpPr>
        <p:spPr>
          <a:xfrm>
            <a:off x="365760" y="2734056"/>
            <a:ext cx="4160520" cy="1078992"/>
          </a:xfrm>
          <a:prstGeom prst="rect">
            <a:avLst/>
          </a:prstGeom>
          <a:solidFill>
            <a:srgbClr val="FFFFFF"/>
          </a:solidFill>
          <a:ln w="12700">
            <a:solidFill>
              <a:srgbClr val="E2E8F0"/>
            </a:solidFill>
            <a:prstDash val="solid"/>
          </a:ln>
          <a:effectLst>
            <a:outerShdw sx="100000" sy="100000" kx="0" ky="0" algn="bl" rotWithShape="0" blurRad="101600" dist="38100" dir="8100000">
              <a:srgbClr val="000000">
                <a:alpha val="12000"/>
              </a:srgbClr>
            </a:outerShdw>
          </a:effectLst>
        </p:spPr>
      </p:sp>
      <p:sp>
        <p:nvSpPr>
          <p:cNvPr id="17" name="Shape 15"/>
          <p:cNvSpPr/>
          <p:nvPr/>
        </p:nvSpPr>
        <p:spPr>
          <a:xfrm>
            <a:off x="365760" y="2734056"/>
            <a:ext cx="54864" cy="1078992"/>
          </a:xfrm>
          <a:prstGeom prst="rect">
            <a:avLst/>
          </a:prstGeom>
          <a:solidFill>
            <a:srgbClr val="B45309"/>
          </a:solidFill>
          <a:ln w="12700">
            <a:solidFill>
              <a:srgbClr val="B45309"/>
            </a:solidFill>
            <a:prstDash val="solid"/>
          </a:ln>
        </p:spPr>
      </p:sp>
      <p:sp>
        <p:nvSpPr>
          <p:cNvPr id="18" name="Shape 16"/>
          <p:cNvSpPr/>
          <p:nvPr/>
        </p:nvSpPr>
        <p:spPr>
          <a:xfrm>
            <a:off x="3383280" y="2807208"/>
            <a:ext cx="1097280" cy="201168"/>
          </a:xfrm>
          <a:prstGeom prst="rect">
            <a:avLst/>
          </a:prstGeom>
          <a:solidFill>
            <a:srgbClr val="B45309"/>
          </a:solidFill>
          <a:ln w="12700">
            <a:solidFill>
              <a:srgbClr val="B45309"/>
            </a:solidFill>
            <a:prstDash val="solid"/>
          </a:ln>
        </p:spPr>
      </p:sp>
      <p:sp>
        <p:nvSpPr>
          <p:cNvPr id="19" name="Text 17"/>
          <p:cNvSpPr/>
          <p:nvPr/>
        </p:nvSpPr>
        <p:spPr>
          <a:xfrm>
            <a:off x="3383280" y="2807208"/>
            <a:ext cx="1097280" cy="201168"/>
          </a:xfrm>
          <a:prstGeom prst="rect">
            <a:avLst/>
          </a:prstGeom>
          <a:noFill/>
          <a:ln/>
        </p:spPr>
        <p:txBody>
          <a:bodyPr wrap="square" rtlCol="0" anchor="ctr"/>
          <a:lstStyle/>
          <a:p>
            <a:pPr algn="ctr" indent="0" marL="0">
              <a:buNone/>
            </a:pPr>
            <a:r>
              <a:rPr lang="en-US" sz="700" b="1" dirty="0">
                <a:solidFill>
                  <a:srgbClr val="FFFFFF"/>
                </a:solidFill>
              </a:rPr>
              <a:t>REQUEST CLARITY</a:t>
            </a:r>
            <a:endParaRPr lang="en-US" sz="700" dirty="0"/>
          </a:p>
        </p:txBody>
      </p:sp>
      <p:sp>
        <p:nvSpPr>
          <p:cNvPr id="20" name="Shape 18"/>
          <p:cNvSpPr/>
          <p:nvPr/>
        </p:nvSpPr>
        <p:spPr>
          <a:xfrm>
            <a:off x="475488" y="2807208"/>
            <a:ext cx="256032" cy="256032"/>
          </a:xfrm>
          <a:prstGeom prst="ellipse">
            <a:avLst/>
          </a:prstGeom>
          <a:solidFill>
            <a:srgbClr val="B45309"/>
          </a:solidFill>
          <a:ln w="12700">
            <a:solidFill>
              <a:srgbClr val="B45309"/>
            </a:solidFill>
            <a:prstDash val="solid"/>
          </a:ln>
        </p:spPr>
      </p:sp>
      <p:sp>
        <p:nvSpPr>
          <p:cNvPr id="21" name="Text 19"/>
          <p:cNvSpPr/>
          <p:nvPr/>
        </p:nvSpPr>
        <p:spPr>
          <a:xfrm>
            <a:off x="475488" y="2807208"/>
            <a:ext cx="256032" cy="256032"/>
          </a:xfrm>
          <a:prstGeom prst="rect">
            <a:avLst/>
          </a:prstGeom>
          <a:noFill/>
          <a:ln/>
        </p:spPr>
        <p:txBody>
          <a:bodyPr wrap="square" rtlCol="0" anchor="ctr"/>
          <a:lstStyle/>
          <a:p>
            <a:pPr algn="ctr" indent="0" marL="0">
              <a:buNone/>
            </a:pPr>
            <a:r>
              <a:rPr lang="en-US" sz="900" b="1" dirty="0">
                <a:solidFill>
                  <a:srgbClr val="FFFFFF"/>
                </a:solidFill>
              </a:rPr>
              <a:t>2</a:t>
            </a:r>
            <a:endParaRPr lang="en-US" sz="900" dirty="0"/>
          </a:p>
        </p:txBody>
      </p:sp>
      <p:sp>
        <p:nvSpPr>
          <p:cNvPr id="22" name="Text 20"/>
          <p:cNvSpPr/>
          <p:nvPr/>
        </p:nvSpPr>
        <p:spPr>
          <a:xfrm>
            <a:off x="822960" y="2807208"/>
            <a:ext cx="2468880" cy="274320"/>
          </a:xfrm>
          <a:prstGeom prst="rect">
            <a:avLst/>
          </a:prstGeom>
          <a:noFill/>
          <a:ln/>
        </p:spPr>
        <p:txBody>
          <a:bodyPr wrap="square" rtlCol="0" anchor="ctr"/>
          <a:lstStyle/>
          <a:p>
            <a:pPr indent="0" marL="0">
              <a:buNone/>
            </a:pPr>
            <a:r>
              <a:rPr lang="en-US" sz="1100" b="1" dirty="0">
                <a:solidFill>
                  <a:srgbClr val="B45309"/>
                </a:solidFill>
              </a:rPr>
              <a:t>Scope Guard: No New Policy</a:t>
            </a:r>
            <a:endParaRPr lang="en-US" sz="1100" dirty="0"/>
          </a:p>
        </p:txBody>
      </p:sp>
      <p:sp>
        <p:nvSpPr>
          <p:cNvPr id="23" name="Text 21"/>
          <p:cNvSpPr/>
          <p:nvPr/>
        </p:nvSpPr>
        <p:spPr>
          <a:xfrm>
            <a:off x="530352" y="3118104"/>
            <a:ext cx="3886200" cy="640080"/>
          </a:xfrm>
          <a:prstGeom prst="rect">
            <a:avLst/>
          </a:prstGeom>
          <a:noFill/>
          <a:ln/>
        </p:spPr>
        <p:txBody>
          <a:bodyPr wrap="square" rtlCol="0" anchor="ctr"/>
          <a:lstStyle/>
          <a:p>
            <a:pPr indent="0" marL="0">
              <a:buNone/>
            </a:pPr>
            <a:r>
              <a:rPr lang="en-US" sz="950" dirty="0">
                <a:solidFill>
                  <a:srgbClr val="1E293B"/>
                </a:solidFill>
              </a:rPr>
              <a:t>The team's remit is to modify existing recommendations — not create new policy. Assignment Form must include explicit guardrails. NCSG should request clear language on what 'modification' means and does not mean.</a:t>
            </a:r>
            <a:endParaRPr lang="en-US" sz="950" dirty="0"/>
          </a:p>
        </p:txBody>
      </p:sp>
      <p:sp>
        <p:nvSpPr>
          <p:cNvPr id="24" name="Shape 22"/>
          <p:cNvSpPr/>
          <p:nvPr/>
        </p:nvSpPr>
        <p:spPr>
          <a:xfrm>
            <a:off x="365760" y="3895344"/>
            <a:ext cx="4160520" cy="1078992"/>
          </a:xfrm>
          <a:prstGeom prst="rect">
            <a:avLst/>
          </a:prstGeom>
          <a:solidFill>
            <a:srgbClr val="FFFFFF"/>
          </a:solidFill>
          <a:ln w="12700">
            <a:solidFill>
              <a:srgbClr val="E2E8F0"/>
            </a:solidFill>
            <a:prstDash val="solid"/>
          </a:ln>
          <a:effectLst>
            <a:outerShdw sx="100000" sy="100000" kx="0" ky="0" algn="bl" rotWithShape="0" blurRad="101600" dist="38100" dir="8100000">
              <a:srgbClr val="000000">
                <a:alpha val="12000"/>
              </a:srgbClr>
            </a:outerShdw>
          </a:effectLst>
        </p:spPr>
      </p:sp>
      <p:sp>
        <p:nvSpPr>
          <p:cNvPr id="25" name="Shape 23"/>
          <p:cNvSpPr/>
          <p:nvPr/>
        </p:nvSpPr>
        <p:spPr>
          <a:xfrm>
            <a:off x="365760" y="3895344"/>
            <a:ext cx="54864" cy="1078992"/>
          </a:xfrm>
          <a:prstGeom prst="rect">
            <a:avLst/>
          </a:prstGeom>
          <a:solidFill>
            <a:srgbClr val="7C3AED"/>
          </a:solidFill>
          <a:ln w="12700">
            <a:solidFill>
              <a:srgbClr val="7C3AED"/>
            </a:solidFill>
            <a:prstDash val="solid"/>
          </a:ln>
        </p:spPr>
      </p:sp>
      <p:sp>
        <p:nvSpPr>
          <p:cNvPr id="26" name="Shape 24"/>
          <p:cNvSpPr/>
          <p:nvPr/>
        </p:nvSpPr>
        <p:spPr>
          <a:xfrm>
            <a:off x="3383280" y="3968496"/>
            <a:ext cx="1097280" cy="201168"/>
          </a:xfrm>
          <a:prstGeom prst="rect">
            <a:avLst/>
          </a:prstGeom>
          <a:solidFill>
            <a:srgbClr val="7C3AED"/>
          </a:solidFill>
          <a:ln w="12700">
            <a:solidFill>
              <a:srgbClr val="7C3AED"/>
            </a:solidFill>
            <a:prstDash val="solid"/>
          </a:ln>
        </p:spPr>
      </p:sp>
      <p:sp>
        <p:nvSpPr>
          <p:cNvPr id="27" name="Text 25"/>
          <p:cNvSpPr/>
          <p:nvPr/>
        </p:nvSpPr>
        <p:spPr>
          <a:xfrm>
            <a:off x="3383280" y="3968496"/>
            <a:ext cx="1097280" cy="201168"/>
          </a:xfrm>
          <a:prstGeom prst="rect">
            <a:avLst/>
          </a:prstGeom>
          <a:noFill/>
          <a:ln/>
        </p:spPr>
        <p:txBody>
          <a:bodyPr wrap="square" rtlCol="0" anchor="ctr"/>
          <a:lstStyle/>
          <a:p>
            <a:pPr algn="ctr" indent="0" marL="0">
              <a:buNone/>
            </a:pPr>
            <a:r>
              <a:rPr lang="en-US" sz="700" b="1" dirty="0">
                <a:solidFill>
                  <a:srgbClr val="FFFFFF"/>
                </a:solidFill>
              </a:rPr>
              <a:t>NON-NEGOTIABLE</a:t>
            </a:r>
            <a:endParaRPr lang="en-US" sz="700" dirty="0"/>
          </a:p>
        </p:txBody>
      </p:sp>
      <p:sp>
        <p:nvSpPr>
          <p:cNvPr id="28" name="Shape 26"/>
          <p:cNvSpPr/>
          <p:nvPr/>
        </p:nvSpPr>
        <p:spPr>
          <a:xfrm>
            <a:off x="475488" y="3968496"/>
            <a:ext cx="256032" cy="256032"/>
          </a:xfrm>
          <a:prstGeom prst="ellipse">
            <a:avLst/>
          </a:prstGeom>
          <a:solidFill>
            <a:srgbClr val="7C3AED"/>
          </a:solidFill>
          <a:ln w="12700">
            <a:solidFill>
              <a:srgbClr val="7C3AED"/>
            </a:solidFill>
            <a:prstDash val="solid"/>
          </a:ln>
        </p:spPr>
      </p:sp>
      <p:sp>
        <p:nvSpPr>
          <p:cNvPr id="29" name="Text 27"/>
          <p:cNvSpPr/>
          <p:nvPr/>
        </p:nvSpPr>
        <p:spPr>
          <a:xfrm>
            <a:off x="475488" y="3968496"/>
            <a:ext cx="256032" cy="256032"/>
          </a:xfrm>
          <a:prstGeom prst="rect">
            <a:avLst/>
          </a:prstGeom>
          <a:noFill/>
          <a:ln/>
        </p:spPr>
        <p:txBody>
          <a:bodyPr wrap="square" rtlCol="0" anchor="ctr"/>
          <a:lstStyle/>
          <a:p>
            <a:pPr algn="ctr" indent="0" marL="0">
              <a:buNone/>
            </a:pPr>
            <a:r>
              <a:rPr lang="en-US" sz="900" b="1" dirty="0">
                <a:solidFill>
                  <a:srgbClr val="FFFFFF"/>
                </a:solidFill>
              </a:rPr>
              <a:t>3</a:t>
            </a:r>
            <a:endParaRPr lang="en-US" sz="900" dirty="0"/>
          </a:p>
        </p:txBody>
      </p:sp>
      <p:sp>
        <p:nvSpPr>
          <p:cNvPr id="30" name="Text 28"/>
          <p:cNvSpPr/>
          <p:nvPr/>
        </p:nvSpPr>
        <p:spPr>
          <a:xfrm>
            <a:off x="822960" y="3968496"/>
            <a:ext cx="2468880" cy="274320"/>
          </a:xfrm>
          <a:prstGeom prst="rect">
            <a:avLst/>
          </a:prstGeom>
          <a:noFill/>
          <a:ln/>
        </p:spPr>
        <p:txBody>
          <a:bodyPr wrap="square" rtlCol="0" anchor="ctr"/>
          <a:lstStyle/>
          <a:p>
            <a:pPr indent="0" marL="0">
              <a:buNone/>
            </a:pPr>
            <a:r>
              <a:rPr lang="en-US" sz="1100" b="1" dirty="0">
                <a:solidFill>
                  <a:srgbClr val="7C3AED"/>
                </a:solidFill>
              </a:rPr>
              <a:t>Transparency &amp; Accountability</a:t>
            </a:r>
            <a:endParaRPr lang="en-US" sz="1100" dirty="0"/>
          </a:p>
        </p:txBody>
      </p:sp>
      <p:sp>
        <p:nvSpPr>
          <p:cNvPr id="31" name="Text 29"/>
          <p:cNvSpPr/>
          <p:nvPr/>
        </p:nvSpPr>
        <p:spPr>
          <a:xfrm>
            <a:off x="530352" y="4279392"/>
            <a:ext cx="3886200" cy="640080"/>
          </a:xfrm>
          <a:prstGeom prst="rect">
            <a:avLst/>
          </a:prstGeom>
          <a:noFill/>
          <a:ln/>
        </p:spPr>
        <p:txBody>
          <a:bodyPr wrap="square" rtlCol="0" anchor="ctr"/>
          <a:lstStyle/>
          <a:p>
            <a:pPr indent="0" marL="0">
              <a:buNone/>
            </a:pPr>
            <a:r>
              <a:rPr lang="en-US" sz="950" dirty="0">
                <a:solidFill>
                  <a:srgbClr val="1E293B"/>
                </a:solidFill>
              </a:rPr>
              <a:t>Council cannot simply delegate its Bylaw responsibility to a small team. Supplemental Recommendations must remain a Council output. All team deliberations and drafts should be public. The Council must actively scrutinise, not just rubber-stamp.</a:t>
            </a:r>
            <a:endParaRPr lang="en-US" sz="950" dirty="0"/>
          </a:p>
        </p:txBody>
      </p:sp>
      <p:sp>
        <p:nvSpPr>
          <p:cNvPr id="32" name="Shape 30"/>
          <p:cNvSpPr/>
          <p:nvPr/>
        </p:nvSpPr>
        <p:spPr>
          <a:xfrm>
            <a:off x="4800600" y="1572768"/>
            <a:ext cx="4160520" cy="1078992"/>
          </a:xfrm>
          <a:prstGeom prst="rect">
            <a:avLst/>
          </a:prstGeom>
          <a:solidFill>
            <a:srgbClr val="FFFFFF"/>
          </a:solidFill>
          <a:ln w="12700">
            <a:solidFill>
              <a:srgbClr val="E2E8F0"/>
            </a:solidFill>
            <a:prstDash val="solid"/>
          </a:ln>
          <a:effectLst>
            <a:outerShdw sx="100000" sy="100000" kx="0" ky="0" algn="bl" rotWithShape="0" blurRad="101600" dist="38100" dir="8100000">
              <a:srgbClr val="000000">
                <a:alpha val="12000"/>
              </a:srgbClr>
            </a:outerShdw>
          </a:effectLst>
        </p:spPr>
      </p:sp>
      <p:sp>
        <p:nvSpPr>
          <p:cNvPr id="33" name="Shape 31"/>
          <p:cNvSpPr/>
          <p:nvPr/>
        </p:nvSpPr>
        <p:spPr>
          <a:xfrm>
            <a:off x="4800600" y="1572768"/>
            <a:ext cx="54864" cy="1078992"/>
          </a:xfrm>
          <a:prstGeom prst="rect">
            <a:avLst/>
          </a:prstGeom>
          <a:solidFill>
            <a:srgbClr val="0D9488"/>
          </a:solidFill>
          <a:ln w="12700">
            <a:solidFill>
              <a:srgbClr val="0D9488"/>
            </a:solidFill>
            <a:prstDash val="solid"/>
          </a:ln>
        </p:spPr>
      </p:sp>
      <p:sp>
        <p:nvSpPr>
          <p:cNvPr id="34" name="Shape 32"/>
          <p:cNvSpPr/>
          <p:nvPr/>
        </p:nvSpPr>
        <p:spPr>
          <a:xfrm>
            <a:off x="7818120" y="1645920"/>
            <a:ext cx="1097280" cy="201168"/>
          </a:xfrm>
          <a:prstGeom prst="rect">
            <a:avLst/>
          </a:prstGeom>
          <a:solidFill>
            <a:srgbClr val="0D9488"/>
          </a:solidFill>
          <a:ln w="12700">
            <a:solidFill>
              <a:srgbClr val="0D9488"/>
            </a:solidFill>
            <a:prstDash val="solid"/>
          </a:ln>
        </p:spPr>
      </p:sp>
      <p:sp>
        <p:nvSpPr>
          <p:cNvPr id="35" name="Text 33"/>
          <p:cNvSpPr/>
          <p:nvPr/>
        </p:nvSpPr>
        <p:spPr>
          <a:xfrm>
            <a:off x="7818120" y="1645920"/>
            <a:ext cx="1097280" cy="201168"/>
          </a:xfrm>
          <a:prstGeom prst="rect">
            <a:avLst/>
          </a:prstGeom>
          <a:noFill/>
          <a:ln/>
        </p:spPr>
        <p:txBody>
          <a:bodyPr wrap="square" rtlCol="0" anchor="ctr"/>
          <a:lstStyle/>
          <a:p>
            <a:pPr algn="ctr" indent="0" marL="0">
              <a:buNone/>
            </a:pPr>
            <a:r>
              <a:rPr lang="en-US" sz="700" b="1" dirty="0">
                <a:solidFill>
                  <a:srgbClr val="FFFFFF"/>
                </a:solidFill>
              </a:rPr>
              <a:t>FLAG CONCERN</a:t>
            </a:r>
            <a:endParaRPr lang="en-US" sz="700" dirty="0"/>
          </a:p>
        </p:txBody>
      </p:sp>
      <p:sp>
        <p:nvSpPr>
          <p:cNvPr id="36" name="Shape 34"/>
          <p:cNvSpPr/>
          <p:nvPr/>
        </p:nvSpPr>
        <p:spPr>
          <a:xfrm>
            <a:off x="4910328" y="1645920"/>
            <a:ext cx="256032" cy="256032"/>
          </a:xfrm>
          <a:prstGeom prst="ellipse">
            <a:avLst/>
          </a:prstGeom>
          <a:solidFill>
            <a:srgbClr val="0D9488"/>
          </a:solidFill>
          <a:ln w="12700">
            <a:solidFill>
              <a:srgbClr val="0D9488"/>
            </a:solidFill>
            <a:prstDash val="solid"/>
          </a:ln>
        </p:spPr>
      </p:sp>
      <p:sp>
        <p:nvSpPr>
          <p:cNvPr id="37" name="Text 35"/>
          <p:cNvSpPr/>
          <p:nvPr/>
        </p:nvSpPr>
        <p:spPr>
          <a:xfrm>
            <a:off x="4910328" y="1645920"/>
            <a:ext cx="256032" cy="256032"/>
          </a:xfrm>
          <a:prstGeom prst="rect">
            <a:avLst/>
          </a:prstGeom>
          <a:noFill/>
          <a:ln/>
        </p:spPr>
        <p:txBody>
          <a:bodyPr wrap="square" rtlCol="0" anchor="ctr"/>
          <a:lstStyle/>
          <a:p>
            <a:pPr algn="ctr" indent="0" marL="0">
              <a:buNone/>
            </a:pPr>
            <a:r>
              <a:rPr lang="en-US" sz="900" b="1" dirty="0">
                <a:solidFill>
                  <a:srgbClr val="FFFFFF"/>
                </a:solidFill>
              </a:rPr>
              <a:t>4</a:t>
            </a:r>
            <a:endParaRPr lang="en-US" sz="900" dirty="0"/>
          </a:p>
        </p:txBody>
      </p:sp>
      <p:sp>
        <p:nvSpPr>
          <p:cNvPr id="38" name="Text 36"/>
          <p:cNvSpPr/>
          <p:nvPr/>
        </p:nvSpPr>
        <p:spPr>
          <a:xfrm>
            <a:off x="5257800" y="1645920"/>
            <a:ext cx="2468880" cy="274320"/>
          </a:xfrm>
          <a:prstGeom prst="rect">
            <a:avLst/>
          </a:prstGeom>
          <a:noFill/>
          <a:ln/>
        </p:spPr>
        <p:txBody>
          <a:bodyPr wrap="square" rtlCol="0" anchor="ctr"/>
          <a:lstStyle/>
          <a:p>
            <a:pPr indent="0" marL="0">
              <a:buNone/>
            </a:pPr>
            <a:r>
              <a:rPr lang="en-US" sz="1100" b="1" dirty="0">
                <a:solidFill>
                  <a:srgbClr val="0D9488"/>
                </a:solidFill>
              </a:rPr>
              <a:t>Timeline Realism</a:t>
            </a:r>
            <a:endParaRPr lang="en-US" sz="1100" dirty="0"/>
          </a:p>
        </p:txBody>
      </p:sp>
      <p:sp>
        <p:nvSpPr>
          <p:cNvPr id="39" name="Text 37"/>
          <p:cNvSpPr/>
          <p:nvPr/>
        </p:nvSpPr>
        <p:spPr>
          <a:xfrm>
            <a:off x="4965192" y="1956816"/>
            <a:ext cx="3886200" cy="640080"/>
          </a:xfrm>
          <a:prstGeom prst="rect">
            <a:avLst/>
          </a:prstGeom>
          <a:noFill/>
          <a:ln/>
        </p:spPr>
        <p:txBody>
          <a:bodyPr wrap="square" rtlCol="0" anchor="ctr"/>
          <a:lstStyle/>
          <a:p>
            <a:pPr indent="0" marL="0">
              <a:buNone/>
            </a:pPr>
            <a:r>
              <a:rPr lang="en-US" sz="950" dirty="0">
                <a:solidFill>
                  <a:srgbClr val="1E293B"/>
                </a:solidFill>
              </a:rPr>
              <a:t>'Months not years' pressure must not shortcut substantive consideration of privacy, human rights, and access issues embedded in the 18 SSAD recs. NCSG should flag that rushed process risks producing worse outcomes than waiting.</a:t>
            </a:r>
            <a:endParaRPr lang="en-US" sz="950" dirty="0"/>
          </a:p>
        </p:txBody>
      </p:sp>
      <p:sp>
        <p:nvSpPr>
          <p:cNvPr id="40" name="Shape 38"/>
          <p:cNvSpPr/>
          <p:nvPr/>
        </p:nvSpPr>
        <p:spPr>
          <a:xfrm>
            <a:off x="4800600" y="2734056"/>
            <a:ext cx="4160520" cy="1078992"/>
          </a:xfrm>
          <a:prstGeom prst="rect">
            <a:avLst/>
          </a:prstGeom>
          <a:solidFill>
            <a:srgbClr val="FFFFFF"/>
          </a:solidFill>
          <a:ln w="12700">
            <a:solidFill>
              <a:srgbClr val="E2E8F0"/>
            </a:solidFill>
            <a:prstDash val="solid"/>
          </a:ln>
          <a:effectLst>
            <a:outerShdw sx="100000" sy="100000" kx="0" ky="0" algn="bl" rotWithShape="0" blurRad="101600" dist="38100" dir="8100000">
              <a:srgbClr val="000000">
                <a:alpha val="12000"/>
              </a:srgbClr>
            </a:outerShdw>
          </a:effectLst>
        </p:spPr>
      </p:sp>
      <p:sp>
        <p:nvSpPr>
          <p:cNvPr id="41" name="Shape 39"/>
          <p:cNvSpPr/>
          <p:nvPr/>
        </p:nvSpPr>
        <p:spPr>
          <a:xfrm>
            <a:off x="4800600" y="2734056"/>
            <a:ext cx="54864" cy="1078992"/>
          </a:xfrm>
          <a:prstGeom prst="rect">
            <a:avLst/>
          </a:prstGeom>
          <a:solidFill>
            <a:srgbClr val="1D4ED8"/>
          </a:solidFill>
          <a:ln w="12700">
            <a:solidFill>
              <a:srgbClr val="1D4ED8"/>
            </a:solidFill>
            <a:prstDash val="solid"/>
          </a:ln>
        </p:spPr>
      </p:sp>
      <p:sp>
        <p:nvSpPr>
          <p:cNvPr id="42" name="Shape 40"/>
          <p:cNvSpPr/>
          <p:nvPr/>
        </p:nvSpPr>
        <p:spPr>
          <a:xfrm>
            <a:off x="7818120" y="2807208"/>
            <a:ext cx="1097280" cy="201168"/>
          </a:xfrm>
          <a:prstGeom prst="rect">
            <a:avLst/>
          </a:prstGeom>
          <a:solidFill>
            <a:srgbClr val="1D4ED8"/>
          </a:solidFill>
          <a:ln w="12700">
            <a:solidFill>
              <a:srgbClr val="1D4ED8"/>
            </a:solidFill>
            <a:prstDash val="solid"/>
          </a:ln>
        </p:spPr>
      </p:sp>
      <p:sp>
        <p:nvSpPr>
          <p:cNvPr id="43" name="Text 41"/>
          <p:cNvSpPr/>
          <p:nvPr/>
        </p:nvSpPr>
        <p:spPr>
          <a:xfrm>
            <a:off x="7818120" y="2807208"/>
            <a:ext cx="1097280" cy="201168"/>
          </a:xfrm>
          <a:prstGeom prst="rect">
            <a:avLst/>
          </a:prstGeom>
          <a:noFill/>
          <a:ln/>
        </p:spPr>
        <p:txBody>
          <a:bodyPr wrap="square" rtlCol="0" anchor="ctr"/>
          <a:lstStyle/>
          <a:p>
            <a:pPr algn="ctr" indent="0" marL="0">
              <a:buNone/>
            </a:pPr>
            <a:r>
              <a:rPr lang="en-US" sz="700" b="1" dirty="0">
                <a:solidFill>
                  <a:srgbClr val="FFFFFF"/>
                </a:solidFill>
              </a:rPr>
              <a:t>PREPARE</a:t>
            </a:r>
            <a:endParaRPr lang="en-US" sz="700" dirty="0"/>
          </a:p>
        </p:txBody>
      </p:sp>
      <p:sp>
        <p:nvSpPr>
          <p:cNvPr id="44" name="Shape 42"/>
          <p:cNvSpPr/>
          <p:nvPr/>
        </p:nvSpPr>
        <p:spPr>
          <a:xfrm>
            <a:off x="4910328" y="2807208"/>
            <a:ext cx="256032" cy="256032"/>
          </a:xfrm>
          <a:prstGeom prst="ellipse">
            <a:avLst/>
          </a:prstGeom>
          <a:solidFill>
            <a:srgbClr val="1D4ED8"/>
          </a:solidFill>
          <a:ln w="12700">
            <a:solidFill>
              <a:srgbClr val="1D4ED8"/>
            </a:solidFill>
            <a:prstDash val="solid"/>
          </a:ln>
        </p:spPr>
      </p:sp>
      <p:sp>
        <p:nvSpPr>
          <p:cNvPr id="45" name="Text 43"/>
          <p:cNvSpPr/>
          <p:nvPr/>
        </p:nvSpPr>
        <p:spPr>
          <a:xfrm>
            <a:off x="4910328" y="2807208"/>
            <a:ext cx="256032" cy="256032"/>
          </a:xfrm>
          <a:prstGeom prst="rect">
            <a:avLst/>
          </a:prstGeom>
          <a:noFill/>
          <a:ln/>
        </p:spPr>
        <p:txBody>
          <a:bodyPr wrap="square" rtlCol="0" anchor="ctr"/>
          <a:lstStyle/>
          <a:p>
            <a:pPr algn="ctr" indent="0" marL="0">
              <a:buNone/>
            </a:pPr>
            <a:r>
              <a:rPr lang="en-US" sz="900" b="1" dirty="0">
                <a:solidFill>
                  <a:srgbClr val="FFFFFF"/>
                </a:solidFill>
              </a:rPr>
              <a:t>5</a:t>
            </a:r>
            <a:endParaRPr lang="en-US" sz="900" dirty="0"/>
          </a:p>
        </p:txBody>
      </p:sp>
      <p:sp>
        <p:nvSpPr>
          <p:cNvPr id="46" name="Text 44"/>
          <p:cNvSpPr/>
          <p:nvPr/>
        </p:nvSpPr>
        <p:spPr>
          <a:xfrm>
            <a:off x="5257800" y="2807208"/>
            <a:ext cx="2468880" cy="274320"/>
          </a:xfrm>
          <a:prstGeom prst="rect">
            <a:avLst/>
          </a:prstGeom>
          <a:noFill/>
          <a:ln/>
        </p:spPr>
        <p:txBody>
          <a:bodyPr wrap="square" rtlCol="0" anchor="ctr"/>
          <a:lstStyle/>
          <a:p>
            <a:pPr indent="0" marL="0">
              <a:buNone/>
            </a:pPr>
            <a:r>
              <a:rPr lang="en-US" sz="1100" b="1" dirty="0">
                <a:solidFill>
                  <a:srgbClr val="1D4ED8"/>
                </a:solidFill>
              </a:rPr>
              <a:t>Required Reading &amp; RDRS Evidence</a:t>
            </a:r>
            <a:endParaRPr lang="en-US" sz="1100" dirty="0"/>
          </a:p>
        </p:txBody>
      </p:sp>
      <p:sp>
        <p:nvSpPr>
          <p:cNvPr id="47" name="Text 45"/>
          <p:cNvSpPr/>
          <p:nvPr/>
        </p:nvSpPr>
        <p:spPr>
          <a:xfrm>
            <a:off x="4965192" y="3118104"/>
            <a:ext cx="3886200" cy="640080"/>
          </a:xfrm>
          <a:prstGeom prst="rect">
            <a:avLst/>
          </a:prstGeom>
          <a:noFill/>
          <a:ln/>
        </p:spPr>
        <p:txBody>
          <a:bodyPr wrap="square" rtlCol="0" anchor="ctr"/>
          <a:lstStyle/>
          <a:p>
            <a:pPr indent="0" marL="0">
              <a:buNone/>
            </a:pPr>
            <a:r>
              <a:rPr lang="en-US" sz="950" dirty="0">
                <a:solidFill>
                  <a:srgbClr val="1E293B"/>
                </a:solidFill>
              </a:rPr>
              <a:t>NCSG participants must be familiar with the 18 SSAD recs, RDRS SC Final Report, SSAD ODA, and RDRS Policy Alignment Analysis. The SC's rec table (keep/modify per rec) is a starting point — not a final determination.</a:t>
            </a:r>
            <a:endParaRPr lang="en-US" sz="95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12</Slides>
  <Notes>12</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12</vt:i4>
      </vt:variant>
    </vt:vector>
  </HeadingPairs>
  <TitlesOfParts>
    <vt:vector size="15"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GNSO Council Meeting – Public Comments &amp; DNS Abuse PDP1</dc:title>
  <dc:subject>PptxGenJS Presentation</dc:subject>
  <dc:creator>PptxGenJS</dc:creator>
  <cp:lastModifiedBy>PptxGenJS</cp:lastModifiedBy>
  <cp:revision>1</cp:revision>
  <dcterms:created xsi:type="dcterms:W3CDTF">2026-04-09T04:26:46Z</dcterms:created>
  <dcterms:modified xsi:type="dcterms:W3CDTF">2026-04-09T04:26:46Z</dcterms:modified>
</cp:coreProperties>
</file>