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85" r:id="rId2"/>
    <p:sldId id="381" r:id="rId3"/>
    <p:sldId id="1266" r:id="rId4"/>
    <p:sldId id="1260" r:id="rId5"/>
    <p:sldId id="1270" r:id="rId6"/>
    <p:sldId id="1271" r:id="rId7"/>
    <p:sldId id="1272" r:id="rId8"/>
    <p:sldId id="1273" r:id="rId9"/>
    <p:sldId id="1274" r:id="rId10"/>
    <p:sldId id="1275" r:id="rId11"/>
    <p:sldId id="1277" r:id="rId12"/>
    <p:sldId id="1276" r:id="rId13"/>
    <p:sldId id="1278" r:id="rId14"/>
    <p:sldId id="1265" r:id="rId15"/>
    <p:sldId id="1269" r:id="rId16"/>
    <p:sldId id="1264" r:id="rId17"/>
    <p:sldId id="1261" r:id="rId18"/>
    <p:sldId id="5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481"/>
    <a:srgbClr val="F1A31D"/>
    <a:srgbClr val="35B66D"/>
    <a:srgbClr val="000000"/>
    <a:srgbClr val="5E5E5E"/>
    <a:srgbClr val="CB460F"/>
    <a:srgbClr val="7AA5C4"/>
    <a:srgbClr val="47B6E2"/>
    <a:srgbClr val="FFFFFF"/>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84" autoAdjust="0"/>
    <p:restoredTop sz="94048" autoAdjust="0"/>
  </p:normalViewPr>
  <p:slideViewPr>
    <p:cSldViewPr snapToGrid="0" snapToObjects="1">
      <p:cViewPr varScale="1">
        <p:scale>
          <a:sx n="100" d="100"/>
          <a:sy n="100" d="100"/>
        </p:scale>
        <p:origin x="184" y="368"/>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3/30/26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3/30/26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295855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381000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5B53A-FA90-4944-16F1-F19DDDEB9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5FB8C-C980-EF66-80E7-379438569D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FA9A75-2D2E-E77B-637A-D3355B6E54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EC0ACA-B442-E0A4-C1DA-926CF41A366C}"/>
              </a:ext>
            </a:extLst>
          </p:cNvPr>
          <p:cNvSpPr>
            <a:spLocks noGrp="1"/>
          </p:cNvSpPr>
          <p:nvPr>
            <p:ph type="sldNum" sz="quarter" idx="5"/>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169452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2FF9-4628-B146-9948-95257A430692}" type="slidenum">
              <a:rPr lang="en-US" smtClean="0"/>
              <a:t>16</a:t>
            </a:fld>
            <a:endParaRPr lang="en-US"/>
          </a:p>
        </p:txBody>
      </p:sp>
    </p:spTree>
    <p:extLst>
      <p:ext uri="{BB962C8B-B14F-4D97-AF65-F5344CB8AC3E}">
        <p14:creationId xmlns:p14="http://schemas.microsoft.com/office/powerpoint/2010/main" val="338776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emf"/><Relationship Id="rId16" Type="http://schemas.openxmlformats.org/officeDocument/2006/relationships/image" Target="../media/image2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4.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spTree>
    <p:extLst>
      <p:ext uri="{BB962C8B-B14F-4D97-AF65-F5344CB8AC3E}">
        <p14:creationId xmlns:p14="http://schemas.microsoft.com/office/powerpoint/2010/main" val="252446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1"/>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 id="2147483753" r:id="rId49"/>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icann84.sched.com/event/29QJy/ccnso-joint-tech-day-and-dns-abuse-session"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hyperlink" Target="https://www.twitter.com/icann" TargetMode="External"/><Relationship Id="rId13" Type="http://schemas.openxmlformats.org/officeDocument/2006/relationships/image" Target="../media/image22.png"/><Relationship Id="rId18" Type="http://schemas.openxmlformats.org/officeDocument/2006/relationships/image" Target="../media/image24.png"/><Relationship Id="rId3" Type="http://schemas.openxmlformats.org/officeDocument/2006/relationships/hyperlink" Target="flickr.com/photos/icann" TargetMode="External"/><Relationship Id="rId7" Type="http://schemas.openxmlformats.org/officeDocument/2006/relationships/image" Target="../media/image20.png"/><Relationship Id="rId12" Type="http://schemas.openxmlformats.org/officeDocument/2006/relationships/hyperlink" Target="facebook.com/icannorg" TargetMode="External"/><Relationship Id="rId17" Type="http://schemas.openxmlformats.org/officeDocument/2006/relationships/hyperlink" Target="https://soundcloud.com/icann" TargetMode="External"/><Relationship Id="rId2" Type="http://schemas.openxmlformats.org/officeDocument/2006/relationships/hyperlink" Target="https://www.flickr.com/photos/icann" TargetMode="External"/><Relationship Id="rId16" Type="http://schemas.openxmlformats.org/officeDocument/2006/relationships/hyperlink" Target="https://www.youtube.com/user/ICANNnews" TargetMode="External"/><Relationship Id="rId1" Type="http://schemas.openxmlformats.org/officeDocument/2006/relationships/slideLayout" Target="../slideLayouts/slideLayout49.xml"/><Relationship Id="rId6" Type="http://schemas.openxmlformats.org/officeDocument/2006/relationships/hyperlink" Target="linkedin.com/company/icann" TargetMode="External"/><Relationship Id="rId11" Type="http://schemas.openxmlformats.org/officeDocument/2006/relationships/hyperlink" Target="https://www.facebook.com/icannorg" TargetMode="External"/><Relationship Id="rId5" Type="http://schemas.openxmlformats.org/officeDocument/2006/relationships/hyperlink" Target="https://www.linkedin.com/company/icann" TargetMode="External"/><Relationship Id="rId15" Type="http://schemas.openxmlformats.org/officeDocument/2006/relationships/image" Target="../media/image23.png"/><Relationship Id="rId10" Type="http://schemas.openxmlformats.org/officeDocument/2006/relationships/image" Target="../media/image21.png"/><Relationship Id="rId19" Type="http://schemas.openxmlformats.org/officeDocument/2006/relationships/hyperlink" Target="https://www.slideshare.net/icannpresentations" TargetMode="External"/><Relationship Id="rId4" Type="http://schemas.openxmlformats.org/officeDocument/2006/relationships/image" Target="../media/image19.png"/><Relationship Id="rId9" Type="http://schemas.openxmlformats.org/officeDocument/2006/relationships/hyperlink" Target="twitter.com/icann" TargetMode="External"/><Relationship Id="rId14" Type="http://schemas.openxmlformats.org/officeDocument/2006/relationships/hyperlink" Target="youtube.com/user/ICANNnew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2228479" y="2020824"/>
            <a:ext cx="7939649" cy="1325880"/>
          </a:xfrm>
        </p:spPr>
        <p:txBody>
          <a:bodyPr>
            <a:normAutofit/>
          </a:bodyPr>
          <a:lstStyle/>
          <a:p>
            <a:r>
              <a:rPr lang="en-US" dirty="0"/>
              <a:t>ICANN86</a:t>
            </a:r>
            <a:br>
              <a:rPr lang="en-US" dirty="0"/>
            </a:br>
            <a:r>
              <a:rPr lang="en-US" dirty="0"/>
              <a:t>Production Planning Call No. 2</a:t>
            </a:r>
          </a:p>
        </p:txBody>
      </p:sp>
      <p:sp>
        <p:nvSpPr>
          <p:cNvPr id="12" name="Text Placeholder 11">
            <a:extLst>
              <a:ext uri="{FF2B5EF4-FFF2-40B4-BE49-F238E27FC236}">
                <a16:creationId xmlns:a16="http://schemas.microsoft.com/office/drawing/2014/main" id="{D45FD323-8526-4FE4-FAEC-70E8FA3F9A91}"/>
              </a:ext>
            </a:extLst>
          </p:cNvPr>
          <p:cNvSpPr>
            <a:spLocks noGrp="1"/>
          </p:cNvSpPr>
          <p:nvPr>
            <p:ph type="body" sz="quarter" idx="12"/>
          </p:nvPr>
        </p:nvSpPr>
        <p:spPr>
          <a:xfrm>
            <a:off x="2228479" y="5113999"/>
            <a:ext cx="9299448" cy="403785"/>
          </a:xfrm>
        </p:spPr>
        <p:txBody>
          <a:bodyPr>
            <a:normAutofit/>
          </a:bodyPr>
          <a:lstStyle/>
          <a:p>
            <a:r>
              <a:rPr lang="en-US" sz="2000" dirty="0"/>
              <a:t>30 March @ 16:00 UTC</a:t>
            </a:r>
          </a:p>
        </p:txBody>
      </p:sp>
      <p:sp>
        <p:nvSpPr>
          <p:cNvPr id="13" name="Text Placeholder 12">
            <a:extLst>
              <a:ext uri="{FF2B5EF4-FFF2-40B4-BE49-F238E27FC236}">
                <a16:creationId xmlns:a16="http://schemas.microsoft.com/office/drawing/2014/main" id="{3414707C-F73C-EAED-6A9C-E48726E67F19}"/>
              </a:ext>
            </a:extLst>
          </p:cNvPr>
          <p:cNvSpPr>
            <a:spLocks noGrp="1"/>
          </p:cNvSpPr>
          <p:nvPr>
            <p:ph type="body" sz="quarter" idx="14"/>
          </p:nvPr>
        </p:nvSpPr>
        <p:spPr>
          <a:xfrm>
            <a:off x="2228479" y="4043262"/>
            <a:ext cx="9299448" cy="576072"/>
          </a:xfrm>
        </p:spPr>
        <p:txBody>
          <a:bodyPr>
            <a:normAutofit/>
          </a:bodyPr>
          <a:lstStyle/>
          <a:p>
            <a:endParaRPr lang="en-US" sz="2400" dirty="0"/>
          </a:p>
        </p:txBody>
      </p:sp>
    </p:spTree>
    <p:extLst>
      <p:ext uri="{BB962C8B-B14F-4D97-AF65-F5344CB8AC3E}">
        <p14:creationId xmlns:p14="http://schemas.microsoft.com/office/powerpoint/2010/main" val="77549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3D4F51-5046-1CBB-1E07-04DE4F2FC2B8}"/>
              </a:ext>
            </a:extLst>
          </p:cNvPr>
          <p:cNvPicPr>
            <a:picLocks noChangeAspect="1"/>
          </p:cNvPicPr>
          <p:nvPr/>
        </p:nvPicPr>
        <p:blipFill>
          <a:blip r:embed="rId2"/>
          <a:stretch>
            <a:fillRect/>
          </a:stretch>
        </p:blipFill>
        <p:spPr>
          <a:xfrm>
            <a:off x="-16764" y="790668"/>
            <a:ext cx="12225528" cy="5348666"/>
          </a:xfrm>
          <a:prstGeom prst="rect">
            <a:avLst/>
          </a:prstGeom>
          <a:noFill/>
          <a:ln w="19050">
            <a:solidFill>
              <a:schemeClr val="accent6">
                <a:lumMod val="50000"/>
              </a:schemeClr>
            </a:solidFill>
          </a:ln>
        </p:spPr>
      </p:pic>
      <p:sp>
        <p:nvSpPr>
          <p:cNvPr id="2" name="Title 1">
            <a:extLst>
              <a:ext uri="{FF2B5EF4-FFF2-40B4-BE49-F238E27FC236}">
                <a16:creationId xmlns:a16="http://schemas.microsoft.com/office/drawing/2014/main" id="{E1AF120B-0478-CCB8-6175-613595A55D45}"/>
              </a:ext>
            </a:extLst>
          </p:cNvPr>
          <p:cNvSpPr>
            <a:spLocks noGrp="1"/>
          </p:cNvSpPr>
          <p:nvPr>
            <p:ph type="title"/>
          </p:nvPr>
        </p:nvSpPr>
        <p:spPr>
          <a:xfrm>
            <a:off x="420624" y="48278"/>
            <a:ext cx="10847121" cy="434888"/>
          </a:xfrm>
        </p:spPr>
        <p:txBody>
          <a:bodyPr>
            <a:normAutofit/>
          </a:bodyPr>
          <a:lstStyle/>
          <a:p>
            <a:pPr>
              <a:lnSpc>
                <a:spcPct val="90000"/>
              </a:lnSpc>
            </a:pPr>
            <a:r>
              <a:rPr lang="en-US" sz="2400"/>
              <a:t>Survey Results</a:t>
            </a:r>
          </a:p>
        </p:txBody>
      </p:sp>
    </p:spTree>
    <p:extLst>
      <p:ext uri="{BB962C8B-B14F-4D97-AF65-F5344CB8AC3E}">
        <p14:creationId xmlns:p14="http://schemas.microsoft.com/office/powerpoint/2010/main" val="187360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BAB63A-F120-5DCC-F794-B51BDDE8D344}"/>
              </a:ext>
            </a:extLst>
          </p:cNvPr>
          <p:cNvSpPr>
            <a:spLocks noGrp="1"/>
          </p:cNvSpPr>
          <p:nvPr>
            <p:ph type="title"/>
          </p:nvPr>
        </p:nvSpPr>
        <p:spPr>
          <a:xfrm>
            <a:off x="420624" y="46180"/>
            <a:ext cx="10805055" cy="450663"/>
          </a:xfrm>
        </p:spPr>
        <p:txBody>
          <a:bodyPr>
            <a:normAutofit/>
          </a:bodyPr>
          <a:lstStyle/>
          <a:p>
            <a:pPr>
              <a:lnSpc>
                <a:spcPct val="90000"/>
              </a:lnSpc>
            </a:pPr>
            <a:r>
              <a:rPr lang="en-US" sz="2600"/>
              <a:t>Summary of results</a:t>
            </a:r>
          </a:p>
        </p:txBody>
      </p:sp>
      <p:pic>
        <p:nvPicPr>
          <p:cNvPr id="5" name="Picture Placeholder 4">
            <a:extLst>
              <a:ext uri="{FF2B5EF4-FFF2-40B4-BE49-F238E27FC236}">
                <a16:creationId xmlns:a16="http://schemas.microsoft.com/office/drawing/2014/main" id="{B97471EA-2CD1-9EB0-86EE-C55C6DC4763B}"/>
              </a:ext>
            </a:extLst>
          </p:cNvPr>
          <p:cNvPicPr>
            <a:picLocks noGrp="1" noChangeAspect="1"/>
          </p:cNvPicPr>
          <p:nvPr>
            <p:ph sz="quarter" idx="10"/>
          </p:nvPr>
        </p:nvPicPr>
        <p:blipFill>
          <a:blip r:embed="rId2"/>
          <a:stretch>
            <a:fillRect/>
          </a:stretch>
        </p:blipFill>
        <p:spPr>
          <a:xfrm>
            <a:off x="0" y="1911988"/>
            <a:ext cx="12230543" cy="3241095"/>
          </a:xfrm>
          <a:prstGeom prst="rect">
            <a:avLst/>
          </a:prstGeom>
          <a:noFill/>
          <a:ln w="19050">
            <a:solidFill>
              <a:srgbClr val="1768B1">
                <a:lumMod val="50000"/>
              </a:srgbClr>
            </a:solidFill>
          </a:ln>
        </p:spPr>
      </p:pic>
    </p:spTree>
    <p:extLst>
      <p:ext uri="{BB962C8B-B14F-4D97-AF65-F5344CB8AC3E}">
        <p14:creationId xmlns:p14="http://schemas.microsoft.com/office/powerpoint/2010/main" val="233993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3B567D5-19A8-22CD-C8B7-6B6DDD1FCEA7}"/>
              </a:ext>
            </a:extLst>
          </p:cNvPr>
          <p:cNvPicPr>
            <a:picLocks noGrp="1" noChangeAspect="1"/>
          </p:cNvPicPr>
          <p:nvPr>
            <p:ph type="pic" sz="quarter" idx="10"/>
          </p:nvPr>
        </p:nvPicPr>
        <p:blipFill>
          <a:blip r:embed="rId2"/>
          <a:srcRect b="4443"/>
          <a:stretch>
            <a:fillRect/>
          </a:stretch>
        </p:blipFill>
        <p:spPr>
          <a:xfrm>
            <a:off x="8965" y="614512"/>
            <a:ext cx="4655184" cy="5696712"/>
          </a:xfrm>
          <a:prstGeom prst="rect">
            <a:avLst/>
          </a:prstGeom>
          <a:noFill/>
          <a:ln w="19050">
            <a:solidFill>
              <a:srgbClr val="1768B1">
                <a:lumMod val="50000"/>
              </a:srgbClr>
            </a:solidFill>
          </a:ln>
        </p:spPr>
      </p:pic>
      <p:sp>
        <p:nvSpPr>
          <p:cNvPr id="3" name="Title 2">
            <a:extLst>
              <a:ext uri="{FF2B5EF4-FFF2-40B4-BE49-F238E27FC236}">
                <a16:creationId xmlns:a16="http://schemas.microsoft.com/office/drawing/2014/main" id="{4DA09653-CB7D-8A7D-EEA7-5CCEB3BA3F4D}"/>
              </a:ext>
            </a:extLst>
          </p:cNvPr>
          <p:cNvSpPr>
            <a:spLocks noGrp="1"/>
          </p:cNvSpPr>
          <p:nvPr>
            <p:ph type="title"/>
          </p:nvPr>
        </p:nvSpPr>
        <p:spPr>
          <a:xfrm>
            <a:off x="420624" y="48278"/>
            <a:ext cx="10847121" cy="434888"/>
          </a:xfrm>
        </p:spPr>
        <p:txBody>
          <a:bodyPr>
            <a:normAutofit/>
          </a:bodyPr>
          <a:lstStyle/>
          <a:p>
            <a:pPr>
              <a:lnSpc>
                <a:spcPct val="90000"/>
              </a:lnSpc>
            </a:pPr>
            <a:r>
              <a:rPr lang="en-US" sz="2400"/>
              <a:t>GNSO results aggregated</a:t>
            </a:r>
          </a:p>
        </p:txBody>
      </p:sp>
      <p:sp>
        <p:nvSpPr>
          <p:cNvPr id="6" name="TextBox 5">
            <a:extLst>
              <a:ext uri="{FF2B5EF4-FFF2-40B4-BE49-F238E27FC236}">
                <a16:creationId xmlns:a16="http://schemas.microsoft.com/office/drawing/2014/main" id="{A933BC99-8AB0-662E-4B66-DF7A4F6AA074}"/>
              </a:ext>
            </a:extLst>
          </p:cNvPr>
          <p:cNvSpPr txBox="1"/>
          <p:nvPr/>
        </p:nvSpPr>
        <p:spPr>
          <a:xfrm>
            <a:off x="5654351" y="1324947"/>
            <a:ext cx="5613394" cy="923330"/>
          </a:xfrm>
          <a:prstGeom prst="rect">
            <a:avLst/>
          </a:prstGeom>
          <a:noFill/>
        </p:spPr>
        <p:txBody>
          <a:bodyPr wrap="square" lIns="0" tIns="0" rIns="0" bIns="0" rtlCol="0">
            <a:spAutoFit/>
          </a:bodyPr>
          <a:lstStyle/>
          <a:p>
            <a:r>
              <a:rPr lang="en-US" sz="2000" b="1" dirty="0">
                <a:solidFill>
                  <a:schemeClr val="tx2">
                    <a:lumMod val="50000"/>
                  </a:schemeClr>
                </a:solidFill>
              </a:rPr>
              <a:t>4 GNSO votes submitted for Option C (BC, RySG, RrSG, &amp; IPC) and 1 vote for Option B (NPOC)</a:t>
            </a:r>
            <a:endParaRPr lang="en-US" sz="2000" b="1" dirty="0">
              <a:solidFill>
                <a:schemeClr val="tx2">
                  <a:lumMod val="50000"/>
                </a:schemeClr>
              </a:solidFill>
              <a:cs typeface="Source Sans Pro"/>
            </a:endParaRPr>
          </a:p>
        </p:txBody>
      </p:sp>
    </p:spTree>
    <p:extLst>
      <p:ext uri="{BB962C8B-B14F-4D97-AF65-F5344CB8AC3E}">
        <p14:creationId xmlns:p14="http://schemas.microsoft.com/office/powerpoint/2010/main" val="21452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6C28-6C79-F32E-3B9D-E39FFFD5E419}"/>
              </a:ext>
            </a:extLst>
          </p:cNvPr>
          <p:cNvSpPr>
            <a:spLocks noGrp="1"/>
          </p:cNvSpPr>
          <p:nvPr>
            <p:ph type="title"/>
          </p:nvPr>
        </p:nvSpPr>
        <p:spPr/>
        <p:txBody>
          <a:bodyPr/>
          <a:lstStyle/>
          <a:p>
            <a:r>
              <a:rPr lang="en-US" dirty="0"/>
              <a:t>Additional comments received</a:t>
            </a:r>
          </a:p>
        </p:txBody>
      </p:sp>
      <p:sp>
        <p:nvSpPr>
          <p:cNvPr id="3" name="TextBox 2">
            <a:extLst>
              <a:ext uri="{FF2B5EF4-FFF2-40B4-BE49-F238E27FC236}">
                <a16:creationId xmlns:a16="http://schemas.microsoft.com/office/drawing/2014/main" id="{B1886C91-CBAB-458D-9CFF-9CC71FEDA2E1}"/>
              </a:ext>
            </a:extLst>
          </p:cNvPr>
          <p:cNvSpPr txBox="1"/>
          <p:nvPr/>
        </p:nvSpPr>
        <p:spPr>
          <a:xfrm>
            <a:off x="177800" y="850900"/>
            <a:ext cx="11836400" cy="5539978"/>
          </a:xfrm>
          <a:prstGeom prst="rect">
            <a:avLst/>
          </a:prstGeom>
          <a:noFill/>
        </p:spPr>
        <p:txBody>
          <a:bodyPr wrap="square" lIns="0" tIns="0" rIns="0" bIns="0" rtlCol="0">
            <a:spAutoFit/>
          </a:bodyPr>
          <a:lstStyle/>
          <a:p>
            <a:r>
              <a:rPr lang="en-US" b="1" dirty="0">
                <a:solidFill>
                  <a:schemeClr val="tx2">
                    <a:lumMod val="50000"/>
                  </a:schemeClr>
                </a:solidFill>
                <a:cs typeface="Source Sans Pro"/>
              </a:rPr>
              <a:t>SSAC</a:t>
            </a:r>
            <a:r>
              <a:rPr lang="en-US" dirty="0">
                <a:cs typeface="Source Sans Pro"/>
              </a:rPr>
              <a:t>: Suggest the BC/SSAC be scheduled on Monday. The GAC topic is relevant and will be informed by the discussions during the week and therefore may be best scheduled on Thursday.</a:t>
            </a:r>
          </a:p>
          <a:p>
            <a:endParaRPr lang="en-US" dirty="0">
              <a:cs typeface="Source Sans Pro"/>
            </a:endParaRPr>
          </a:p>
          <a:p>
            <a:r>
              <a:rPr lang="en-US" b="1" dirty="0">
                <a:solidFill>
                  <a:schemeClr val="tx2">
                    <a:lumMod val="50000"/>
                  </a:schemeClr>
                </a:solidFill>
                <a:cs typeface="Source Sans Pro"/>
              </a:rPr>
              <a:t>BC</a:t>
            </a:r>
            <a:r>
              <a:rPr lang="en-US" dirty="0">
                <a:cs typeface="Source Sans Pro"/>
              </a:rPr>
              <a:t>: Prefer that the plenary take place early in the week.  Thank you.</a:t>
            </a:r>
          </a:p>
          <a:p>
            <a:endParaRPr lang="en-US" dirty="0">
              <a:cs typeface="Source Sans Pro"/>
            </a:endParaRPr>
          </a:p>
          <a:p>
            <a:r>
              <a:rPr lang="en-US" b="1" dirty="0" err="1">
                <a:solidFill>
                  <a:schemeClr val="tx2">
                    <a:lumMod val="50000"/>
                  </a:schemeClr>
                </a:solidFill>
                <a:cs typeface="Source Sans Pro"/>
              </a:rPr>
              <a:t>ccNSO</a:t>
            </a:r>
            <a:r>
              <a:rPr lang="en-US" b="1" dirty="0">
                <a:solidFill>
                  <a:schemeClr val="tx2">
                    <a:lumMod val="50000"/>
                  </a:schemeClr>
                </a:solidFill>
                <a:cs typeface="Source Sans Pro"/>
              </a:rPr>
              <a:t>: </a:t>
            </a:r>
            <a:r>
              <a:rPr lang="en-US" dirty="0">
                <a:cs typeface="Source Sans Pro"/>
              </a:rPr>
              <a:t>We suggest assigning ""Review of Reviews"" to Monday per the CCG’s request, and ""Impact of AI in DNS Abuse"" to Thursday to avoid overlapping with Tech Day on Monday. Tech Day previously discussed this topic in Dublin (</a:t>
            </a:r>
            <a:r>
              <a:rPr lang="en-US" dirty="0">
                <a:cs typeface="Source Sans Pro"/>
                <a:hlinkClick r:id="rId2"/>
              </a:rPr>
              <a:t>https://icann84.sched.com/event/29QJy/ccnso-joint-tech-day-and-</a:t>
            </a:r>
            <a:r>
              <a:rPr lang="en-US" dirty="0" err="1">
                <a:cs typeface="Source Sans Pro"/>
                <a:hlinkClick r:id="rId2"/>
              </a:rPr>
              <a:t>dns</a:t>
            </a:r>
            <a:r>
              <a:rPr lang="en-US" dirty="0">
                <a:cs typeface="Source Sans Pro"/>
                <a:hlinkClick r:id="rId2"/>
              </a:rPr>
              <a:t>-abuse-session</a:t>
            </a:r>
            <a:r>
              <a:rPr lang="en-US" dirty="0">
                <a:cs typeface="Source Sans Pro"/>
              </a:rPr>
              <a:t>), so scheduling the session on Thursday allows Tech Day attendees to bring their insights and experiences, enriching the discussion. We believe this approach ensures both sessions to engage their audiences fully.</a:t>
            </a:r>
          </a:p>
          <a:p>
            <a:endParaRPr lang="en-US" dirty="0">
              <a:cs typeface="Source Sans Pro"/>
            </a:endParaRPr>
          </a:p>
          <a:p>
            <a:r>
              <a:rPr lang="en-US" b="1" dirty="0">
                <a:solidFill>
                  <a:schemeClr val="tx2">
                    <a:lumMod val="50000"/>
                  </a:schemeClr>
                </a:solidFill>
                <a:cs typeface="Source Sans Pro"/>
              </a:rPr>
              <a:t>RySG</a:t>
            </a:r>
            <a:r>
              <a:rPr lang="en-US" dirty="0">
                <a:cs typeface="Source Sans Pro"/>
              </a:rPr>
              <a:t>: As this is the Policy Forum meeting and a Community Session, we would like to reiterate the importance of making this an interactive community session as opposed to the usual plenary format.</a:t>
            </a:r>
          </a:p>
          <a:p>
            <a:endParaRPr lang="en-US" dirty="0">
              <a:cs typeface="Source Sans Pro"/>
            </a:endParaRPr>
          </a:p>
          <a:p>
            <a:r>
              <a:rPr lang="en-US" b="1" dirty="0">
                <a:solidFill>
                  <a:schemeClr val="tx2">
                    <a:lumMod val="50000"/>
                  </a:schemeClr>
                </a:solidFill>
                <a:cs typeface="Source Sans Pro"/>
              </a:rPr>
              <a:t>GAC: </a:t>
            </a:r>
            <a:r>
              <a:rPr lang="en-US" dirty="0">
                <a:cs typeface="Source Sans Pro"/>
              </a:rPr>
              <a:t>No strong preference on scheduling order, but emphasis on ensuring a regionally and gender-balanced lineup of speakers.</a:t>
            </a:r>
          </a:p>
          <a:p>
            <a:endParaRPr lang="en-US" dirty="0">
              <a:cs typeface="Source Sans Pro"/>
            </a:endParaRPr>
          </a:p>
          <a:p>
            <a:r>
              <a:rPr lang="en-US" b="1" dirty="0">
                <a:solidFill>
                  <a:schemeClr val="tx2">
                    <a:lumMod val="50000"/>
                  </a:schemeClr>
                </a:solidFill>
                <a:cs typeface="Source Sans Pro"/>
              </a:rPr>
              <a:t>NPOC</a:t>
            </a:r>
            <a:r>
              <a:rPr lang="en-US" dirty="0">
                <a:cs typeface="Source Sans Pro"/>
              </a:rPr>
              <a:t>: We could support BC/SSAC proposal whether the panelists including females in the same number and relevance of participation.</a:t>
            </a:r>
          </a:p>
          <a:p>
            <a:endParaRPr lang="en-US" dirty="0">
              <a:cs typeface="Source Sans Pro"/>
            </a:endParaRPr>
          </a:p>
        </p:txBody>
      </p:sp>
    </p:spTree>
    <p:extLst>
      <p:ext uri="{BB962C8B-B14F-4D97-AF65-F5344CB8AC3E}">
        <p14:creationId xmlns:p14="http://schemas.microsoft.com/office/powerpoint/2010/main" val="414116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A16D9-A630-CCD0-BC5D-D6147CF963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6F9FDB-6BCA-44C3-B35A-BF65A8F6C086}"/>
              </a:ext>
            </a:extLst>
          </p:cNvPr>
          <p:cNvSpPr>
            <a:spLocks noGrp="1"/>
          </p:cNvSpPr>
          <p:nvPr>
            <p:ph type="title"/>
          </p:nvPr>
        </p:nvSpPr>
        <p:spPr/>
        <p:txBody>
          <a:bodyPr/>
          <a:lstStyle/>
          <a:p>
            <a:r>
              <a:rPr lang="en-US" dirty="0"/>
              <a:t>3. </a:t>
            </a: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Discussion and finalization Block Schedule</a:t>
            </a:r>
            <a:br>
              <a:rPr lang="en-US" sz="3600" b="1" dirty="0">
                <a:solidFill>
                  <a:srgbClr val="FCD481"/>
                </a:solidFill>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51253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3F19-D839-85FF-B51C-C5A776460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12271-56E7-9BBC-567F-F79EBA2D967D}"/>
              </a:ext>
            </a:extLst>
          </p:cNvPr>
          <p:cNvSpPr>
            <a:spLocks noGrp="1"/>
          </p:cNvSpPr>
          <p:nvPr>
            <p:ph type="title"/>
          </p:nvPr>
        </p:nvSpPr>
        <p:spPr/>
        <p:txBody>
          <a:bodyPr/>
          <a:lstStyle/>
          <a:p>
            <a:r>
              <a:rPr lang="en-BE" dirty="0"/>
              <a:t>Draft Block </a:t>
            </a:r>
            <a:r>
              <a:rPr lang="en-BE"/>
              <a:t>Schedule ICANN8</a:t>
            </a:r>
            <a:r>
              <a:rPr lang="en-US" dirty="0"/>
              <a:t>6 v.1.1</a:t>
            </a:r>
            <a:endParaRPr lang="en-BE" dirty="0"/>
          </a:p>
        </p:txBody>
      </p:sp>
      <p:sp>
        <p:nvSpPr>
          <p:cNvPr id="4" name="TextBox 3">
            <a:extLst>
              <a:ext uri="{FF2B5EF4-FFF2-40B4-BE49-F238E27FC236}">
                <a16:creationId xmlns:a16="http://schemas.microsoft.com/office/drawing/2014/main" id="{00458CEC-313B-08EC-B8B0-984B5813698E}"/>
              </a:ext>
            </a:extLst>
          </p:cNvPr>
          <p:cNvSpPr txBox="1"/>
          <p:nvPr/>
        </p:nvSpPr>
        <p:spPr>
          <a:xfrm>
            <a:off x="609600" y="1111624"/>
            <a:ext cx="65" cy="276999"/>
          </a:xfrm>
          <a:prstGeom prst="rect">
            <a:avLst/>
          </a:prstGeom>
          <a:noFill/>
        </p:spPr>
        <p:txBody>
          <a:bodyPr wrap="none" lIns="0" tIns="0" rIns="0" bIns="0" rtlCol="0">
            <a:spAutoFit/>
          </a:bodyPr>
          <a:lstStyle/>
          <a:p>
            <a:endParaRPr lang="en-BE" dirty="0" err="1">
              <a:cs typeface="Source Sans Pro"/>
            </a:endParaRPr>
          </a:p>
        </p:txBody>
      </p:sp>
      <p:sp>
        <p:nvSpPr>
          <p:cNvPr id="7" name="TextBox 6">
            <a:extLst>
              <a:ext uri="{FF2B5EF4-FFF2-40B4-BE49-F238E27FC236}">
                <a16:creationId xmlns:a16="http://schemas.microsoft.com/office/drawing/2014/main" id="{B8A3D317-6C2A-5DA6-F6C0-AF99E63D487B}"/>
              </a:ext>
            </a:extLst>
          </p:cNvPr>
          <p:cNvSpPr txBox="1"/>
          <p:nvPr/>
        </p:nvSpPr>
        <p:spPr>
          <a:xfrm>
            <a:off x="1039906" y="1398494"/>
            <a:ext cx="65" cy="276999"/>
          </a:xfrm>
          <a:prstGeom prst="rect">
            <a:avLst/>
          </a:prstGeom>
          <a:noFill/>
        </p:spPr>
        <p:txBody>
          <a:bodyPr wrap="none" lIns="0" tIns="0" rIns="0" bIns="0" rtlCol="0">
            <a:spAutoFit/>
          </a:bodyPr>
          <a:lstStyle/>
          <a:p>
            <a:endParaRPr lang="en-BE" dirty="0" err="1">
              <a:cs typeface="Source Sans Pro"/>
            </a:endParaRPr>
          </a:p>
        </p:txBody>
      </p:sp>
      <p:pic>
        <p:nvPicPr>
          <p:cNvPr id="8" name="Picture 7">
            <a:extLst>
              <a:ext uri="{FF2B5EF4-FFF2-40B4-BE49-F238E27FC236}">
                <a16:creationId xmlns:a16="http://schemas.microsoft.com/office/drawing/2014/main" id="{438D87A4-B7A2-42E5-60F9-D878884AFFDD}"/>
              </a:ext>
            </a:extLst>
          </p:cNvPr>
          <p:cNvPicPr>
            <a:picLocks noChangeAspect="1"/>
          </p:cNvPicPr>
          <p:nvPr/>
        </p:nvPicPr>
        <p:blipFill>
          <a:blip r:embed="rId3"/>
          <a:stretch>
            <a:fillRect/>
          </a:stretch>
        </p:blipFill>
        <p:spPr>
          <a:xfrm>
            <a:off x="2794397" y="656809"/>
            <a:ext cx="6666576" cy="5597591"/>
          </a:xfrm>
          <a:prstGeom prst="rect">
            <a:avLst/>
          </a:prstGeom>
        </p:spPr>
      </p:pic>
    </p:spTree>
    <p:extLst>
      <p:ext uri="{BB962C8B-B14F-4D97-AF65-F5344CB8AC3E}">
        <p14:creationId xmlns:p14="http://schemas.microsoft.com/office/powerpoint/2010/main" val="25113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518A-7CCD-2060-D7C3-3F0EE3C156D4}"/>
              </a:ext>
            </a:extLst>
          </p:cNvPr>
          <p:cNvSpPr>
            <a:spLocks noGrp="1"/>
          </p:cNvSpPr>
          <p:nvPr>
            <p:ph type="title"/>
          </p:nvPr>
        </p:nvSpPr>
        <p:spPr>
          <a:xfrm>
            <a:off x="420624" y="48278"/>
            <a:ext cx="10847121" cy="434888"/>
          </a:xfrm>
        </p:spPr>
        <p:txBody>
          <a:bodyPr>
            <a:normAutofit/>
          </a:bodyPr>
          <a:lstStyle/>
          <a:p>
            <a:pPr>
              <a:lnSpc>
                <a:spcPct val="90000"/>
              </a:lnSpc>
            </a:pPr>
            <a:r>
              <a:rPr lang="en-US" sz="2400" dirty="0"/>
              <a:t>ICANN86 Production Timeline</a:t>
            </a:r>
            <a:endParaRPr lang="en-BE" sz="2400" dirty="0"/>
          </a:p>
        </p:txBody>
      </p:sp>
      <p:sp>
        <p:nvSpPr>
          <p:cNvPr id="4" name="TextBox 3">
            <a:extLst>
              <a:ext uri="{FF2B5EF4-FFF2-40B4-BE49-F238E27FC236}">
                <a16:creationId xmlns:a16="http://schemas.microsoft.com/office/drawing/2014/main" id="{5CEA5A0D-92F3-E8F3-B052-C69B3366C5FE}"/>
              </a:ext>
            </a:extLst>
          </p:cNvPr>
          <p:cNvSpPr txBox="1"/>
          <p:nvPr/>
        </p:nvSpPr>
        <p:spPr>
          <a:xfrm>
            <a:off x="3052482" y="3239852"/>
            <a:ext cx="6104964" cy="369332"/>
          </a:xfrm>
          <a:prstGeom prst="rect">
            <a:avLst/>
          </a:prstGeom>
          <a:noFill/>
        </p:spPr>
        <p:txBody>
          <a:bodyPr wrap="square">
            <a:spAutoFit/>
          </a:bodyPr>
          <a:lstStyle/>
          <a:p>
            <a:endParaRPr lang="en-BE" dirty="0"/>
          </a:p>
        </p:txBody>
      </p:sp>
      <p:pic>
        <p:nvPicPr>
          <p:cNvPr id="6" name="Picture 5">
            <a:extLst>
              <a:ext uri="{FF2B5EF4-FFF2-40B4-BE49-F238E27FC236}">
                <a16:creationId xmlns:a16="http://schemas.microsoft.com/office/drawing/2014/main" id="{683BC627-8847-69B2-20F8-D7634C0D32D6}"/>
              </a:ext>
            </a:extLst>
          </p:cNvPr>
          <p:cNvPicPr>
            <a:picLocks noChangeAspect="1"/>
          </p:cNvPicPr>
          <p:nvPr/>
        </p:nvPicPr>
        <p:blipFill>
          <a:blip r:embed="rId3"/>
          <a:srcRect l="16331" t="6484" r="15849" b="42241"/>
          <a:stretch>
            <a:fillRect/>
          </a:stretch>
        </p:blipFill>
        <p:spPr>
          <a:xfrm>
            <a:off x="681404" y="627530"/>
            <a:ext cx="10847120" cy="5593976"/>
          </a:xfrm>
          <a:prstGeom prst="rect">
            <a:avLst/>
          </a:prstGeom>
        </p:spPr>
      </p:pic>
    </p:spTree>
    <p:extLst>
      <p:ext uri="{BB962C8B-B14F-4D97-AF65-F5344CB8AC3E}">
        <p14:creationId xmlns:p14="http://schemas.microsoft.com/office/powerpoint/2010/main" val="358715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a:t>
            </a:r>
            <a:r>
              <a:rPr lang="en-US" sz="3600" dirty="0"/>
              <a:t>AOB</a:t>
            </a:r>
            <a:endParaRPr lang="en-US" dirty="0"/>
          </a:p>
        </p:txBody>
      </p:sp>
    </p:spTree>
    <p:extLst>
      <p:ext uri="{BB962C8B-B14F-4D97-AF65-F5344CB8AC3E}">
        <p14:creationId xmlns:p14="http://schemas.microsoft.com/office/powerpoint/2010/main" val="54774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Engage with ICANN</a:t>
            </a:r>
            <a:endParaRPr lang="en-US" dirty="0"/>
          </a:p>
        </p:txBody>
      </p:sp>
      <p:sp>
        <p:nvSpPr>
          <p:cNvPr id="29" name="Text Placeholder 32"/>
          <p:cNvSpPr txBox="1">
            <a:spLocks/>
          </p:cNvSpPr>
          <p:nvPr/>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30" name="Text Placeholder 33"/>
          <p:cNvSpPr txBox="1">
            <a:spLocks/>
          </p:cNvSpPr>
          <p:nvPr/>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31" name="Text Placeholder 29"/>
          <p:cNvSpPr txBox="1">
            <a:spLocks/>
          </p:cNvSpPr>
          <p:nvPr/>
        </p:nvSpPr>
        <p:spPr>
          <a:xfrm>
            <a:off x="3391319" y="1865312"/>
            <a:ext cx="7964599" cy="346541"/>
          </a:xfrm>
          <a:prstGeom prst="rect">
            <a:avLst/>
          </a:prstGeom>
        </p:spPr>
        <p:txBody>
          <a:bodyPr lIns="0" tIns="0" rIns="0" bIns="0"/>
          <a:lstStyle>
            <a:lvl1pPr marL="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1pPr>
            <a:lvl2pPr marL="4572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2pPr>
            <a:lvl3pPr marL="9144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3pPr>
            <a:lvl4pPr marL="13716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4pPr>
            <a:lvl5pPr marL="1828800" indent="0" algn="l" defTabSz="457200" rtl="0" eaLnBrk="1" latinLnBrk="0" hangingPunct="1">
              <a:spcBef>
                <a:spcPct val="20000"/>
              </a:spcBef>
              <a:buFontTx/>
              <a:buNone/>
              <a:defRPr lang="en-US" sz="2000" kern="1200" dirty="0">
                <a:solidFill>
                  <a:schemeClr val="bg1"/>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Email: </a:t>
            </a:r>
            <a:r>
              <a:rPr lang="en-US" dirty="0" err="1"/>
              <a:t>email@icann.org</a:t>
            </a:r>
            <a:endParaRPr lang="en-US" dirty="0"/>
          </a:p>
        </p:txBody>
      </p:sp>
      <p:grpSp>
        <p:nvGrpSpPr>
          <p:cNvPr id="32" name="Group 31"/>
          <p:cNvGrpSpPr/>
          <p:nvPr/>
        </p:nvGrpSpPr>
        <p:grpSpPr>
          <a:xfrm>
            <a:off x="3402135"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
                </a:rPr>
                <a:t>flickr.com</a:t>
              </a:r>
              <a:r>
                <a:rPr lang="en-US" sz="1400" dirty="0">
                  <a:solidFill>
                    <a:srgbClr val="0A304B"/>
                  </a:solidFill>
                  <a:latin typeface="+mn-lt"/>
                  <a:ea typeface="Segoe UI" panose="020B0502040204020203" pitchFamily="34" charset="0"/>
                  <a:cs typeface="Arial"/>
                  <a:hlinkClick r:id="rId2"/>
                </a:rPr>
                <a:t>/</a:t>
              </a:r>
              <a:r>
                <a:rPr lang="en-US" sz="1400" dirty="0" err="1">
                  <a:solidFill>
                    <a:srgbClr val="0A304B"/>
                  </a:solidFill>
                  <a:latin typeface="+mn-lt"/>
                  <a:ea typeface="Segoe UI" panose="020B0502040204020203" pitchFamily="34" charset="0"/>
                  <a:cs typeface="Arial"/>
                  <a:hlinkClick r:id="rId2"/>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3" action="ppaction://hlinkfile"/>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p:nvGrpSpPr>
        <p:grpSpPr>
          <a:xfrm>
            <a:off x="3402135"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5"/>
                </a:rPr>
                <a:t>linkedin</a:t>
              </a:r>
              <a:r>
                <a:rPr lang="en-US" sz="1400" dirty="0">
                  <a:solidFill>
                    <a:srgbClr val="0A304B"/>
                  </a:solidFill>
                  <a:latin typeface="+mn-lt"/>
                  <a:ea typeface="Segoe UI" panose="020B0502040204020203" pitchFamily="34" charset="0"/>
                  <a:cs typeface="Arial"/>
                  <a:hlinkClick r:id="rId5"/>
                </a:rPr>
                <a:t>/company/</a:t>
              </a:r>
              <a:r>
                <a:rPr lang="en-US" sz="1400" dirty="0" err="1">
                  <a:solidFill>
                    <a:srgbClr val="0A304B"/>
                  </a:solidFill>
                  <a:latin typeface="+mn-lt"/>
                  <a:ea typeface="Segoe UI" panose="020B0502040204020203" pitchFamily="34" charset="0"/>
                  <a:cs typeface="Arial"/>
                  <a:hlinkClick r:id="rId5"/>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p:nvGrpSpPr>
        <p:grpSpPr>
          <a:xfrm>
            <a:off x="3402135"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8"/>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9" action="ppaction://hlinkfile"/>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p:nvGrpSpPr>
        <p:grpSpPr>
          <a:xfrm>
            <a:off x="3402135"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1"/>
                </a:rPr>
                <a:t>facebook.com/</a:t>
              </a:r>
              <a:r>
                <a:rPr lang="en-US" sz="1400" dirty="0" err="1">
                  <a:solidFill>
                    <a:srgbClr val="0A304B"/>
                  </a:solidFill>
                  <a:latin typeface="+mn-lt"/>
                  <a:ea typeface="Segoe UI" panose="020B0502040204020203" pitchFamily="34" charset="0"/>
                  <a:cs typeface="Arial"/>
                  <a:hlinkClick r:id="rId11"/>
                </a:rPr>
                <a:t>icannorg</a:t>
              </a:r>
              <a:r>
                <a:rPr lang="en-US" sz="1400" dirty="0">
                  <a:solidFill>
                    <a:srgbClr val="0A304B"/>
                  </a:solidFill>
                  <a:latin typeface="+mn-lt"/>
                  <a:ea typeface="Segoe UI" panose="020B0502040204020203" pitchFamily="34" charset="0"/>
                  <a:cs typeface="Arial"/>
                  <a:hlinkClick r:id="rId11"/>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2" action="ppaction://hlinkfile"/>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p:nvGrpSpPr>
        <p:grpSpPr>
          <a:xfrm>
            <a:off x="3402135" y="3730286"/>
            <a:ext cx="3636602" cy="365760"/>
            <a:chOff x="1235726" y="4721075"/>
            <a:chExt cx="3636602" cy="365760"/>
          </a:xfrm>
        </p:grpSpPr>
        <p:pic>
          <p:nvPicPr>
            <p:cNvPr id="45" name="Picture 44" descr="1420948149_social_style_3_youtube-128.png">
              <a:hlinkClick r:id="rId14" action="ppaction://hlinkfile"/>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6"/>
                </a:rPr>
                <a:t>youtube.com/</a:t>
              </a:r>
              <a:r>
                <a:rPr lang="en-US" sz="1400" dirty="0" err="1">
                  <a:solidFill>
                    <a:srgbClr val="0A304B"/>
                  </a:solidFill>
                  <a:latin typeface="+mn-lt"/>
                  <a:ea typeface="Segoe UI" panose="020B0502040204020203" pitchFamily="34" charset="0"/>
                  <a:cs typeface="Arial"/>
                  <a:hlinkClick r:id="rId16"/>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p:nvGrpSpPr>
        <p:grpSpPr>
          <a:xfrm>
            <a:off x="3402135"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7"/>
                </a:rPr>
                <a:t>soundcloud</a:t>
              </a:r>
              <a:r>
                <a:rPr lang="en-US" sz="1400" dirty="0">
                  <a:solidFill>
                    <a:srgbClr val="0A304B"/>
                  </a:solidFill>
                  <a:latin typeface="+mn-lt"/>
                  <a:ea typeface="Segoe UI" panose="020B0502040204020203" pitchFamily="34" charset="0"/>
                  <a:cs typeface="Arial"/>
                  <a:hlinkClick r:id="rId17"/>
                </a:rPr>
                <a:t>/</a:t>
              </a:r>
              <a:r>
                <a:rPr lang="en-US" sz="1400" dirty="0" err="1">
                  <a:solidFill>
                    <a:srgbClr val="0A304B"/>
                  </a:solidFill>
                  <a:latin typeface="+mn-lt"/>
                  <a:ea typeface="Segoe UI" panose="020B0502040204020203" pitchFamily="34" charset="0"/>
                  <a:cs typeface="Arial"/>
                  <a:hlinkClick r:id="rId17"/>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p:nvGrpSpPr>
        <p:grpSpPr>
          <a:xfrm>
            <a:off x="3402135"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9"/>
                </a:rPr>
                <a:t>slideshare</a:t>
              </a:r>
              <a:r>
                <a:rPr lang="en-US" sz="1400" dirty="0">
                  <a:solidFill>
                    <a:srgbClr val="0A304B"/>
                  </a:solidFill>
                  <a:latin typeface="+mn-lt"/>
                  <a:ea typeface="Segoe UI" panose="020B0502040204020203" pitchFamily="34" charset="0"/>
                  <a:cs typeface="Arial"/>
                  <a:hlinkClick r:id="rId19"/>
                </a:rPr>
                <a:t>/</a:t>
              </a:r>
              <a:r>
                <a:rPr lang="en-US" sz="1400" dirty="0" err="1">
                  <a:solidFill>
                    <a:srgbClr val="0A304B"/>
                  </a:solidFill>
                  <a:latin typeface="+mn-lt"/>
                  <a:ea typeface="Segoe UI" panose="020B0502040204020203" pitchFamily="34" charset="0"/>
                  <a:cs typeface="Arial"/>
                  <a:hlinkClick r:id="rId19"/>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123461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7216" y="397242"/>
            <a:ext cx="10576000" cy="1768314"/>
          </a:xfrm>
        </p:spPr>
        <p:txBody>
          <a:bodyPr>
            <a:normAutofit/>
          </a:bodyPr>
          <a:lstStyle/>
          <a:p>
            <a:pPr>
              <a:lnSpc>
                <a:spcPct val="90000"/>
              </a:lnSpc>
            </a:pPr>
            <a:r>
              <a:rPr lang="en-US" sz="2600" dirty="0"/>
              <a:t>Agenda</a:t>
            </a:r>
          </a:p>
        </p:txBody>
      </p:sp>
      <p:sp>
        <p:nvSpPr>
          <p:cNvPr id="3" name="Content Placeholder 2"/>
          <p:cNvSpPr>
            <a:spLocks noGrp="1"/>
          </p:cNvSpPr>
          <p:nvPr>
            <p:ph type="body" sz="quarter" idx="11"/>
          </p:nvPr>
        </p:nvSpPr>
        <p:spPr>
          <a:xfrm>
            <a:off x="824441" y="2846284"/>
            <a:ext cx="10543117" cy="927926"/>
          </a:xfrm>
        </p:spPr>
        <p:txBody>
          <a:bodyPr>
            <a:noAutofit/>
          </a:bodyPr>
          <a:lstStyle/>
          <a:p>
            <a:pPr marL="342900" marR="0" lvl="0" indent="-342900">
              <a:spcBef>
                <a:spcPts val="0"/>
              </a:spcBef>
              <a:spcAft>
                <a:spcPts val="0"/>
              </a:spcAft>
              <a:buFont typeface="+mj-lt"/>
              <a:buAutoNum type="arabicPeriod"/>
              <a:tabLst>
                <a:tab pos="457200" algn="l"/>
              </a:tabLst>
            </a:pPr>
            <a:r>
              <a:rPr lang="en-US" sz="2000" b="1" dirty="0">
                <a:solidFill>
                  <a:srgbClr val="FCD481"/>
                </a:solidFill>
                <a:effectLst/>
                <a:latin typeface="Calibri" panose="020F0502020204030204" pitchFamily="34" charset="0"/>
                <a:ea typeface="Times New Roman" panose="02020603050405020304" pitchFamily="18" charset="0"/>
                <a:cs typeface="Times New Roman" panose="02020603050405020304" pitchFamily="18" charset="0"/>
              </a:rPr>
              <a:t>Welcome &amp; Introduction</a:t>
            </a:r>
          </a:p>
          <a:p>
            <a:pPr marL="342900" marR="0" lvl="0" indent="-342900">
              <a:spcBef>
                <a:spcPts val="0"/>
              </a:spcBef>
              <a:spcAft>
                <a:spcPts val="0"/>
              </a:spcAft>
              <a:buFont typeface="+mj-lt"/>
              <a:buAutoNum type="arabicPeriod"/>
              <a:tabLst>
                <a:tab pos="457200" algn="l"/>
              </a:tabLst>
            </a:pPr>
            <a:endParaRPr lang="en-US" sz="2000" b="1" dirty="0">
              <a:solidFill>
                <a:srgbClr val="FCD48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dirty="0">
                <a:solidFill>
                  <a:srgbClr val="FCD481"/>
                </a:solidFill>
                <a:effectLst/>
                <a:latin typeface="Calibri" panose="020F0502020204030204" pitchFamily="34" charset="0"/>
                <a:ea typeface="Times New Roman" panose="02020603050405020304" pitchFamily="18" charset="0"/>
                <a:cs typeface="Times New Roman" panose="02020603050405020304" pitchFamily="18" charset="0"/>
              </a:rPr>
              <a:t>Community Session Topic Vote Results</a:t>
            </a:r>
          </a:p>
          <a:p>
            <a:pPr marL="342900" marR="0" lvl="0" indent="-342900">
              <a:spcBef>
                <a:spcPts val="0"/>
              </a:spcBef>
              <a:spcAft>
                <a:spcPts val="0"/>
              </a:spcAft>
              <a:buFont typeface="+mj-lt"/>
              <a:buAutoNum type="arabicPeriod"/>
              <a:tabLst>
                <a:tab pos="457200" algn="l"/>
              </a:tabLst>
            </a:pPr>
            <a:endParaRPr lang="en-US" sz="2000" b="1" dirty="0">
              <a:solidFill>
                <a:srgbClr val="FCD48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dirty="0">
                <a:solidFill>
                  <a:srgbClr val="FCD481"/>
                </a:solidFill>
                <a:effectLst/>
                <a:latin typeface="Calibri" panose="020F0502020204030204" pitchFamily="34" charset="0"/>
                <a:ea typeface="Times New Roman" panose="02020603050405020304" pitchFamily="18" charset="0"/>
                <a:cs typeface="Times New Roman" panose="02020603050405020304" pitchFamily="18" charset="0"/>
              </a:rPr>
              <a:t>Discussion and finalization of Block Schedule</a:t>
            </a:r>
            <a:endParaRPr lang="en-US" sz="2000" b="1" dirty="0">
              <a:solidFill>
                <a:srgbClr val="FCD48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2000" b="1" dirty="0">
              <a:solidFill>
                <a:srgbClr val="FCD481"/>
              </a:solidFill>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dirty="0">
                <a:solidFill>
                  <a:srgbClr val="FCD481"/>
                </a:solidFill>
                <a:effectLst/>
                <a:latin typeface="Calibri" panose="020F0502020204030204" pitchFamily="34" charset="0"/>
                <a:ea typeface="Times New Roman" panose="02020603050405020304" pitchFamily="18" charset="0"/>
                <a:cs typeface="Times New Roman" panose="02020603050405020304" pitchFamily="18" charset="0"/>
              </a:rPr>
              <a:t>AOB</a:t>
            </a:r>
            <a:endParaRPr lang="en-US" sz="2000" b="1" dirty="0">
              <a:solidFill>
                <a:srgbClr val="FCD48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2000" b="1" dirty="0">
              <a:solidFill>
                <a:srgbClr val="FCD48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68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3E557-FD0A-9CBA-8987-9202A405C0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BD7CE9-AE8F-734A-836C-A07697A732C6}"/>
              </a:ext>
            </a:extLst>
          </p:cNvPr>
          <p:cNvSpPr>
            <a:spLocks noGrp="1"/>
          </p:cNvSpPr>
          <p:nvPr>
            <p:ph type="title"/>
          </p:nvPr>
        </p:nvSpPr>
        <p:spPr/>
        <p:txBody>
          <a:bodyPr/>
          <a:lstStyle/>
          <a:p>
            <a:r>
              <a:rPr lang="en-US" dirty="0"/>
              <a:t>1. Welcome &amp; Introduction</a:t>
            </a:r>
          </a:p>
        </p:txBody>
      </p:sp>
    </p:spTree>
    <p:extLst>
      <p:ext uri="{BB962C8B-B14F-4D97-AF65-F5344CB8AC3E}">
        <p14:creationId xmlns:p14="http://schemas.microsoft.com/office/powerpoint/2010/main" val="407440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Community </a:t>
            </a:r>
            <a:r>
              <a:rPr lang="en-US" sz="3600" dirty="0"/>
              <a:t>Session Topic Vote Results</a:t>
            </a:r>
            <a:endParaRPr lang="en-US" dirty="0"/>
          </a:p>
        </p:txBody>
      </p:sp>
    </p:spTree>
    <p:extLst>
      <p:ext uri="{BB962C8B-B14F-4D97-AF65-F5344CB8AC3E}">
        <p14:creationId xmlns:p14="http://schemas.microsoft.com/office/powerpoint/2010/main" val="94705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A599-BFC7-51D1-4957-0B1C5EC96500}"/>
              </a:ext>
            </a:extLst>
          </p:cNvPr>
          <p:cNvSpPr>
            <a:spLocks noGrp="1"/>
          </p:cNvSpPr>
          <p:nvPr>
            <p:ph type="title"/>
          </p:nvPr>
        </p:nvSpPr>
        <p:spPr/>
        <p:txBody>
          <a:bodyPr/>
          <a:lstStyle/>
          <a:p>
            <a:r>
              <a:rPr lang="en-US" dirty="0"/>
              <a:t>Reminder Community Session Topic Timeline</a:t>
            </a:r>
          </a:p>
        </p:txBody>
      </p:sp>
      <p:graphicFrame>
        <p:nvGraphicFramePr>
          <p:cNvPr id="5" name="Table 4">
            <a:extLst>
              <a:ext uri="{FF2B5EF4-FFF2-40B4-BE49-F238E27FC236}">
                <a16:creationId xmlns:a16="http://schemas.microsoft.com/office/drawing/2014/main" id="{0D4EC8A6-3409-15D5-22C8-363299907CAF}"/>
              </a:ext>
            </a:extLst>
          </p:cNvPr>
          <p:cNvGraphicFramePr>
            <a:graphicFrameLocks noGrp="1"/>
          </p:cNvGraphicFramePr>
          <p:nvPr>
            <p:extLst>
              <p:ext uri="{D42A27DB-BD31-4B8C-83A1-F6EECF244321}">
                <p14:modId xmlns:p14="http://schemas.microsoft.com/office/powerpoint/2010/main" val="3092068773"/>
              </p:ext>
            </p:extLst>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22635643"/>
                    </a:ext>
                  </a:extLst>
                </a:gridCol>
              </a:tblGrid>
              <a:tr h="370840">
                <a:tc>
                  <a:txBody>
                    <a:bodyPr/>
                    <a:lstStyle/>
                    <a:p>
                      <a:endParaRPr lang="en-US" dirty="0"/>
                    </a:p>
                  </a:txBody>
                  <a:tcPr/>
                </a:tc>
                <a:extLst>
                  <a:ext uri="{0D108BD9-81ED-4DB2-BD59-A6C34878D82A}">
                    <a16:rowId xmlns:a16="http://schemas.microsoft.com/office/drawing/2014/main" val="219597515"/>
                  </a:ext>
                </a:extLst>
              </a:tr>
            </a:tbl>
          </a:graphicData>
        </a:graphic>
      </p:graphicFrame>
      <p:graphicFrame>
        <p:nvGraphicFramePr>
          <p:cNvPr id="7" name="Table 6">
            <a:extLst>
              <a:ext uri="{FF2B5EF4-FFF2-40B4-BE49-F238E27FC236}">
                <a16:creationId xmlns:a16="http://schemas.microsoft.com/office/drawing/2014/main" id="{069B2667-4471-56BC-FA62-98A6BC0F41DA}"/>
              </a:ext>
            </a:extLst>
          </p:cNvPr>
          <p:cNvGraphicFramePr>
            <a:graphicFrameLocks noGrp="1"/>
          </p:cNvGraphicFramePr>
          <p:nvPr>
            <p:extLst>
              <p:ext uri="{D42A27DB-BD31-4B8C-83A1-F6EECF244321}">
                <p14:modId xmlns:p14="http://schemas.microsoft.com/office/powerpoint/2010/main" val="1786858256"/>
              </p:ext>
            </p:extLst>
          </p:nvPr>
        </p:nvGraphicFramePr>
        <p:xfrm>
          <a:off x="2032000" y="719666"/>
          <a:ext cx="8128000" cy="5001513"/>
        </p:xfrm>
        <a:graphic>
          <a:graphicData uri="http://schemas.openxmlformats.org/drawingml/2006/table">
            <a:tbl>
              <a:tblPr firstRow="1" bandRow="1" bandCol="1">
                <a:tableStyleId>{5C22544A-7EE6-4342-B048-85BDC9FD1C3A}</a:tableStyleId>
              </a:tblPr>
              <a:tblGrid>
                <a:gridCol w="8128000">
                  <a:extLst>
                    <a:ext uri="{9D8B030D-6E8A-4147-A177-3AD203B41FA5}">
                      <a16:colId xmlns:a16="http://schemas.microsoft.com/office/drawing/2014/main" val="1048553372"/>
                    </a:ext>
                  </a:extLst>
                </a:gridCol>
              </a:tblGrid>
              <a:tr h="454683">
                <a:tc>
                  <a:txBody>
                    <a:bodyPr/>
                    <a:lstStyle/>
                    <a:p>
                      <a:endParaRPr lang="en-US" dirty="0"/>
                    </a:p>
                  </a:txBody>
                  <a:tcPr/>
                </a:tc>
                <a:extLst>
                  <a:ext uri="{0D108BD9-81ED-4DB2-BD59-A6C34878D82A}">
                    <a16:rowId xmlns:a16="http://schemas.microsoft.com/office/drawing/2014/main" val="1061629861"/>
                  </a:ext>
                </a:extLst>
              </a:tr>
              <a:tr h="454683">
                <a:tc>
                  <a:txBody>
                    <a:bodyPr/>
                    <a:lstStyle/>
                    <a:p>
                      <a:r>
                        <a:rPr lang="en-US" dirty="0"/>
                        <a:t>Form circulated for Community Session topic submission: 2 March 2026</a:t>
                      </a:r>
                    </a:p>
                  </a:txBody>
                  <a:tcPr/>
                </a:tc>
                <a:extLst>
                  <a:ext uri="{0D108BD9-81ED-4DB2-BD59-A6C34878D82A}">
                    <a16:rowId xmlns:a16="http://schemas.microsoft.com/office/drawing/2014/main" val="2952149237"/>
                  </a:ext>
                </a:extLst>
              </a:tr>
              <a:tr h="454683">
                <a:tc>
                  <a:txBody>
                    <a:bodyPr/>
                    <a:lstStyle/>
                    <a:p>
                      <a:endParaRPr lang="en-US" dirty="0"/>
                    </a:p>
                  </a:txBody>
                  <a:tcPr/>
                </a:tc>
                <a:extLst>
                  <a:ext uri="{0D108BD9-81ED-4DB2-BD59-A6C34878D82A}">
                    <a16:rowId xmlns:a16="http://schemas.microsoft.com/office/drawing/2014/main" val="2167048772"/>
                  </a:ext>
                </a:extLst>
              </a:tr>
              <a:tr h="4546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Submission deadline: 23 March 2026 at 23:59 UTC</a:t>
                      </a:r>
                    </a:p>
                  </a:txBody>
                  <a:tcPr/>
                </a:tc>
                <a:extLst>
                  <a:ext uri="{0D108BD9-81ED-4DB2-BD59-A6C34878D82A}">
                    <a16:rowId xmlns:a16="http://schemas.microsoft.com/office/drawing/2014/main" val="2589958809"/>
                  </a:ext>
                </a:extLst>
              </a:tr>
              <a:tr h="454683">
                <a:tc>
                  <a:txBody>
                    <a:bodyPr/>
                    <a:lstStyle/>
                    <a:p>
                      <a:endParaRPr lang="en-US" dirty="0"/>
                    </a:p>
                  </a:txBody>
                  <a:tcPr/>
                </a:tc>
                <a:extLst>
                  <a:ext uri="{0D108BD9-81ED-4DB2-BD59-A6C34878D82A}">
                    <a16:rowId xmlns:a16="http://schemas.microsoft.com/office/drawing/2014/main" val="4034511340"/>
                  </a:ext>
                </a:extLst>
              </a:tr>
              <a:tr h="4546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ICANN86 Kick Off call &amp; ICANN85 Debrief: 23 March 2026 15:00 UTC</a:t>
                      </a:r>
                    </a:p>
                  </a:txBody>
                  <a:tcPr/>
                </a:tc>
                <a:extLst>
                  <a:ext uri="{0D108BD9-81ED-4DB2-BD59-A6C34878D82A}">
                    <a16:rowId xmlns:a16="http://schemas.microsoft.com/office/drawing/2014/main" val="2254881550"/>
                  </a:ext>
                </a:extLst>
              </a:tr>
              <a:tr h="454683">
                <a:tc>
                  <a:txBody>
                    <a:bodyPr/>
                    <a:lstStyle/>
                    <a:p>
                      <a:endParaRPr lang="en-US" dirty="0"/>
                    </a:p>
                  </a:txBody>
                  <a:tcPr/>
                </a:tc>
                <a:extLst>
                  <a:ext uri="{0D108BD9-81ED-4DB2-BD59-A6C34878D82A}">
                    <a16:rowId xmlns:a16="http://schemas.microsoft.com/office/drawing/2014/main" val="1493144684"/>
                  </a:ext>
                </a:extLst>
              </a:tr>
              <a:tr h="454683">
                <a:tc>
                  <a:txBody>
                    <a:bodyPr/>
                    <a:lstStyle/>
                    <a:p>
                      <a:r>
                        <a:rPr lang="en-US" dirty="0"/>
                        <a:t>Vote for Community Session topic: 24 – 27 March 2026</a:t>
                      </a:r>
                    </a:p>
                  </a:txBody>
                  <a:tcPr/>
                </a:tc>
                <a:extLst>
                  <a:ext uri="{0D108BD9-81ED-4DB2-BD59-A6C34878D82A}">
                    <a16:rowId xmlns:a16="http://schemas.microsoft.com/office/drawing/2014/main" val="3010594317"/>
                  </a:ext>
                </a:extLst>
              </a:tr>
              <a:tr h="454683">
                <a:tc>
                  <a:txBody>
                    <a:bodyPr/>
                    <a:lstStyle/>
                    <a:p>
                      <a:endParaRPr lang="en-US" dirty="0"/>
                    </a:p>
                  </a:txBody>
                  <a:tcPr/>
                </a:tc>
                <a:extLst>
                  <a:ext uri="{0D108BD9-81ED-4DB2-BD59-A6C34878D82A}">
                    <a16:rowId xmlns:a16="http://schemas.microsoft.com/office/drawing/2014/main" val="2099160826"/>
                  </a:ext>
                </a:extLst>
              </a:tr>
              <a:tr h="454683">
                <a:tc>
                  <a:txBody>
                    <a:bodyPr/>
                    <a:lstStyle/>
                    <a:p>
                      <a:r>
                        <a:rPr lang="en-US" dirty="0"/>
                        <a:t>ICANN86 Production call #2, vote results &amp; decision: 30 March 2026</a:t>
                      </a:r>
                    </a:p>
                  </a:txBody>
                  <a:tcPr/>
                </a:tc>
                <a:extLst>
                  <a:ext uri="{0D108BD9-81ED-4DB2-BD59-A6C34878D82A}">
                    <a16:rowId xmlns:a16="http://schemas.microsoft.com/office/drawing/2014/main" val="1527986760"/>
                  </a:ext>
                </a:extLst>
              </a:tr>
              <a:tr h="454683">
                <a:tc>
                  <a:txBody>
                    <a:bodyPr/>
                    <a:lstStyle/>
                    <a:p>
                      <a:endParaRPr lang="en-US" dirty="0"/>
                    </a:p>
                  </a:txBody>
                  <a:tcPr/>
                </a:tc>
                <a:extLst>
                  <a:ext uri="{0D108BD9-81ED-4DB2-BD59-A6C34878D82A}">
                    <a16:rowId xmlns:a16="http://schemas.microsoft.com/office/drawing/2014/main" val="2078708346"/>
                  </a:ext>
                </a:extLst>
              </a:tr>
            </a:tbl>
          </a:graphicData>
        </a:graphic>
      </p:graphicFrame>
    </p:spTree>
    <p:extLst>
      <p:ext uri="{BB962C8B-B14F-4D97-AF65-F5344CB8AC3E}">
        <p14:creationId xmlns:p14="http://schemas.microsoft.com/office/powerpoint/2010/main" val="40057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3BF6-AAEC-91B1-F68D-E38434A5BA0F}"/>
              </a:ext>
            </a:extLst>
          </p:cNvPr>
          <p:cNvSpPr>
            <a:spLocks noGrp="1"/>
          </p:cNvSpPr>
          <p:nvPr>
            <p:ph type="title"/>
          </p:nvPr>
        </p:nvSpPr>
        <p:spPr>
          <a:xfrm>
            <a:off x="1162029" y="0"/>
            <a:ext cx="10847122" cy="450663"/>
          </a:xfrm>
        </p:spPr>
        <p:txBody>
          <a:bodyPr/>
          <a:lstStyle/>
          <a:p>
            <a:r>
              <a:rPr lang="en-US" dirty="0"/>
              <a:t>GAC Community Topic Submission 1 of 2</a:t>
            </a:r>
          </a:p>
        </p:txBody>
      </p:sp>
      <p:sp>
        <p:nvSpPr>
          <p:cNvPr id="6" name="Rectangle 3">
            <a:extLst>
              <a:ext uri="{FF2B5EF4-FFF2-40B4-BE49-F238E27FC236}">
                <a16:creationId xmlns:a16="http://schemas.microsoft.com/office/drawing/2014/main" id="{7F9F519C-83C9-9925-D30E-59E747F4F0E4}"/>
              </a:ext>
            </a:extLst>
          </p:cNvPr>
          <p:cNvSpPr>
            <a:spLocks noChangeArrowheads="1"/>
          </p:cNvSpPr>
          <p:nvPr/>
        </p:nvSpPr>
        <p:spPr bwMode="auto">
          <a:xfrm flipH="1" flipV="1">
            <a:off x="24383995" y="3144634"/>
            <a:ext cx="214748364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Description:</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This plenary session would convene the community to assess the feasibility and implications of leveraging a platform through which new gTLDs supported by the Applicant Support Program (ASP) could transition toward operating their own back-end registry services. Building on GAC advice from ICANN79 and ICANN80 and subsequent exchanges with the ICANN Board, the session would provide a structured opportunity for cross-community dialogue involving the GAC, GNSO, ALAC, ICANN org, and other relevant stakeholders. The discussion would aim to clarify the scope and objectives of the proposed platform concept; examine operational, financial, and governance considerations; explore interactions with existing Registry Service Providers (RSPs) and the RSP framework; and consider ICANN’s potential role, consistent with its mission and remit. The session would be exploratory in nature, focused on developing a shared understanding of feasibility, policy implications, and potential next steps.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BFF99D91-CBCB-2341-9F5D-3C8CD2E9C369}"/>
              </a:ext>
            </a:extLst>
          </p:cNvPr>
          <p:cNvSpPr txBox="1"/>
          <p:nvPr/>
        </p:nvSpPr>
        <p:spPr>
          <a:xfrm>
            <a:off x="6425514" y="1767016"/>
            <a:ext cx="65" cy="276999"/>
          </a:xfrm>
          <a:prstGeom prst="rect">
            <a:avLst/>
          </a:prstGeom>
          <a:noFill/>
        </p:spPr>
        <p:txBody>
          <a:bodyPr wrap="none" lIns="0" tIns="0" rIns="0" bIns="0" rtlCol="0">
            <a:spAutoFit/>
          </a:bodyPr>
          <a:lstStyle/>
          <a:p>
            <a:endParaRPr lang="en-US" dirty="0" err="1">
              <a:cs typeface="Source Sans Pro"/>
            </a:endParaRPr>
          </a:p>
        </p:txBody>
      </p:sp>
      <p:sp>
        <p:nvSpPr>
          <p:cNvPr id="11" name="TextBox 10">
            <a:extLst>
              <a:ext uri="{FF2B5EF4-FFF2-40B4-BE49-F238E27FC236}">
                <a16:creationId xmlns:a16="http://schemas.microsoft.com/office/drawing/2014/main" id="{EF76E530-BFED-CE1B-6E0A-195960436A43}"/>
              </a:ext>
            </a:extLst>
          </p:cNvPr>
          <p:cNvSpPr txBox="1"/>
          <p:nvPr/>
        </p:nvSpPr>
        <p:spPr>
          <a:xfrm>
            <a:off x="420131" y="1025611"/>
            <a:ext cx="11454520" cy="4657622"/>
          </a:xfrm>
          <a:prstGeom prst="rect">
            <a:avLst/>
          </a:prstGeom>
          <a:noFill/>
        </p:spPr>
        <p:txBody>
          <a:bodyPr wrap="square" lIns="0" tIns="0" rIns="0" bIns="0" rtlCol="0">
            <a:spAutoFit/>
          </a:bodyPr>
          <a:lstStyle/>
          <a:p>
            <a:r>
              <a:rPr lang="en-US" dirty="0">
                <a:cs typeface="Source Sans Pro"/>
              </a:rPr>
              <a:t>Title: </a:t>
            </a:r>
            <a:r>
              <a:rPr lang="en-US" b="1" dirty="0">
                <a:cs typeface="Source Sans Pro"/>
              </a:rPr>
              <a:t>Cross-Community Dialogue on the Feasibility of a Platform for ASP-Supported New gTLDs</a:t>
            </a:r>
          </a:p>
          <a:p>
            <a:endParaRPr lang="en-US" dirty="0">
              <a:cs typeface="Source Sans Pro"/>
            </a:endParaRPr>
          </a:p>
          <a:p>
            <a:pPr>
              <a:lnSpc>
                <a:spcPct val="150000"/>
              </a:lnSpc>
            </a:pPr>
            <a:r>
              <a:rPr lang="en-US" dirty="0">
                <a:cs typeface="Source Sans Pro"/>
              </a:rPr>
              <a:t>This plenary session would convene the community to assess the feasibility and implications of leveraging a platform through which new gTLDs supported by the Applicant Support Program (ASP) could transition toward operating their own back-end registry services. Building on GAC advice from ICAN79 and ICANN80 and subsequent exchanges with the ICANN Board, the session would provide a structured opportunity for cross-community dialogue involving the GAC, GNSO, ALAC, ICANN org, and other relevant stakeholders. The discussion would aim to clarify the scope and objectives of the proposed platform concept; examine operational, financial, and governance considerations; explore interactions with existing Registry Service Providers (RSPs) and the RSP framework; and consider ICANN’s potential role, consistent with its mission and remit. The session would be exploratory in nature, focused on developing a shared understanding of feasibility, policy implications, and potential next steps. </a:t>
            </a:r>
          </a:p>
        </p:txBody>
      </p:sp>
    </p:spTree>
    <p:extLst>
      <p:ext uri="{BB962C8B-B14F-4D97-AF65-F5344CB8AC3E}">
        <p14:creationId xmlns:p14="http://schemas.microsoft.com/office/powerpoint/2010/main" val="370642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9A3A-C869-6C81-E59F-9D5B1A961A06}"/>
              </a:ext>
            </a:extLst>
          </p:cNvPr>
          <p:cNvSpPr>
            <a:spLocks noGrp="1"/>
          </p:cNvSpPr>
          <p:nvPr>
            <p:ph type="title"/>
          </p:nvPr>
        </p:nvSpPr>
        <p:spPr/>
        <p:txBody>
          <a:bodyPr/>
          <a:lstStyle/>
          <a:p>
            <a:r>
              <a:rPr lang="en-US" dirty="0"/>
              <a:t>GAC Community Topic Submission 2 of 2</a:t>
            </a:r>
          </a:p>
        </p:txBody>
      </p:sp>
      <p:sp>
        <p:nvSpPr>
          <p:cNvPr id="3" name="TextBox 2">
            <a:extLst>
              <a:ext uri="{FF2B5EF4-FFF2-40B4-BE49-F238E27FC236}">
                <a16:creationId xmlns:a16="http://schemas.microsoft.com/office/drawing/2014/main" id="{A26B5FA5-99EA-22EE-780A-934E31B626F8}"/>
              </a:ext>
            </a:extLst>
          </p:cNvPr>
          <p:cNvSpPr txBox="1"/>
          <p:nvPr/>
        </p:nvSpPr>
        <p:spPr>
          <a:xfrm rot="10800000" flipH="1" flipV="1">
            <a:off x="420624" y="902246"/>
            <a:ext cx="11076028" cy="4154984"/>
          </a:xfrm>
          <a:prstGeom prst="rect">
            <a:avLst/>
          </a:prstGeom>
          <a:noFill/>
        </p:spPr>
        <p:txBody>
          <a:bodyPr wrap="square" lIns="0" tIns="0" rIns="0" bIns="0" rtlCol="0">
            <a:spAutoFit/>
          </a:bodyPr>
          <a:lstStyle/>
          <a:p>
            <a:r>
              <a:rPr lang="en-US" b="1" dirty="0">
                <a:cs typeface="Source Sans Pro"/>
              </a:rPr>
              <a:t>Potential speakers;</a:t>
            </a:r>
          </a:p>
          <a:p>
            <a:r>
              <a:rPr lang="en-US" dirty="0">
                <a:cs typeface="Source Sans Pro"/>
              </a:rPr>
              <a:t>GAC representative</a:t>
            </a:r>
          </a:p>
          <a:p>
            <a:r>
              <a:rPr lang="en-US" dirty="0">
                <a:cs typeface="Source Sans Pro"/>
              </a:rPr>
              <a:t>GNSO Council representative</a:t>
            </a:r>
          </a:p>
          <a:p>
            <a:r>
              <a:rPr lang="en-US" dirty="0">
                <a:cs typeface="Source Sans Pro"/>
              </a:rPr>
              <a:t>ALAC representative</a:t>
            </a:r>
          </a:p>
          <a:p>
            <a:r>
              <a:rPr lang="en-US" dirty="0">
                <a:cs typeface="Source Sans Pro"/>
              </a:rPr>
              <a:t>Two ICANN org representatives (RSP framework &amp; ASP implementation)</a:t>
            </a:r>
          </a:p>
          <a:p>
            <a:r>
              <a:rPr lang="en-US" dirty="0">
                <a:cs typeface="Source Sans Pro"/>
              </a:rPr>
              <a:t>Neutral facilitator</a:t>
            </a:r>
          </a:p>
          <a:p>
            <a:endParaRPr lang="en-US" dirty="0">
              <a:cs typeface="Source Sans Pro"/>
            </a:endParaRPr>
          </a:p>
          <a:p>
            <a:r>
              <a:rPr lang="en-US" b="1" dirty="0">
                <a:cs typeface="Source Sans Pro"/>
              </a:rPr>
              <a:t>Format:</a:t>
            </a:r>
          </a:p>
          <a:p>
            <a:r>
              <a:rPr lang="en-US" dirty="0">
                <a:cs typeface="Source Sans Pro"/>
              </a:rPr>
              <a:t>Facilitated plenary dialogue with short framing interventions (5 – 7 mins each), followed by a moderated cross-community discussion and community engagement</a:t>
            </a:r>
          </a:p>
          <a:p>
            <a:endParaRPr lang="en-US" dirty="0">
              <a:cs typeface="Source Sans Pro"/>
            </a:endParaRPr>
          </a:p>
          <a:p>
            <a:r>
              <a:rPr lang="en-US" b="1" dirty="0">
                <a:cs typeface="Source Sans Pro"/>
              </a:rPr>
              <a:t>Additional comments:</a:t>
            </a:r>
          </a:p>
          <a:p>
            <a:r>
              <a:rPr lang="en-US" dirty="0">
                <a:cs typeface="Source Sans Pro"/>
              </a:rPr>
              <a:t>Advance circulation of concise background materials (relevant GAC advice, Board correspondence, and overview of the RSP framework and ASP scope) would support a focused discussion. Scheduling earlier in the meeting is recommended to allow follow-up discussions if needed. </a:t>
            </a:r>
          </a:p>
        </p:txBody>
      </p:sp>
    </p:spTree>
    <p:extLst>
      <p:ext uri="{BB962C8B-B14F-4D97-AF65-F5344CB8AC3E}">
        <p14:creationId xmlns:p14="http://schemas.microsoft.com/office/powerpoint/2010/main" val="153456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10F2-B51A-7A9F-CD0C-25D83D6D976A}"/>
              </a:ext>
            </a:extLst>
          </p:cNvPr>
          <p:cNvSpPr>
            <a:spLocks noGrp="1"/>
          </p:cNvSpPr>
          <p:nvPr>
            <p:ph type="title"/>
          </p:nvPr>
        </p:nvSpPr>
        <p:spPr/>
        <p:txBody>
          <a:bodyPr/>
          <a:lstStyle/>
          <a:p>
            <a:r>
              <a:rPr lang="en-US" dirty="0"/>
              <a:t>BC/ SSAC Topic Submission 1/2</a:t>
            </a:r>
          </a:p>
        </p:txBody>
      </p:sp>
      <p:sp>
        <p:nvSpPr>
          <p:cNvPr id="3" name="TextBox 2">
            <a:extLst>
              <a:ext uri="{FF2B5EF4-FFF2-40B4-BE49-F238E27FC236}">
                <a16:creationId xmlns:a16="http://schemas.microsoft.com/office/drawing/2014/main" id="{4F723890-5815-CDB5-5D67-907D1A8EF0E9}"/>
              </a:ext>
            </a:extLst>
          </p:cNvPr>
          <p:cNvSpPr txBox="1"/>
          <p:nvPr/>
        </p:nvSpPr>
        <p:spPr>
          <a:xfrm>
            <a:off x="420624" y="952500"/>
            <a:ext cx="11377676" cy="5401479"/>
          </a:xfrm>
          <a:prstGeom prst="rect">
            <a:avLst/>
          </a:prstGeom>
          <a:noFill/>
        </p:spPr>
        <p:txBody>
          <a:bodyPr wrap="square" lIns="0" tIns="0" rIns="0" bIns="0" rtlCol="0">
            <a:spAutoFit/>
          </a:bodyPr>
          <a:lstStyle/>
          <a:p>
            <a:r>
              <a:rPr lang="en-US" b="1" dirty="0">
                <a:cs typeface="Source Sans Pro"/>
              </a:rPr>
              <a:t>Title: </a:t>
            </a:r>
            <a:r>
              <a:rPr lang="en-US" dirty="0"/>
              <a:t>The Current and Coming Impact of Artificial Intelligence on DNS Abuse</a:t>
            </a:r>
          </a:p>
          <a:p>
            <a:endParaRPr lang="en-US" dirty="0">
              <a:cs typeface="Source Sans Pro"/>
            </a:endParaRPr>
          </a:p>
          <a:p>
            <a:pPr>
              <a:lnSpc>
                <a:spcPct val="150000"/>
              </a:lnSpc>
            </a:pPr>
            <a:r>
              <a:rPr lang="en-US" b="1" dirty="0">
                <a:cs typeface="Source Sans Pro"/>
              </a:rPr>
              <a:t>Description: </a:t>
            </a:r>
            <a:r>
              <a:rPr lang="en-US" dirty="0"/>
              <a:t>This plenary is intended to educate the ICANN community on the rapidly emerging role of artificial intelligence (AI) in accelerating and transforming DNS abuse. While still in early stages, AI is poised to significantly increase the speed, scale, and sophistication of abuse campaigns, fundamentally changing the threat landscape facing the DNS ecosystem. AI is not only increasing the velocity and volume of attacks but also lowering the barrier to entry. AI-assisted tools now enable individuals with limited technical expertise to design and launch complex abuse campaigns that previously required specialized knowledge. As a result, the risk is no longer limited to well-resourced threat actors; smaller and less sophisticated actors can now generate highly effective phishing, domain generation, impersonation, and infrastructure abuse at scale. This shift represents a structural change in DNS abuse dynamics. AI is improving the quality and effectiveness of attacks, enabling rapid content generation, automated infrastructure creation, and adaptive targeting that can outpace traditional detection and mitigation approaches.</a:t>
            </a:r>
          </a:p>
          <a:p>
            <a:endParaRPr lang="en-US" dirty="0">
              <a:cs typeface="Source Sans Pro"/>
            </a:endParaRPr>
          </a:p>
        </p:txBody>
      </p:sp>
    </p:spTree>
    <p:extLst>
      <p:ext uri="{BB962C8B-B14F-4D97-AF65-F5344CB8AC3E}">
        <p14:creationId xmlns:p14="http://schemas.microsoft.com/office/powerpoint/2010/main" val="180317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07F2-7CA9-1ED9-E20A-314E23618EE6}"/>
              </a:ext>
            </a:extLst>
          </p:cNvPr>
          <p:cNvSpPr>
            <a:spLocks noGrp="1"/>
          </p:cNvSpPr>
          <p:nvPr>
            <p:ph type="title"/>
          </p:nvPr>
        </p:nvSpPr>
        <p:spPr/>
        <p:txBody>
          <a:bodyPr/>
          <a:lstStyle/>
          <a:p>
            <a:r>
              <a:rPr lang="en-US" dirty="0"/>
              <a:t>BC/ SSAC Topic Submission 2/2</a:t>
            </a:r>
          </a:p>
        </p:txBody>
      </p:sp>
      <p:sp>
        <p:nvSpPr>
          <p:cNvPr id="3" name="TextBox 2">
            <a:extLst>
              <a:ext uri="{FF2B5EF4-FFF2-40B4-BE49-F238E27FC236}">
                <a16:creationId xmlns:a16="http://schemas.microsoft.com/office/drawing/2014/main" id="{486C5F58-4C92-FE84-2508-2CA3FB410926}"/>
              </a:ext>
            </a:extLst>
          </p:cNvPr>
          <p:cNvSpPr txBox="1"/>
          <p:nvPr/>
        </p:nvSpPr>
        <p:spPr>
          <a:xfrm>
            <a:off x="266700" y="876300"/>
            <a:ext cx="11671300" cy="5262979"/>
          </a:xfrm>
          <a:prstGeom prst="rect">
            <a:avLst/>
          </a:prstGeom>
          <a:noFill/>
        </p:spPr>
        <p:txBody>
          <a:bodyPr wrap="square" lIns="0" tIns="0" rIns="0" bIns="0" rtlCol="0">
            <a:spAutoFit/>
          </a:bodyPr>
          <a:lstStyle/>
          <a:p>
            <a:r>
              <a:rPr lang="en-US" b="1" dirty="0">
                <a:cs typeface="Source Sans Pro"/>
              </a:rPr>
              <a:t>Description continued</a:t>
            </a:r>
            <a:r>
              <a:rPr lang="en-US" dirty="0">
                <a:cs typeface="Source Sans Pro"/>
              </a:rPr>
              <a:t>: The plenary will bring together technical experts, security practitioners and policy stakeholders to examine: </a:t>
            </a:r>
          </a:p>
          <a:p>
            <a:pPr marL="285750" indent="-285750">
              <a:buFontTx/>
              <a:buChar char="-"/>
            </a:pPr>
            <a:r>
              <a:rPr lang="en-US" dirty="0">
                <a:cs typeface="Source Sans Pro"/>
              </a:rPr>
              <a:t>How AI is currently being used in DNS abuse campaigns</a:t>
            </a:r>
          </a:p>
          <a:p>
            <a:pPr marL="285750" indent="-285750">
              <a:buFontTx/>
              <a:buChar char="-"/>
            </a:pPr>
            <a:r>
              <a:rPr lang="en-US" dirty="0">
                <a:cs typeface="Source Sans Pro"/>
              </a:rPr>
              <a:t>How the threat is expected to evolve over the next 2 – 5 years</a:t>
            </a:r>
          </a:p>
          <a:p>
            <a:pPr marL="285750" indent="-285750">
              <a:buFontTx/>
              <a:buChar char="-"/>
            </a:pPr>
            <a:r>
              <a:rPr lang="en-US" dirty="0">
                <a:cs typeface="Source Sans Pro"/>
              </a:rPr>
              <a:t>What this means for registries, registrars and the broader DNS ecosystem</a:t>
            </a:r>
          </a:p>
          <a:p>
            <a:pPr marL="285750" indent="-285750">
              <a:buFontTx/>
              <a:buChar char="-"/>
            </a:pPr>
            <a:r>
              <a:rPr lang="en-US" dirty="0">
                <a:cs typeface="Source Sans Pro"/>
              </a:rPr>
              <a:t>Where ICANN can play a constructive role in coordination, awareness and mitigation</a:t>
            </a:r>
          </a:p>
          <a:p>
            <a:pPr marL="285750" indent="-285750">
              <a:buFontTx/>
              <a:buChar char="-"/>
            </a:pPr>
            <a:endParaRPr lang="en-US" dirty="0">
              <a:cs typeface="Source Sans Pro"/>
            </a:endParaRPr>
          </a:p>
          <a:p>
            <a:pPr marL="285750" indent="-285750">
              <a:buFontTx/>
              <a:buChar char="-"/>
            </a:pPr>
            <a:r>
              <a:rPr lang="en-US" dirty="0"/>
              <a:t>We will focus on three key areas: the democratization of attack tools, the move toward machine-speed abuse, and the potential for ICANN-led coordination in developing AI-resilient defenses. The session will be both informative as well as interactive, including audience participation and audience polling.</a:t>
            </a:r>
          </a:p>
          <a:p>
            <a:pPr marL="285750" indent="-285750">
              <a:buFontTx/>
              <a:buChar char="-"/>
            </a:pPr>
            <a:endParaRPr lang="en-US" dirty="0">
              <a:cs typeface="Source Sans Pro"/>
            </a:endParaRPr>
          </a:p>
          <a:p>
            <a:r>
              <a:rPr lang="en-US" b="1" dirty="0">
                <a:cs typeface="Source Sans Pro"/>
              </a:rPr>
              <a:t>Potential Speakers: </a:t>
            </a:r>
          </a:p>
          <a:p>
            <a:pPr marL="285750" indent="-285750">
              <a:buFontTx/>
              <a:buChar char="-"/>
            </a:pPr>
            <a:r>
              <a:rPr lang="en-US" dirty="0">
                <a:cs typeface="Source Sans Pro"/>
              </a:rPr>
              <a:t>John Crain, ICANN CTO</a:t>
            </a:r>
          </a:p>
          <a:p>
            <a:pPr marL="285750" indent="-285750">
              <a:buFontTx/>
              <a:buChar char="-"/>
            </a:pPr>
            <a:r>
              <a:rPr lang="en-US" dirty="0">
                <a:cs typeface="Source Sans Pro"/>
              </a:rPr>
              <a:t>Peter Lowe, M3AAWG</a:t>
            </a:r>
          </a:p>
          <a:p>
            <a:pPr marL="285750" indent="-285750">
              <a:buFontTx/>
              <a:buChar char="-"/>
            </a:pPr>
            <a:r>
              <a:rPr lang="en-US" dirty="0">
                <a:cs typeface="Source Sans Pro"/>
              </a:rPr>
              <a:t>Dr Neal </a:t>
            </a:r>
            <a:r>
              <a:rPr lang="en-US" dirty="0" err="1">
                <a:cs typeface="Source Sans Pro"/>
              </a:rPr>
              <a:t>Jeting</a:t>
            </a:r>
            <a:r>
              <a:rPr lang="en-US" dirty="0">
                <a:cs typeface="Source Sans Pro"/>
              </a:rPr>
              <a:t>, Interpol</a:t>
            </a:r>
          </a:p>
          <a:p>
            <a:pPr marL="285750" indent="-285750">
              <a:buFontTx/>
              <a:buChar char="-"/>
            </a:pPr>
            <a:r>
              <a:rPr lang="en-US" dirty="0">
                <a:cs typeface="Source Sans Pro"/>
              </a:rPr>
              <a:t>Gabriel Andrews, FBI</a:t>
            </a:r>
          </a:p>
          <a:p>
            <a:pPr marL="285750" indent="-285750">
              <a:buFontTx/>
              <a:buChar char="-"/>
            </a:pPr>
            <a:r>
              <a:rPr lang="en-US" dirty="0">
                <a:cs typeface="Source Sans Pro"/>
              </a:rPr>
              <a:t>Laurin Weissinger, Tufts University, SSAC Member</a:t>
            </a:r>
          </a:p>
          <a:p>
            <a:pPr marL="285750" indent="-285750">
              <a:buFontTx/>
              <a:buChar char="-"/>
            </a:pPr>
            <a:r>
              <a:rPr lang="en-US" dirty="0">
                <a:cs typeface="Source Sans Pro"/>
              </a:rPr>
              <a:t>Others </a:t>
            </a:r>
            <a:r>
              <a:rPr lang="en-US" dirty="0" err="1">
                <a:cs typeface="Source Sans Pro"/>
              </a:rPr>
              <a:t>tbd</a:t>
            </a:r>
            <a:endParaRPr lang="en-US" dirty="0">
              <a:cs typeface="Source Sans Pro"/>
            </a:endParaRPr>
          </a:p>
          <a:p>
            <a:pPr marL="285750" indent="-285750">
              <a:buFontTx/>
              <a:buChar char="-"/>
            </a:pPr>
            <a:endParaRPr lang="en-US" dirty="0">
              <a:cs typeface="Source Sans Pro"/>
            </a:endParaRPr>
          </a:p>
        </p:txBody>
      </p:sp>
    </p:spTree>
    <p:extLst>
      <p:ext uri="{BB962C8B-B14F-4D97-AF65-F5344CB8AC3E}">
        <p14:creationId xmlns:p14="http://schemas.microsoft.com/office/powerpoint/2010/main" val="3368580678"/>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70166</TotalTime>
  <Words>1242</Words>
  <Application>Microsoft Macintosh PowerPoint</Application>
  <PresentationFormat>Widescreen</PresentationFormat>
  <Paragraphs>92</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Segoe UI</vt:lpstr>
      <vt:lpstr>Source Sans Pro</vt:lpstr>
      <vt:lpstr>Wingdings</vt:lpstr>
      <vt:lpstr>ICANN PPT_Arial_16x9_June 2017_potx</vt:lpstr>
      <vt:lpstr>ICANN86 Production Planning Call No. 2</vt:lpstr>
      <vt:lpstr>Agenda</vt:lpstr>
      <vt:lpstr>1. Welcome &amp; Introduction</vt:lpstr>
      <vt:lpstr>2. Community Session Topic Vote Results</vt:lpstr>
      <vt:lpstr>Reminder Community Session Topic Timeline</vt:lpstr>
      <vt:lpstr>GAC Community Topic Submission 1 of 2</vt:lpstr>
      <vt:lpstr>GAC Community Topic Submission 2 of 2</vt:lpstr>
      <vt:lpstr>BC/ SSAC Topic Submission 1/2</vt:lpstr>
      <vt:lpstr>BC/ SSAC Topic Submission 2/2</vt:lpstr>
      <vt:lpstr>Survey Results</vt:lpstr>
      <vt:lpstr>Summary of results</vt:lpstr>
      <vt:lpstr>GNSO results aggregated</vt:lpstr>
      <vt:lpstr>Additional comments received</vt:lpstr>
      <vt:lpstr>3. Discussion and finalization Block Schedule </vt:lpstr>
      <vt:lpstr>Draft Block Schedule ICANN86 v.1.1</vt:lpstr>
      <vt:lpstr>ICANN86 Production Timeline</vt:lpstr>
      <vt:lpstr>4. AOB</vt:lpstr>
      <vt:lpstr>Engage with ICANN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Nathalie Peregrine</cp:lastModifiedBy>
  <cp:revision>116</cp:revision>
  <cp:lastPrinted>2017-01-26T19:29:02Z</cp:lastPrinted>
  <dcterms:created xsi:type="dcterms:W3CDTF">2017-05-30T19:34:46Z</dcterms:created>
  <dcterms:modified xsi:type="dcterms:W3CDTF">2026-03-30T15:30:50Z</dcterms:modified>
</cp:coreProperties>
</file>