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7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623A"/>
          </a:solidFill>
          <a:ln w="12700">
            <a:solidFill>
              <a:srgbClr val="E862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5029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200" kern="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ICANN85 · Mumbai · 2026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11480" y="1051560"/>
            <a:ext cx="8412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 Rights Impact Assessment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411480" y="1874520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DNS Abuse Mitigation PDP 1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411480" y="2651760"/>
            <a:ext cx="1097280" cy="36576"/>
          </a:xfrm>
          <a:prstGeom prst="rect">
            <a:avLst/>
          </a:prstGeom>
          <a:solidFill>
            <a:srgbClr val="E8623A"/>
          </a:solidFill>
          <a:ln w="12700">
            <a:solidFill>
              <a:srgbClr val="E8623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11480" y="2834640"/>
            <a:ext cx="7772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think about human rights as you make recommendations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11480" y="46634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NCSG Policy Committee  ·  DNS Abuse Mitigation PDP 1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502920" cy="640080"/>
          </a:xfrm>
          <a:prstGeom prst="rect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109728"/>
            <a:ext cx="8321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 ·  Participation  ·  Art. 19 (freedom of expression)  ·  Art. 20 (freedom of association)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20040" y="804672"/>
            <a:ext cx="406908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7E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02920" y="9144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862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concern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02920" y="1298448"/>
            <a:ext cx="374904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Automated checks triggered by volume thresholds could flag legitimate bulk registrants — political campaigns, nonprofits with regional sites, journalists covering many countries, the tomato garden. If suspension follows automatically, speech is chilled before any human review.</a:t>
            </a:r>
            <a:endParaRPr lang="en-US" sz="1150" dirty="0"/>
          </a:p>
          <a:p>
            <a:pPr indent="0" marL="0">
              <a:buNone/>
            </a:pP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 Art. 19, a domain is not just a commercial asset — it is a channel for expression, information, and association.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4754880" y="804672"/>
            <a:ext cx="406908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7E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937760" y="9144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A6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WG question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937760" y="1298448"/>
            <a:ext cx="374904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there a human review step before any domain is suspended or restricted? Who notifies the registrant, and when?</a:t>
            </a:r>
            <a:endParaRPr lang="en-US" sz="1150" dirty="0"/>
          </a:p>
          <a:p>
            <a:pPr indent="0" marL="0">
              <a:buNone/>
            </a:pP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Charter Q3 asks what constitutes a "reasonable investigation" and whether criteria are "proportionate and necessary." The answer must account for the range of people who register large portfolios legitimately.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320040" y="3246120"/>
            <a:ext cx="8503920" cy="1554480"/>
          </a:xfrm>
          <a:prstGeom prst="rect">
            <a:avLst/>
          </a:prstGeom>
          <a:solidFill>
            <a:srgbClr val="D6E4F0"/>
          </a:solidFill>
          <a:ln w="12700">
            <a:solidFill>
              <a:srgbClr val="D0D7E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02920" y="3337560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HRIA test for this lens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02920" y="3657600"/>
            <a:ext cx="81381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Necessary? </a:t>
            </a:r>
            <a:pPr indent="0" marL="0">
              <a:buNone/>
            </a:pPr>
            <a:r>
              <a:rPr lang="en-US" sz="11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automation serve the abuse-reduction goal, or does human review adequately address the harm?  </a:t>
            </a:r>
            <a:endParaRPr lang="en-US" sz="1150" dirty="0"/>
          </a:p>
          <a:p>
            <a:pPr indent="0" marL="0">
              <a:buNone/>
            </a:pPr>
            <a:r>
              <a:rPr lang="en-US" sz="115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Proportionate? </a:t>
            </a:r>
            <a:pPr indent="0" marL="0">
              <a:buNone/>
            </a:pPr>
            <a:r>
              <a:rPr lang="en-US" sz="11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suspension proportionate to the trigger, or are lesser measures (notification, hold) sufficient first?  </a:t>
            </a:r>
            <a:endParaRPr lang="en-US" sz="1150" dirty="0"/>
          </a:p>
          <a:p>
            <a:pPr indent="0" marL="0">
              <a:buNone/>
            </a:pPr>
            <a:r>
              <a:rPr lang="en-US" sz="115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Legitimate? </a:t>
            </a:r>
            <a:pPr indent="0" marL="0">
              <a:buNone/>
            </a:pPr>
            <a:r>
              <a:rPr lang="en-US" sz="11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Curtailing speech to reduce phishing is legitimate — but only if the check actually targets bad actors, not volume.</a:t>
            </a:r>
            <a:endParaRPr lang="en-US" sz="11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502920" cy="640080"/>
          </a:xfrm>
          <a:prstGeom prst="rect">
            <a:avLst/>
          </a:prstGeom>
          <a:solidFill>
            <a:srgbClr val="2E7D5E"/>
          </a:solidFill>
          <a:ln w="12700">
            <a:solidFill>
              <a:srgbClr val="2E7D5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109728"/>
            <a:ext cx="8321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 ·  Due Process  ·  Art. 10 (fair hearing)  ·  Art. 11 (presumption of innocence)  ·  Art. 12 (privacy)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20040" y="804672"/>
            <a:ext cx="406908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7E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02920" y="9144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862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concern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02920" y="1298448"/>
            <a:ext cx="374904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Charter Q5 explicitly asks about remedies for adverse impacts. What does appeal look like for a registrant whose domains were suspended because they share an email pattern with a bad actor?</a:t>
            </a:r>
            <a:endParaRPr lang="en-US" sz="1150" dirty="0"/>
          </a:p>
          <a:p>
            <a:pPr indent="0" marL="0">
              <a:buNone/>
            </a:pP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reseller gap is acute: if the registrar acts on data from the reseller, but the registrant only has a relationship with the reseller — who do they complain to, and on what timeline?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4754880" y="804672"/>
            <a:ext cx="406908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7E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937760" y="9144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A6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WG question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937760" y="1298448"/>
            <a:ext cx="374904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every enforcement action recommended: what is the corresponding remedy, and is it accessible to the people most likely to be wrongly affected?</a:t>
            </a:r>
            <a:endParaRPr lang="en-US" sz="1150" dirty="0"/>
          </a:p>
          <a:p>
            <a:pPr indent="0" marL="0">
              <a:buNone/>
            </a:pP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11 maps directly onto the compromised domain problem — that registrant is a victim, not a suspect. The policy must treat them differently from the outset, not just at the remedy stage.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320040" y="3246120"/>
            <a:ext cx="8503920" cy="1554480"/>
          </a:xfrm>
          <a:prstGeom prst="rect">
            <a:avLst/>
          </a:prstGeom>
          <a:solidFill>
            <a:srgbClr val="D6E4F0"/>
          </a:solidFill>
          <a:ln w="12700">
            <a:solidFill>
              <a:srgbClr val="D0D7E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02920" y="3337560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HRIA test for this lens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02920" y="3657600"/>
            <a:ext cx="81381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Necessary? </a:t>
            </a:r>
            <a:pPr indent="0" marL="0">
              <a:buNone/>
            </a:pPr>
            <a:r>
              <a:rPr lang="en-US" sz="11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investigation of associated domains necessary before suspension, or can less intrusive steps achieve the aim?  </a:t>
            </a:r>
            <a:endParaRPr lang="en-US" sz="1150" dirty="0"/>
          </a:p>
          <a:p>
            <a:pPr indent="0" marL="0">
              <a:buNone/>
            </a:pPr>
            <a:r>
              <a:rPr lang="en-US" sz="115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Proportionate? </a:t>
            </a:r>
            <a:pPr indent="0" marL="0">
              <a:buNone/>
            </a:pPr>
            <a:r>
              <a:rPr lang="en-US" sz="11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the burden on the registrant to prove innocence proportionate to the abuse-reduction benefit?  </a:t>
            </a:r>
            <a:endParaRPr lang="en-US" sz="1150" dirty="0"/>
          </a:p>
          <a:p>
            <a:pPr indent="0" marL="0">
              <a:buNone/>
            </a:pPr>
            <a:r>
              <a:rPr lang="en-US" sz="115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Legitimate? </a:t>
            </a:r>
            <a:pPr indent="0" marL="0">
              <a:buNone/>
            </a:pPr>
            <a:r>
              <a:rPr lang="en-US" sz="11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Enforcement is legitimate — but only where a clear, accessible remedy exists for those wrongly caught.</a:t>
            </a:r>
            <a:endParaRPr lang="en-US" sz="11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5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502920" cy="640080"/>
          </a:xfrm>
          <a:prstGeom prst="rect">
            <a:avLst/>
          </a:prstGeom>
          <a:solidFill>
            <a:srgbClr val="7B5EA7"/>
          </a:solidFill>
          <a:ln w="12700">
            <a:solidFill>
              <a:srgbClr val="7B5EA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109728"/>
            <a:ext cx="8321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 ·  Accountability  ·  Art. 12 (privacy of data held)  ·  Art. 19 (right to know about decisions)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20040" y="804672"/>
            <a:ext cx="406908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7E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02920" y="9144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862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concern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02920" y="1298448"/>
            <a:ext cx="374904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check is done by whoever has the data — registrar or reseller depending on the model. How does ICANN verify compliance? If a registrar says "we investigated and found nothing," what does that audit trail look like?</a:t>
            </a:r>
            <a:endParaRPr lang="en-US" sz="1150" dirty="0"/>
          </a:p>
          <a:p>
            <a:pPr indent="0" marL="0">
              <a:buNone/>
            </a:pP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Automation raises an additional risk: if checks are algorithmic, decision criteria must be auditable. The charter's own anti-gaming concern cuts both ways — opacity protects against evasion but removes accountability.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4754880" y="804672"/>
            <a:ext cx="406908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7E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937760" y="9144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A6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WG question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937760" y="1298448"/>
            <a:ext cx="374904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evidence must a registrar retain, and who can audit it? Charter Q9 asks how registrars demonstrate compliance — the HRIA lens asks: to whom are they accountable for false positives, not just for failures to act?</a:t>
            </a:r>
            <a:endParaRPr lang="en-US" sz="1150" dirty="0"/>
          </a:p>
          <a:p>
            <a:pPr indent="0" marL="0">
              <a:buNone/>
            </a:pP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12 also applies to the data gathered during the check itself — collection, retention, and access all require justification.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320040" y="3246120"/>
            <a:ext cx="8503920" cy="1554480"/>
          </a:xfrm>
          <a:prstGeom prst="rect">
            <a:avLst/>
          </a:prstGeom>
          <a:solidFill>
            <a:srgbClr val="D6E4F0"/>
          </a:solidFill>
          <a:ln w="12700">
            <a:solidFill>
              <a:srgbClr val="D0D7E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02920" y="3337560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HRIA test for this lens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02920" y="3657600"/>
            <a:ext cx="81381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Necessary? </a:t>
            </a:r>
            <a:pPr indent="0" marL="0">
              <a:buNone/>
            </a:pPr>
            <a:r>
              <a:rPr lang="en-US" sz="11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data must be retained to allow meaningful accountability review?  </a:t>
            </a:r>
            <a:endParaRPr lang="en-US" sz="1150" dirty="0"/>
          </a:p>
          <a:p>
            <a:pPr indent="0" marL="0">
              <a:buNone/>
            </a:pPr>
            <a:r>
              <a:rPr lang="en-US" sz="115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Proportionate? </a:t>
            </a:r>
            <a:pPr indent="0" marL="0">
              <a:buNone/>
            </a:pPr>
            <a:r>
              <a:rPr lang="en-US" sz="11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retaining investigation data for audit purposes itself create a privacy risk that must be weighed?  </a:t>
            </a:r>
            <a:endParaRPr lang="en-US" sz="1150" dirty="0"/>
          </a:p>
          <a:p>
            <a:pPr indent="0" marL="0">
              <a:buNone/>
            </a:pPr>
            <a:r>
              <a:rPr lang="en-US" sz="115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Legitimate? </a:t>
            </a:r>
            <a:pPr indent="0" marL="0">
              <a:buNone/>
            </a:pPr>
            <a:r>
              <a:rPr lang="en-US" sz="11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Accountability to ICANN Compliance is legitimate — but must also include accountability to affected registrants.</a:t>
            </a:r>
            <a:endParaRPr lang="en-US" sz="11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5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502920" cy="640080"/>
          </a:xfrm>
          <a:prstGeom prst="rect">
            <a:avLst/>
          </a:prstGeom>
          <a:solidFill>
            <a:srgbClr val="C97B2E"/>
          </a:solidFill>
          <a:ln w="12700">
            <a:solidFill>
              <a:srgbClr val="C97B2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109728"/>
            <a:ext cx="8321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 ·  Transparency  ·  Art. 19 (right to seek and receive information)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20040" y="804672"/>
            <a:ext cx="406908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7E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02920" y="9144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862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concern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02920" y="1298448"/>
            <a:ext cx="374904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a domain is suspended following an associated domain check, does the registrant know that's why? Or do they simply see a suspension notice citing the RAA with no further detail?</a:t>
            </a:r>
            <a:endParaRPr lang="en-US" sz="1150" dirty="0"/>
          </a:p>
          <a:p>
            <a:pPr indent="0" marL="0">
              <a:buNone/>
            </a:pP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Transparency is the gateway right: if a registrant cannot find out the basis for action against them, they cannot exercise their right to appeal, their right to privacy review, or their right to correct the record.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4754880" y="804672"/>
            <a:ext cx="406908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7E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937760" y="9144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A6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WG question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937760" y="1298448"/>
            <a:ext cx="374904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can be disclosed to the registrant without compromising the investigation method?</a:t>
            </a:r>
            <a:endParaRPr lang="en-US" sz="1150" dirty="0"/>
          </a:p>
          <a:p>
            <a:pPr indent="0" marL="0">
              <a:buNone/>
            </a:pP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a real tension — the charter flags the risk of creating a "blueprint" that bad actors exploit. But the answer cannot be zero disclosure.</a:t>
            </a:r>
            <a:endParaRPr lang="en-US" sz="1150" dirty="0"/>
          </a:p>
          <a:p>
            <a:pPr indent="0" marL="0">
              <a:buNone/>
            </a:pP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Also: will there be transparency reports? How many associated domain checks were conducted? How many suspensions? This aggregate accountability matters too.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320040" y="3246120"/>
            <a:ext cx="8503920" cy="1554480"/>
          </a:xfrm>
          <a:prstGeom prst="rect">
            <a:avLst/>
          </a:prstGeom>
          <a:solidFill>
            <a:srgbClr val="D6E4F0"/>
          </a:solidFill>
          <a:ln w="12700">
            <a:solidFill>
              <a:srgbClr val="D0D7E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02920" y="3337560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HRIA test for this lens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02920" y="3657600"/>
            <a:ext cx="81381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Necessary? </a:t>
            </a:r>
            <a:pPr indent="0" marL="0">
              <a:buNone/>
            </a:pPr>
            <a:r>
              <a:rPr lang="en-US" sz="11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withholding the basis for suspension necessary to protect the investigation method?  </a:t>
            </a:r>
            <a:endParaRPr lang="en-US" sz="1150" dirty="0"/>
          </a:p>
          <a:p>
            <a:pPr indent="0" marL="0">
              <a:buNone/>
            </a:pPr>
            <a:r>
              <a:rPr lang="en-US" sz="115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Proportionate? </a:t>
            </a:r>
            <a:pPr indent="0" marL="0">
              <a:buNone/>
            </a:pPr>
            <a:r>
              <a:rPr lang="en-US" sz="11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opacity is disproportionate — some disclosure standard is possible even in enforcement contexts.  </a:t>
            </a:r>
            <a:endParaRPr lang="en-US" sz="1150" dirty="0"/>
          </a:p>
          <a:p>
            <a:pPr indent="0" marL="0">
              <a:buNone/>
            </a:pPr>
            <a:r>
              <a:rPr lang="en-US" sz="115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Legitimate? </a:t>
            </a:r>
            <a:pPr indent="0" marL="0">
              <a:buNone/>
            </a:pPr>
            <a:r>
              <a:rPr lang="en-US" sz="11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Anti-abuse is legitimate, but cannot entirely extinguish the registrant's right to know.</a:t>
            </a:r>
            <a:endParaRPr lang="en-US" sz="11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5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914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 ·  Five Questions to Ask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11480" y="749808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making any recommendation: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20040" y="1188720"/>
            <a:ext cx="850392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7E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188720"/>
            <a:ext cx="457200" cy="658368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1325880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914400" y="1280160"/>
            <a:ext cx="2834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is this acting on?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3840480" y="128016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just the bad actor — also the legitimate registrant, the reseller's customer, the compromised domain's owner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543800" y="1261872"/>
            <a:ext cx="1188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b="1" dirty="0">
                <a:solidFill>
                  <a:srgbClr val="E862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11 (presumption of innocence)  ·  Art. 20 (freedom of association)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320040" y="1956816"/>
            <a:ext cx="850392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7E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20040" y="1956816"/>
            <a:ext cx="457200" cy="658368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20040" y="2093976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914400" y="2048256"/>
            <a:ext cx="2834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the required data actually exist?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3840480" y="2048256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Across all registrar models — can the check be performed? If not, requiring more data collection itself needs HRIA + DPIA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7543800" y="2029968"/>
            <a:ext cx="1188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b="1" dirty="0">
                <a:solidFill>
                  <a:srgbClr val="E862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12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320040" y="2724912"/>
            <a:ext cx="850392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7E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20040" y="2724912"/>
            <a:ext cx="457200" cy="658368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20040" y="2862072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914400" y="2816352"/>
            <a:ext cx="2834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happens when it goes wrong?</a:t>
            </a:r>
            <a:endParaRPr lang="en-US" sz="1250" dirty="0"/>
          </a:p>
        </p:txBody>
      </p:sp>
      <p:sp>
        <p:nvSpPr>
          <p:cNvPr id="21" name="Text 19"/>
          <p:cNvSpPr/>
          <p:nvPr/>
        </p:nvSpPr>
        <p:spPr>
          <a:xfrm>
            <a:off x="3840480" y="2816352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there a remedy? Is it accessible to the people most likely to be wrongly affected?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7543800" y="2798064"/>
            <a:ext cx="1188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b="1" dirty="0">
                <a:solidFill>
                  <a:srgbClr val="E862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10 · Art. 11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320040" y="3493008"/>
            <a:ext cx="850392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7E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320040" y="3493008"/>
            <a:ext cx="457200" cy="658368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20040" y="3630168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914400" y="3584448"/>
            <a:ext cx="2834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checks whether this is done correctly?</a:t>
            </a:r>
            <a:endParaRPr lang="en-US" sz="1250" dirty="0"/>
          </a:p>
        </p:txBody>
      </p:sp>
      <p:sp>
        <p:nvSpPr>
          <p:cNvPr id="27" name="Text 25"/>
          <p:cNvSpPr/>
          <p:nvPr/>
        </p:nvSpPr>
        <p:spPr>
          <a:xfrm>
            <a:off x="3840480" y="3584448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Accountability to ICANN Compliance and accountability to registrants — both must be answered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7543800" y="3566160"/>
            <a:ext cx="1188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b="1" dirty="0">
                <a:solidFill>
                  <a:srgbClr val="E862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12 · Art. 19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320040" y="4261104"/>
            <a:ext cx="850392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7E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320040" y="4261104"/>
            <a:ext cx="457200" cy="658368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20040" y="4398264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914400" y="4352544"/>
            <a:ext cx="2834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the registrant know what happened and why?</a:t>
            </a:r>
            <a:endParaRPr lang="en-US" sz="1250" dirty="0"/>
          </a:p>
        </p:txBody>
      </p:sp>
      <p:sp>
        <p:nvSpPr>
          <p:cNvPr id="33" name="Text 31"/>
          <p:cNvSpPr/>
          <p:nvPr/>
        </p:nvSpPr>
        <p:spPr>
          <a:xfrm>
            <a:off x="3840480" y="4352544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19 is the gateway right — without it, no other remedy is accessible. Consider transparency reporting too.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7543800" y="4334256"/>
            <a:ext cx="1188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b="1" dirty="0">
                <a:solidFill>
                  <a:srgbClr val="E862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19</a:t>
            </a:r>
            <a:endParaRPr lang="en-US" sz="9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A27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623A"/>
          </a:solidFill>
          <a:ln w="12700">
            <a:solidFill>
              <a:srgbClr val="E862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914400"/>
            <a:ext cx="8321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HRIA is not a separate task.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411480" y="1508760"/>
            <a:ext cx="8321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is how you think about every recommendation.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411480" y="2194560"/>
            <a:ext cx="1097280" cy="36576"/>
          </a:xfrm>
          <a:prstGeom prst="rect">
            <a:avLst/>
          </a:prstGeom>
          <a:solidFill>
            <a:srgbClr val="E8623A"/>
          </a:solidFill>
          <a:ln w="12700">
            <a:solidFill>
              <a:srgbClr val="E8623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11480" y="2377440"/>
            <a:ext cx="83210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five lenses — Diversity, Participation, Due Process, Accountability, Transparency — are not a checklist to complete at the end. They are questions to ask at the moment of drafting.</a:t>
            </a:r>
            <a:endParaRPr lang="en-US" sz="1400" dirty="0"/>
          </a:p>
          <a:p>
            <a:pPr indent="0" marL="0">
              <a:buNone/>
            </a:pP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LD HRIA Framework is available as a resource when the WG reaches the recommendation stage.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11480" y="39319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100" kern="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UDHR  ·  Art. 2  ·  Art. 10  ·  Art. 11  ·  Art. 12  ·  Art. 19  ·  Art. 20  ·  Art. 27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11480" y="42519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ICANN Human Rights Framework of Interpretation  ·  GNSO DNS Abuse Mitigation PDP 1 Charter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914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Session Overview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20040" y="868680"/>
            <a:ext cx="411480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7E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868680"/>
            <a:ext cx="109728" cy="1600200"/>
          </a:xfrm>
          <a:prstGeom prst="rect">
            <a:avLst/>
          </a:prstGeom>
          <a:solidFill>
            <a:srgbClr val="E8623A"/>
          </a:solidFill>
          <a:ln w="12700">
            <a:solidFill>
              <a:srgbClr val="E8623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033272"/>
            <a:ext cx="502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E862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548640" y="1417320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an HRIA?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48640" y="1783080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three questions this charter already requires  ·  10 min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709160" y="868680"/>
            <a:ext cx="411480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7E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09160" y="868680"/>
            <a:ext cx="109728" cy="1600200"/>
          </a:xfrm>
          <a:prstGeom prst="rect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937760" y="1033272"/>
            <a:ext cx="502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4A6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4937760" y="1417320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the Associated Domain Check works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937760" y="1783080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Registrars, resellers, data gaps, and the two types of abuse  ·  10 min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20040" y="2788920"/>
            <a:ext cx="411480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7E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20040" y="2788920"/>
            <a:ext cx="109728" cy="1600200"/>
          </a:xfrm>
          <a:prstGeom prst="rect">
            <a:avLst/>
          </a:prstGeom>
          <a:solidFill>
            <a:srgbClr val="2E7D5E"/>
          </a:solidFill>
          <a:ln w="12700">
            <a:solidFill>
              <a:srgbClr val="2E7D5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" y="2953512"/>
            <a:ext cx="502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E7D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548640" y="3337560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Five lenses + UDHR rights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548640" y="3703320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Applying the framework to Associated Domain Checks  ·  30 min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709160" y="2788920"/>
            <a:ext cx="411480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7E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709160" y="2788920"/>
            <a:ext cx="109728" cy="16002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937760" y="2953512"/>
            <a:ext cx="502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4937760" y="3337560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Five questions to ask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4937760" y="3703320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habit of mind for every recommendation  ·  10 min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914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 ·  What is an HRIA?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11480" y="822960"/>
            <a:ext cx="8321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charter already mandates HRIA. This is not a civil society addition — it is a WG obligation.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20040" y="1417320"/>
            <a:ext cx="2651760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7E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417320"/>
            <a:ext cx="2651760" cy="502920"/>
          </a:xfrm>
          <a:prstGeom prst="rect">
            <a:avLst/>
          </a:prstGeom>
          <a:solidFill>
            <a:srgbClr val="E8623A"/>
          </a:solidFill>
          <a:ln w="12700">
            <a:solidFill>
              <a:srgbClr val="E8623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490472"/>
            <a:ext cx="2377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Necessary?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57200" y="2057400"/>
            <a:ext cx="237744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the limitation required to achieve the aim? Is there no less intrusive alternative?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154680" y="1417320"/>
            <a:ext cx="2651760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7E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154680" y="1417320"/>
            <a:ext cx="2651760" cy="502920"/>
          </a:xfrm>
          <a:prstGeom prst="rect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91840" y="1490472"/>
            <a:ext cx="2377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Proportionate?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3291840" y="2057400"/>
            <a:ext cx="237744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the extent of the limitation balanced and not excessive relative to the aim?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989320" y="1417320"/>
            <a:ext cx="2651760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7E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5989320" y="1417320"/>
            <a:ext cx="2651760" cy="502920"/>
          </a:xfrm>
          <a:prstGeom prst="rect">
            <a:avLst/>
          </a:prstGeom>
          <a:solidFill>
            <a:srgbClr val="2E7D5E"/>
          </a:solidFill>
          <a:ln w="12700">
            <a:solidFill>
              <a:srgbClr val="2E7D5E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126480" y="1490472"/>
            <a:ext cx="2377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Legitimate?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6126480" y="2057400"/>
            <a:ext cx="237744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the policy pursue a recognized public interest aim — such as security or protecting others' rights — without using that aim to justify disproportionate restrictions on rights it should instead promote?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320040" y="3977640"/>
            <a:ext cx="8503920" cy="822960"/>
          </a:xfrm>
          <a:prstGeom prst="rect">
            <a:avLst/>
          </a:prstGeom>
          <a:solidFill>
            <a:srgbClr val="D6E4F0"/>
          </a:solidFill>
          <a:ln w="12700">
            <a:solidFill>
              <a:srgbClr val="D0D7E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02920" y="406908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Charter reference: 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1691640" y="4069080"/>
            <a:ext cx="6949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"The WG is expected to consider whether there is a likely human rights impact, and if so, who are the groups expected to be impacted and the expected severity (high / medium / low)."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914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 ·  The Rights Foundation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11480" y="777240"/>
            <a:ext cx="8321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ICANN Board adopted a Human Rights Framework of Interpretation — cited in this charter. These UDHR articles are directly at stake in DNS abuse policy: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20040" y="1371600"/>
            <a:ext cx="850392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7E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371600"/>
            <a:ext cx="109728" cy="594360"/>
          </a:xfrm>
          <a:prstGeom prst="rect">
            <a:avLst/>
          </a:prstGeom>
          <a:solidFill>
            <a:srgbClr val="E8623A"/>
          </a:solidFill>
          <a:ln w="12700">
            <a:solidFill>
              <a:srgbClr val="E8623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463040"/>
            <a:ext cx="685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62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12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1280160" y="146304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Privacy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703320" y="1463040"/>
            <a:ext cx="4983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Investigation accesses registrant data, payment info, behavioral patterns across accounts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20040" y="2075688"/>
            <a:ext cx="850392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7E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0040" y="2075688"/>
            <a:ext cx="109728" cy="594360"/>
          </a:xfrm>
          <a:prstGeom prst="rect">
            <a:avLst/>
          </a:prstGeom>
          <a:solidFill>
            <a:srgbClr val="E8623A"/>
          </a:solidFill>
          <a:ln w="12700">
            <a:solidFill>
              <a:srgbClr val="E8623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48640" y="2167128"/>
            <a:ext cx="685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62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19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1280160" y="2167128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Freedom of Expression &amp; Access to Information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03320" y="2167128"/>
            <a:ext cx="4983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suspended domain silences speech. Registrants have a right to know why action was taken.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20040" y="2779776"/>
            <a:ext cx="850392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7E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20040" y="2779776"/>
            <a:ext cx="109728" cy="594360"/>
          </a:xfrm>
          <a:prstGeom prst="rect">
            <a:avLst/>
          </a:prstGeom>
          <a:solidFill>
            <a:srgbClr val="E8623A"/>
          </a:solidFill>
          <a:ln w="12700">
            <a:solidFill>
              <a:srgbClr val="E8623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48640" y="2871216"/>
            <a:ext cx="685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62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11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1280160" y="2871216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Presumption of Innocence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3703320" y="2871216"/>
            <a:ext cx="4983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compromised domain's registrant is a victim — not a suspect. The policy must distinguish.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20040" y="3483864"/>
            <a:ext cx="850392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7E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20040" y="3483864"/>
            <a:ext cx="109728" cy="594360"/>
          </a:xfrm>
          <a:prstGeom prst="rect">
            <a:avLst/>
          </a:prstGeom>
          <a:solidFill>
            <a:srgbClr val="E8623A"/>
          </a:solidFill>
          <a:ln w="12700">
            <a:solidFill>
              <a:srgbClr val="E8623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48640" y="3575304"/>
            <a:ext cx="685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62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20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1280160" y="3575304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Freedom of Association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3703320" y="3575304"/>
            <a:ext cx="4983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domain can be organizational infrastructure for civil society, activism, journalism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320040" y="4187952"/>
            <a:ext cx="850392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7E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0040" y="4187952"/>
            <a:ext cx="109728" cy="594360"/>
          </a:xfrm>
          <a:prstGeom prst="rect">
            <a:avLst/>
          </a:prstGeom>
          <a:solidFill>
            <a:srgbClr val="E8623A"/>
          </a:solidFill>
          <a:ln w="12700">
            <a:solidFill>
              <a:srgbClr val="E8623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48640" y="4279392"/>
            <a:ext cx="685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62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2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280160" y="4279392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Non-Discrimination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3703320" y="4279392"/>
            <a:ext cx="4983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requirements must not structurally disadvantage smaller or non-Western operators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914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 ·  The Registrar / Reseller Reality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640080" y="822960"/>
            <a:ext cx="2560320" cy="1828800"/>
          </a:xfrm>
          <a:prstGeom prst="rect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731520" y="91440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Registrant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731520" y="1353312"/>
            <a:ext cx="23774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e.g. tomato garden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1,000 domains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needs a domain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3200400" y="1664208"/>
            <a:ext cx="274320" cy="36576"/>
          </a:xfrm>
          <a:prstGeom prst="rect">
            <a:avLst/>
          </a:prstGeom>
          <a:solidFill>
            <a:srgbClr val="6B7A99"/>
          </a:solidFill>
          <a:ln w="12700">
            <a:solidFill>
              <a:srgbClr val="6B7A99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474720" y="822960"/>
            <a:ext cx="2560320" cy="1828800"/>
          </a:xfrm>
          <a:prstGeom prst="rect">
            <a:avLst/>
          </a:prstGeom>
          <a:solidFill>
            <a:srgbClr val="E8623A"/>
          </a:solidFill>
          <a:ln w="12700">
            <a:solidFill>
              <a:srgbClr val="E8623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566160" y="91440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Reseller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566160" y="1353312"/>
            <a:ext cx="23774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(could be hosting companies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 others)</a:t>
            </a:r>
            <a:endParaRPr lang="en-US" sz="1050" dirty="0"/>
          </a:p>
          <a:p>
            <a:pPr algn="ctr" indent="0" marL="0">
              <a:buNone/>
            </a:pP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Holds different registrant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— could be credit card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info, address, and more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6035040" y="1664208"/>
            <a:ext cx="274320" cy="36576"/>
          </a:xfrm>
          <a:prstGeom prst="rect">
            <a:avLst/>
          </a:prstGeom>
          <a:solidFill>
            <a:srgbClr val="6B7A99"/>
          </a:solidFill>
          <a:ln w="12700">
            <a:solidFill>
              <a:srgbClr val="6B7A99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309360" y="822960"/>
            <a:ext cx="2560320" cy="18288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400800" y="91440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Registrar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6400800" y="1353312"/>
            <a:ext cx="23774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ICANN accredited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Has: registration data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(name, address, email)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320040" y="2880360"/>
            <a:ext cx="416052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7E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20040" y="2880360"/>
            <a:ext cx="109728" cy="1188720"/>
          </a:xfrm>
          <a:prstGeom prst="rect">
            <a:avLst/>
          </a:prstGeom>
          <a:solidFill>
            <a:srgbClr val="E8623A"/>
          </a:solidFill>
          <a:ln w="12700">
            <a:solidFill>
              <a:srgbClr val="E8623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48640" y="2971800"/>
            <a:ext cx="3749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data gap problem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548640" y="3273552"/>
            <a:ext cx="37490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Registrars have different ways of identifying associated domains — some can search by email, name, or other fields. But policy cannot require checks based on data that was never collected.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4663440" y="2880360"/>
            <a:ext cx="416052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7E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663440" y="2880360"/>
            <a:ext cx="109728" cy="1188720"/>
          </a:xfrm>
          <a:prstGeom prst="rect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92040" y="2971800"/>
            <a:ext cx="3749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Malicious vs. compromised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892040" y="3273552"/>
            <a:ext cx="37490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domain registered maliciously: the registrant is the bad actor. A compromised domain: the registrant is a victim. These require completely different treatment — the charter explicitly excludes compromised domains from scope.</a:t>
            </a:r>
            <a:endParaRPr lang="en-US" sz="10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914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 ·  A Discussion Point: Data, Policy and Privacy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11480" y="777240"/>
            <a:ext cx="8321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happens when the data needed for the check doesn't exist yet?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20040" y="1298448"/>
            <a:ext cx="2651760" cy="2606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7E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298448"/>
            <a:ext cx="2651760" cy="457200"/>
          </a:xfrm>
          <a:prstGeom prst="rect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29768" y="1371600"/>
            <a:ext cx="243230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Imagine if registrars are asked...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29768" y="1874520"/>
            <a:ext cx="2432304" cy="1874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Imagine if registrars are asked to investigate associated domains — but what if the relevant data was never collected because there was no previous requirement to collect it?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3154680" y="1298448"/>
            <a:ext cx="2651760" cy="2606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7E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154680" y="1298448"/>
            <a:ext cx="2651760" cy="457200"/>
          </a:xfrm>
          <a:prstGeom prst="rect">
            <a:avLst/>
          </a:prstGeom>
          <a:solidFill>
            <a:srgbClr val="E8623A"/>
          </a:solidFill>
          <a:ln w="12700">
            <a:solidFill>
              <a:srgbClr val="E8623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64408" y="1371600"/>
            <a:ext cx="243230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...so we require more data collection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264408" y="1874520"/>
            <a:ext cx="2432304" cy="1874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response is to require registrars or resellers to collect more data to enable the check. But this has a direct privacy impact — Art. 12 — and may require a full DPIA alongside the HRIA.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5989320" y="1298448"/>
            <a:ext cx="2651760" cy="2606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7E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5989320" y="1298448"/>
            <a:ext cx="2651760" cy="457200"/>
          </a:xfrm>
          <a:prstGeom prst="rect">
            <a:avLst/>
          </a:prstGeom>
          <a:solidFill>
            <a:srgbClr val="2E7D5E"/>
          </a:solidFill>
          <a:ln w="12700">
            <a:solidFill>
              <a:srgbClr val="2E7D5E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099048" y="1371600"/>
            <a:ext cx="243230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a recommendation that requires new data collection pass the necessity and proportionality test?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099048" y="1874520"/>
            <a:ext cx="2432304" cy="1874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policy cannot treat data as a free resource. Any new data collection required to function must itself be justified.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320040" y="4069080"/>
            <a:ext cx="8503920" cy="777240"/>
          </a:xfrm>
          <a:prstGeom prst="rect">
            <a:avLst/>
          </a:prstGeom>
          <a:solidFill>
            <a:srgbClr val="D6E4F0"/>
          </a:solidFill>
          <a:ln w="12700">
            <a:solidFill>
              <a:srgbClr val="D0D7E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02920" y="4160520"/>
            <a:ext cx="8138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12 (Privacy)  ·  Any new data collection required to enable the check must itself pass the necessity and proportionality test. The charter already requires a DPIA alongside the HRIA — these are not separate exercises.</a:t>
            </a:r>
            <a:endParaRPr lang="en-US" sz="11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27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623A"/>
          </a:solidFill>
          <a:ln w="12700">
            <a:solidFill>
              <a:srgbClr val="E862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4572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spc="100" kern="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this in mind throughout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11480" y="91440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tomato garden registrant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11480" y="1645920"/>
            <a:ext cx="832104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registrant uses some of their domains for malicious purposes — phishing, malware campaigns. But they also have completely legitimate domains: grandma's tomato garden, a hobby site, a personal blog.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associated domain check, triggered by the malicious domains, sweeps up the entire portfolio — including every innocent domain in the same account.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 Art. 19: legitimate expression is suspended. Under Art. 12: data across all domains was accessed. Under Art. 11: the innocent domains are treated as suspect. Under Art. 20: organizational infrastructure is gone.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11480" y="44348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i="1" dirty="0">
                <a:solidFill>
                  <a:srgbClr val="E862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recommendation should ask: what happens to this person?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914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 ·  Five Lenses for Every Recommendation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11480" y="74980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the LD HRIA Framework — adapted for DNS Abuse Mitigation PDP 1  ·  Consider impact on both registrants and registrars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20040" y="1188720"/>
            <a:ext cx="850392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7E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188720"/>
            <a:ext cx="109728" cy="658368"/>
          </a:xfrm>
          <a:prstGeom prst="rect">
            <a:avLst/>
          </a:prstGeom>
          <a:solidFill>
            <a:srgbClr val="E8623A"/>
          </a:solidFill>
          <a:ln w="12700">
            <a:solidFill>
              <a:srgbClr val="E8623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325880"/>
            <a:ext cx="274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862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914400" y="1325880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Diversity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2331720" y="1353312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862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2 · Art. 27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3749040" y="1325880"/>
            <a:ext cx="4892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this treat all registrants equally, regardless of size, origin, or resources?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320040" y="1956816"/>
            <a:ext cx="850392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7E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20040" y="1956816"/>
            <a:ext cx="109728" cy="658368"/>
          </a:xfrm>
          <a:prstGeom prst="rect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8640" y="2093976"/>
            <a:ext cx="274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A6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914400" y="2093976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Participation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2331720" y="2121408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6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19 · Art. 20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3749040" y="2093976"/>
            <a:ext cx="4892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this protect the registrant's ability to register, use, and speak through their domain?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320040" y="2724912"/>
            <a:ext cx="850392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7E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20040" y="2724912"/>
            <a:ext cx="109728" cy="658368"/>
          </a:xfrm>
          <a:prstGeom prst="rect">
            <a:avLst/>
          </a:prstGeom>
          <a:solidFill>
            <a:srgbClr val="2E7D5E"/>
          </a:solidFill>
          <a:ln w="12700">
            <a:solidFill>
              <a:srgbClr val="2E7D5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48640" y="2862072"/>
            <a:ext cx="274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7D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914400" y="2862072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Due Process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2331720" y="2889504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E7D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11 · Art. 12 · Art. 10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3749040" y="2862072"/>
            <a:ext cx="4892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the check goes wrong, is there a meaningful and accessible remedy?</a:t>
            </a:r>
            <a:endParaRPr lang="en-US" sz="1150" dirty="0"/>
          </a:p>
        </p:txBody>
      </p:sp>
      <p:sp>
        <p:nvSpPr>
          <p:cNvPr id="23" name="Shape 21"/>
          <p:cNvSpPr/>
          <p:nvPr/>
        </p:nvSpPr>
        <p:spPr>
          <a:xfrm>
            <a:off x="320040" y="3493008"/>
            <a:ext cx="850392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7E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320040" y="3493008"/>
            <a:ext cx="109728" cy="658368"/>
          </a:xfrm>
          <a:prstGeom prst="rect">
            <a:avLst/>
          </a:prstGeom>
          <a:solidFill>
            <a:srgbClr val="7B5EA7"/>
          </a:solidFill>
          <a:ln w="12700">
            <a:solidFill>
              <a:srgbClr val="7B5EA7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48640" y="3630168"/>
            <a:ext cx="274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B5E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914400" y="3630168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Accountability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2331720" y="365760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B5E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12 · Art. 19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3749040" y="3630168"/>
            <a:ext cx="4892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the policy be audited? Is there oversight of how checks are conducted?</a:t>
            </a:r>
            <a:endParaRPr lang="en-US" sz="1150" dirty="0"/>
          </a:p>
        </p:txBody>
      </p:sp>
      <p:sp>
        <p:nvSpPr>
          <p:cNvPr id="29" name="Shape 27"/>
          <p:cNvSpPr/>
          <p:nvPr/>
        </p:nvSpPr>
        <p:spPr>
          <a:xfrm>
            <a:off x="320040" y="4261104"/>
            <a:ext cx="850392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7E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320040" y="4261104"/>
            <a:ext cx="109728" cy="658368"/>
          </a:xfrm>
          <a:prstGeom prst="rect">
            <a:avLst/>
          </a:prstGeom>
          <a:solidFill>
            <a:srgbClr val="C97B2E"/>
          </a:solidFill>
          <a:ln w="12700">
            <a:solidFill>
              <a:srgbClr val="C97B2E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48640" y="4398264"/>
            <a:ext cx="274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97B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914400" y="4398264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Transparency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2331720" y="4425696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97B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19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3749040" y="4398264"/>
            <a:ext cx="4892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the registrant know what happened to them and why?</a:t>
            </a:r>
            <a:endParaRPr lang="en-US" sz="11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502920" cy="640080"/>
          </a:xfrm>
          <a:prstGeom prst="rect">
            <a:avLst/>
          </a:prstGeom>
          <a:solidFill>
            <a:srgbClr val="E8623A"/>
          </a:solidFill>
          <a:ln w="12700">
            <a:solidFill>
              <a:srgbClr val="E8623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109728"/>
            <a:ext cx="8321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 ·  Diversity  ·  Art. 2 (non-discrimination)  ·  Art. 27 (cultural participation)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20040" y="804672"/>
            <a:ext cx="406908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7E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02920" y="9144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862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concern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02920" y="1298448"/>
            <a:ext cx="374904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small registrar in a lower-income country may lack the infrastructure for automated associated domain checks. If compliance requirements assume sophisticated detection systems, they effectively exclude or penalize smaller, more diverse operators.</a:t>
            </a:r>
            <a:endParaRPr lang="en-US" sz="1150" dirty="0"/>
          </a:p>
          <a:p>
            <a:pPr indent="0" marL="0">
              <a:buNone/>
            </a:pP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Reseller models dominant in many non-Western markets add another layer — the contractual chain is different, the data held is different, the compliance capacity is different.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4754880" y="804672"/>
            <a:ext cx="406908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7E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937760" y="9144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A6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WG question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937760" y="1298448"/>
            <a:ext cx="374904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our recommendation accommodate different registrar sizes and technical capacities — including wholesale/reseller models?</a:t>
            </a:r>
            <a:endParaRPr lang="en-US" sz="1150" dirty="0"/>
          </a:p>
          <a:p>
            <a:pPr indent="0" marL="0">
              <a:buNone/>
            </a:pP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charter already requires the WG to consider "the existence of different registrar business models" and that "no assumptions are made that a single approach is appropriate for all registrars."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320040" y="3246120"/>
            <a:ext cx="8503920" cy="1554480"/>
          </a:xfrm>
          <a:prstGeom prst="rect">
            <a:avLst/>
          </a:prstGeom>
          <a:solidFill>
            <a:srgbClr val="D6E4F0"/>
          </a:solidFill>
          <a:ln w="12700">
            <a:solidFill>
              <a:srgbClr val="D0D7E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02920" y="3337560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HRIA test for this lens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02920" y="3657600"/>
            <a:ext cx="81381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Necessary? </a:t>
            </a:r>
            <a:pPr indent="0" marL="0">
              <a:buNone/>
            </a:pPr>
            <a:r>
              <a:rPr lang="en-US" sz="11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a uniform technical standard needed, or can we allow implementation flexibility?  </a:t>
            </a:r>
            <a:endParaRPr lang="en-US" sz="1150" dirty="0"/>
          </a:p>
          <a:p>
            <a:pPr indent="0" marL="0">
              <a:buNone/>
            </a:pPr>
            <a:r>
              <a:rPr lang="en-US" sz="115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Proportionate? </a:t>
            </a:r>
            <a:pPr indent="0" marL="0">
              <a:buNone/>
            </a:pPr>
            <a:r>
              <a:rPr lang="en-US" sz="11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the cost of compliance fall disproportionately on smaller, diverse operators?  </a:t>
            </a:r>
            <a:endParaRPr lang="en-US" sz="1150" dirty="0"/>
          </a:p>
          <a:p>
            <a:pPr indent="0" marL="0">
              <a:buNone/>
            </a:pPr>
            <a:r>
              <a:rPr lang="en-US" sz="115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Legitimate? </a:t>
            </a:r>
            <a:pPr indent="0" marL="0">
              <a:buNone/>
            </a:pPr>
            <a:r>
              <a:rPr lang="en-US" sz="11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the policy unintentionally create a two-tier DNS where only large registrars can comply?</a:t>
            </a:r>
            <a:endParaRPr lang="en-US" sz="11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HRIA for DNS Abuse Mitigation PDP</dc:title>
  <dc:subject>PptxGenJS Presentation</dc:subject>
  <dc:creator>PptxGenJS</dc:creator>
  <cp:lastModifiedBy>PptxGenJS</cp:lastModifiedBy>
  <cp:revision>1</cp:revision>
  <dcterms:created xsi:type="dcterms:W3CDTF">2026-03-05T16:20:59Z</dcterms:created>
  <dcterms:modified xsi:type="dcterms:W3CDTF">2026-03-05T16:20:59Z</dcterms:modified>
</cp:coreProperties>
</file>