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85" r:id="rId2"/>
    <p:sldId id="381" r:id="rId3"/>
    <p:sldId id="1266" r:id="rId4"/>
    <p:sldId id="1260" r:id="rId5"/>
    <p:sldId id="1268" r:id="rId6"/>
    <p:sldId id="1265" r:id="rId7"/>
    <p:sldId id="1270" r:id="rId8"/>
    <p:sldId id="1261" r:id="rId9"/>
    <p:sldId id="1263" r:id="rId10"/>
    <p:sldId id="1271" r:id="rId11"/>
    <p:sldId id="1272" r:id="rId12"/>
    <p:sldId id="5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D481"/>
    <a:srgbClr val="F1A31D"/>
    <a:srgbClr val="35B66D"/>
    <a:srgbClr val="000000"/>
    <a:srgbClr val="5E5E5E"/>
    <a:srgbClr val="CB460F"/>
    <a:srgbClr val="7AA5C4"/>
    <a:srgbClr val="47B6E2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66" autoAdjust="0"/>
    <p:restoredTop sz="94039" autoAdjust="0"/>
  </p:normalViewPr>
  <p:slideViewPr>
    <p:cSldViewPr snapToGrid="0" snapToObjects="1">
      <p:cViewPr varScale="1">
        <p:scale>
          <a:sx n="102" d="100"/>
          <a:sy n="102" d="100"/>
        </p:scale>
        <p:origin x="216" y="328"/>
      </p:cViewPr>
      <p:guideLst>
        <p:guide orient="horz" pos="14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68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5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8.emf"/><Relationship Id="rId16" Type="http://schemas.openxmlformats.org/officeDocument/2006/relationships/image" Target="../media/image23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4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371600" indent="0">
              <a:buNone/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75" b="8780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72" b="7826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</p:spPr>
      </p:pic>
      <p:sp>
        <p:nvSpPr>
          <p:cNvPr id="28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3037"/>
            <a:ext cx="12192000" cy="569686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208224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>
            <a:endCxn id="41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48" name="Oval 4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385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0" name="Oval 19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3082" y="0"/>
            <a:ext cx="1078832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96" y="5193792"/>
            <a:ext cx="1189829" cy="951863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483281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8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10805054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7" y="5193792"/>
            <a:ext cx="1193800" cy="952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6" name="Arc 55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>
            <a:endCxn id="56" idx="0"/>
          </p:cNvCxnSpPr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1" name="Oval 30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2" name="Oval 31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3"/>
            <a:ext cx="1221638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0366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Arc 37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59" name="Straight Connector 5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Oval 26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395" y="4874480"/>
            <a:ext cx="1189829" cy="951863"/>
          </a:xfrm>
          <a:prstGeom prst="rect">
            <a:avLst/>
          </a:prstGeom>
        </p:spPr>
      </p:pic>
      <p:sp>
        <p:nvSpPr>
          <p:cNvPr id="48" name="Oval 47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52" name="Oval 51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55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6" name="Picture 55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58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9" name="Picture 58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 userDrawn="1"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61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2" name="Picture 61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 userDrawn="1"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64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5" name="Picture 64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 userDrawn="1"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67" name="Picture 66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68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 userDrawn="1"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4" name="Picture 73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" y="6320453"/>
            <a:ext cx="23872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2504929" y="6320453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2446072" y="2281331"/>
            <a:ext cx="0" cy="397659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2444626" y="2221895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2504929" y="2220449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11700996" y="6320453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1808013" cy="5313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6932" y="1039938"/>
            <a:ext cx="4287549" cy="7606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9709" y="2853692"/>
            <a:ext cx="3149229" cy="3236708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val 50"/>
          <p:cNvSpPr/>
          <p:nvPr userDrawn="1"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2" name="Straight Connector 51"/>
          <p:cNvCxnSpPr/>
          <p:nvPr userDrawn="1"/>
        </p:nvCxnSpPr>
        <p:spPr>
          <a:xfrm flipH="1">
            <a:off x="11700996" y="2219538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601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6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44" y="4878445"/>
            <a:ext cx="1193800" cy="952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16645"/>
            <a:ext cx="12192000" cy="5696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65" y="614512"/>
            <a:ext cx="4655184" cy="56967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31" name="Oval 30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14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  <p:sldLayoutId id="2147483751" r:id="rId48"/>
    <p:sldLayoutId id="2147483753" r:id="rId49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3" userDrawn="1">
          <p15:clr>
            <a:srgbClr val="F26B43"/>
          </p15:clr>
        </p15:guide>
        <p15:guide id="4" pos="512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24" userDrawn="1">
          <p15:clr>
            <a:srgbClr val="F26B43"/>
          </p15:clr>
        </p15:guide>
        <p15:guide id="7" orient="horz" pos="4105" userDrawn="1">
          <p15:clr>
            <a:srgbClr val="F26B43"/>
          </p15:clr>
        </p15:guide>
        <p15:guide id="8" orient="horz" pos="384" userDrawn="1">
          <p15:clr>
            <a:srgbClr val="F26B43"/>
          </p15:clr>
        </p15:guide>
        <p15:guide id="9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tter.com/icann" TargetMode="External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hyperlink" Target="flickr.com/photos/icann" TargetMode="External"/><Relationship Id="rId7" Type="http://schemas.openxmlformats.org/officeDocument/2006/relationships/image" Target="../media/image20.png"/><Relationship Id="rId12" Type="http://schemas.openxmlformats.org/officeDocument/2006/relationships/hyperlink" Target="facebook.com/icannorg" TargetMode="External"/><Relationship Id="rId17" Type="http://schemas.openxmlformats.org/officeDocument/2006/relationships/hyperlink" Target="https://soundcloud.com/icann" TargetMode="External"/><Relationship Id="rId2" Type="http://schemas.openxmlformats.org/officeDocument/2006/relationships/hyperlink" Target="https://www.flickr.com/photos/icann" TargetMode="External"/><Relationship Id="rId16" Type="http://schemas.openxmlformats.org/officeDocument/2006/relationships/hyperlink" Target="https://www.youtube.com/user/ICANNnews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linkedin.com/company/icann" TargetMode="External"/><Relationship Id="rId11" Type="http://schemas.openxmlformats.org/officeDocument/2006/relationships/hyperlink" Target="https://www.facebook.com/icannorg" TargetMode="External"/><Relationship Id="rId5" Type="http://schemas.openxmlformats.org/officeDocument/2006/relationships/hyperlink" Target="https://www.linkedin.com/company/icann" TargetMode="External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19" Type="http://schemas.openxmlformats.org/officeDocument/2006/relationships/hyperlink" Target="https://www.slideshare.net/icannpresentations" TargetMode="External"/><Relationship Id="rId4" Type="http://schemas.openxmlformats.org/officeDocument/2006/relationships/image" Target="../media/image19.png"/><Relationship Id="rId9" Type="http://schemas.openxmlformats.org/officeDocument/2006/relationships/hyperlink" Target="twitter.com/icann" TargetMode="External"/><Relationship Id="rId14" Type="http://schemas.openxmlformats.org/officeDocument/2006/relationships/hyperlink" Target="youtube.com/user/ICANNnew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2228479" y="2020824"/>
            <a:ext cx="7939649" cy="1325880"/>
          </a:xfrm>
        </p:spPr>
        <p:txBody>
          <a:bodyPr>
            <a:normAutofit/>
          </a:bodyPr>
          <a:lstStyle/>
          <a:p>
            <a:r>
              <a:rPr lang="en-US" dirty="0"/>
              <a:t>ICANN85</a:t>
            </a:r>
            <a:br>
              <a:rPr lang="en-US" dirty="0"/>
            </a:br>
            <a:r>
              <a:rPr lang="en-US" dirty="0"/>
              <a:t>Production Planning Call No.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5FD323-8526-4FE4-FAEC-70E8FA3F9A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25 November @ 16:00 UTC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414707C-F73C-EAED-6A9C-E48726E67F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ICANN85 Planning</a:t>
            </a:r>
          </a:p>
        </p:txBody>
      </p:sp>
    </p:spTree>
    <p:extLst>
      <p:ext uri="{BB962C8B-B14F-4D97-AF65-F5344CB8AC3E}">
        <p14:creationId xmlns:p14="http://schemas.microsoft.com/office/powerpoint/2010/main" val="77549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68FE-92DE-D597-2892-3DB3ECDF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Block schedule with changes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6EF02-E6BB-4003-230C-0004F8454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9" y="726829"/>
            <a:ext cx="10918623" cy="51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84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11AA1-48F4-8686-3AA2-E42694AA1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6CB90F-8C57-A70C-442C-0A802B3D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AOB and Closing</a:t>
            </a:r>
            <a:br>
              <a:rPr lang="en-US" sz="3600" dirty="0">
                <a:solidFill>
                  <a:srgbClr val="FCD48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55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Engage with ICANN</a:t>
            </a:r>
            <a:endParaRPr lang="en-US" dirty="0"/>
          </a:p>
        </p:txBody>
      </p:sp>
      <p:sp>
        <p:nvSpPr>
          <p:cNvPr id="29" name="Text Placeholder 32"/>
          <p:cNvSpPr txBox="1">
            <a:spLocks/>
          </p:cNvSpPr>
          <p:nvPr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0" name="Text Placeholder 33"/>
          <p:cNvSpPr txBox="1">
            <a:spLocks/>
          </p:cNvSpPr>
          <p:nvPr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31" name="Text Placeholder 29"/>
          <p:cNvSpPr txBox="1">
            <a:spLocks/>
          </p:cNvSpPr>
          <p:nvPr/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Email: </a:t>
            </a:r>
            <a:r>
              <a:rPr lang="en-US" dirty="0" err="1"/>
              <a:t>email@icann.org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8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9" action="ppaction://hlinkfile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2" action="ppaction://hlinkfile"/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4" action="ppaction://hlinkfile"/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461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7216" y="397242"/>
            <a:ext cx="10576000" cy="17683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824441" y="2846284"/>
            <a:ext cx="10543117" cy="927926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Welcome &amp; Introduction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b="1" dirty="0">
              <a:solidFill>
                <a:srgbClr val="FCD4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Reminder </a:t>
            </a:r>
            <a:r>
              <a:rPr lang="en-US" sz="2000" b="1" dirty="0">
                <a:solidFill>
                  <a:srgbClr val="FCD48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questions for Community Input</a:t>
            </a:r>
            <a:endParaRPr lang="en-US" sz="2000" b="1" dirty="0">
              <a:solidFill>
                <a:srgbClr val="FCD48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b="1" dirty="0">
              <a:solidFill>
                <a:srgbClr val="FCD4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Input received to date</a:t>
            </a:r>
            <a:endParaRPr lang="en-US" sz="2000" b="1" dirty="0">
              <a:solidFill>
                <a:srgbClr val="FCD4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b="1" dirty="0">
              <a:solidFill>
                <a:srgbClr val="FCD481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Draft ICANN85 Block Schedule  incorporating changes</a:t>
            </a:r>
            <a:endParaRPr lang="en-US" sz="2000" b="1" dirty="0">
              <a:solidFill>
                <a:srgbClr val="FCD48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b="1" dirty="0">
              <a:solidFill>
                <a:srgbClr val="FCD48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solidFill>
                  <a:srgbClr val="FCD48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AOB Closing</a:t>
            </a:r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3E557-FD0A-9CBA-8987-9202A405C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BD7CE9-AE8F-734A-836C-A07697A7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Welcome &amp; Introduction</a:t>
            </a:r>
          </a:p>
        </p:txBody>
      </p:sp>
    </p:spTree>
    <p:extLst>
      <p:ext uri="{BB962C8B-B14F-4D97-AF65-F5344CB8AC3E}">
        <p14:creationId xmlns:p14="http://schemas.microsoft.com/office/powerpoint/2010/main" val="407440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Reminder of questions for Community Input</a:t>
            </a:r>
            <a:br>
              <a:rPr lang="en-US" sz="3600" dirty="0">
                <a:solidFill>
                  <a:srgbClr val="FCD48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5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1B0D-905D-DE6D-C5C1-FDCDED9FE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questions for input from </a:t>
            </a:r>
            <a:r>
              <a:rPr lang="en-US" dirty="0" err="1"/>
              <a:t>KickOff</a:t>
            </a:r>
            <a:r>
              <a:rPr lang="en-US" dirty="0"/>
              <a:t>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81FCE-343B-E55E-CC9B-3376AFD60B8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Community Sessions 1 &amp; 2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Do you support scheduling a session on the Review of Reviews for Community Session 1?</a:t>
            </a:r>
          </a:p>
          <a:p>
            <a:pPr lvl="1"/>
            <a:r>
              <a:rPr lang="en-US" dirty="0"/>
              <a:t>What other topics would you like to see discussion at the second Community Session, or would you rather see just the one Community Session on the schedule?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Geopolitical Forum: </a:t>
            </a:r>
          </a:p>
          <a:p>
            <a:pPr lvl="1"/>
            <a:r>
              <a:rPr lang="en-US" dirty="0"/>
              <a:t>Do you support holding the Geopolitical Forum virtually as part of Prep Week for ICANN85?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2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A16D9-A630-CCD0-BC5D-D6147CF96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6F9FDB-6BCA-44C3-B35A-BF65A8F6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Input received to date</a:t>
            </a:r>
            <a:br>
              <a:rPr lang="en-US" sz="3600" dirty="0">
                <a:solidFill>
                  <a:srgbClr val="FCD48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CD48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3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EA228-6416-CDE5-C7DD-BA31767C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Feedback to 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86C7F-A874-CACA-0548-DF23A4902BE8}"/>
              </a:ext>
            </a:extLst>
          </p:cNvPr>
          <p:cNvSpPr txBox="1"/>
          <p:nvPr/>
        </p:nvSpPr>
        <p:spPr>
          <a:xfrm>
            <a:off x="601249" y="1039660"/>
            <a:ext cx="10935222" cy="4555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cs typeface="Source Sans Pro"/>
              </a:rPr>
              <a:t>Feedback received from ALAC, </a:t>
            </a:r>
            <a:r>
              <a:rPr lang="en-US" sz="2000" dirty="0" err="1">
                <a:cs typeface="Source Sans Pro"/>
              </a:rPr>
              <a:t>ccNSO</a:t>
            </a:r>
            <a:r>
              <a:rPr lang="en-US" sz="2000" dirty="0">
                <a:cs typeface="Source Sans Pro"/>
              </a:rPr>
              <a:t>, EURALO, ISPCP, NCSG, </a:t>
            </a:r>
            <a:r>
              <a:rPr lang="en-US" sz="2000" dirty="0" err="1">
                <a:cs typeface="Source Sans Pro"/>
              </a:rPr>
              <a:t>RySG</a:t>
            </a:r>
            <a:endParaRPr lang="en-US" sz="2000" dirty="0">
              <a:cs typeface="Source Sans Pro"/>
            </a:endParaRPr>
          </a:p>
          <a:p>
            <a:endParaRPr lang="en-US" sz="2000" dirty="0">
              <a:cs typeface="Source Sans Pro"/>
            </a:endParaRPr>
          </a:p>
          <a:p>
            <a:endParaRPr lang="en-US" sz="2000" dirty="0">
              <a:cs typeface="Source Sans Pro"/>
            </a:endParaRPr>
          </a:p>
          <a:p>
            <a:r>
              <a:rPr lang="en-US" sz="2000" dirty="0">
                <a:cs typeface="Source Sans Pro"/>
              </a:rPr>
              <a:t>Full support for one Community Session on the Review of Reviews</a:t>
            </a:r>
          </a:p>
          <a:p>
            <a:endParaRPr lang="en-US" sz="2000" dirty="0">
              <a:cs typeface="Source Sans Pro"/>
            </a:endParaRPr>
          </a:p>
          <a:p>
            <a:endParaRPr lang="en-US" sz="2000" dirty="0">
              <a:cs typeface="Source Sans Pro"/>
            </a:endParaRPr>
          </a:p>
          <a:p>
            <a:r>
              <a:rPr lang="en-US" sz="2000" dirty="0"/>
              <a:t>Other topics suggested for a possible second session: DNS Abuse (NCSG), WSIS +20 (</a:t>
            </a:r>
            <a:r>
              <a:rPr lang="en-US" sz="2000" dirty="0" err="1"/>
              <a:t>ccNSO</a:t>
            </a:r>
            <a:r>
              <a:rPr lang="en-US" sz="2000" dirty="0"/>
              <a:t>), How to Shorten the Time to Produce Effective Policies (EURALO), NXR Round update if warranted (</a:t>
            </a:r>
            <a:r>
              <a:rPr lang="en-US" sz="2000" dirty="0" err="1"/>
              <a:t>RySG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cs typeface="Source Sans Pro"/>
              </a:rPr>
              <a:t>Broad support for the one Geopolitical Forum to be held during Prep Week, mild support for a second session to be held during ICANN86.</a:t>
            </a:r>
          </a:p>
          <a:p>
            <a:endParaRPr lang="en-US" dirty="0">
              <a:cs typeface="Source Sans Pro"/>
            </a:endParaRPr>
          </a:p>
          <a:p>
            <a:endParaRPr lang="en-US" dirty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10570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Draft ICANN85 Block Schedule  incorporating changes</a:t>
            </a:r>
            <a:br>
              <a:rPr lang="en-US" sz="3600" dirty="0">
                <a:solidFill>
                  <a:srgbClr val="FCD48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4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87EF-97DA-98D9-C255-1D2DEA56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Draft Block </a:t>
            </a:r>
            <a:r>
              <a:rPr lang="en-BE"/>
              <a:t>Schedule ICANN8</a:t>
            </a:r>
            <a:r>
              <a:rPr lang="en-US" dirty="0"/>
              <a:t>5</a:t>
            </a:r>
            <a:endParaRPr lang="en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2B383-2091-45D0-4727-57DA3520CE25}"/>
              </a:ext>
            </a:extLst>
          </p:cNvPr>
          <p:cNvSpPr txBox="1"/>
          <p:nvPr/>
        </p:nvSpPr>
        <p:spPr>
          <a:xfrm>
            <a:off x="609600" y="111162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BE" dirty="0" err="1">
              <a:cs typeface="Source Sans Pr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97593-4E34-B71F-133D-25D61169BDD5}"/>
              </a:ext>
            </a:extLst>
          </p:cNvPr>
          <p:cNvSpPr txBox="1"/>
          <p:nvPr/>
        </p:nvSpPr>
        <p:spPr>
          <a:xfrm>
            <a:off x="1039906" y="139849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BE" dirty="0" err="1">
              <a:cs typeface="Source Sans Pr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00D04-C4DA-1A51-0DD0-915C474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75058"/>
            <a:ext cx="11215584" cy="542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50560"/>
      </p:ext>
    </p:extLst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_16x9 20170601.potx" id="{6DCE996D-886D-4310-B448-1ACF06EC9706}" vid="{B8D7A136-CA80-4520-9EC3-55CACFEC00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65918</TotalTime>
  <Words>309</Words>
  <Application>Microsoft Macintosh PowerPoint</Application>
  <PresentationFormat>Widescreen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Segoe UI</vt:lpstr>
      <vt:lpstr>Source Sans Pro</vt:lpstr>
      <vt:lpstr>Wingdings</vt:lpstr>
      <vt:lpstr>ICANN PPT_Arial_16x9_June 2017_potx</vt:lpstr>
      <vt:lpstr>ICANN85 Production Planning Call No. 2</vt:lpstr>
      <vt:lpstr>Agenda</vt:lpstr>
      <vt:lpstr>1. Welcome &amp; Introduction</vt:lpstr>
      <vt:lpstr>2. Reminder of questions for Community Input </vt:lpstr>
      <vt:lpstr>Outstanding questions for input from KickOff meeting</vt:lpstr>
      <vt:lpstr>3. Community Input received to date  </vt:lpstr>
      <vt:lpstr>Community Feedback to date</vt:lpstr>
      <vt:lpstr>4. Draft ICANN85 Block Schedule  incorporating changes </vt:lpstr>
      <vt:lpstr>Draft Block Schedule ICANN85</vt:lpstr>
      <vt:lpstr>Suggested Block schedule with changes</vt:lpstr>
      <vt:lpstr>5. AOB and Closing </vt:lpstr>
      <vt:lpstr>Engage with ICANN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(150 character limit)</dc:title>
  <dc:creator>Julio Polito</dc:creator>
  <cp:lastModifiedBy>Nathalie Peregrine</cp:lastModifiedBy>
  <cp:revision>102</cp:revision>
  <cp:lastPrinted>2017-01-26T19:29:02Z</cp:lastPrinted>
  <dcterms:created xsi:type="dcterms:W3CDTF">2017-05-30T19:34:46Z</dcterms:created>
  <dcterms:modified xsi:type="dcterms:W3CDTF">2025-11-25T15:48:39Z</dcterms:modified>
</cp:coreProperties>
</file>