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9065DC6-8DF3-4B6A-823B-94FD7C583A0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CB16DD-AC7B-4D87-917D-E123D9B3126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36631B-88A9-4C7A-B0EC-E7078011C27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328880D-E775-4B8F-B749-1A98ECD2F0A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FB34172-544E-4A40-8EE2-3CCE6F3FADB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DB0B47-ED35-483E-834A-E8FA789017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61AB49-970A-460C-8AAB-4B2A821D2C2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123FA7-6790-4984-9364-2C429ED1D14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24CC65C-8C96-45EE-8B69-087F809AF2F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286B27-34C8-4D90-B824-80111AF77F8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FC67372-3A4C-4391-9730-DF8271332CB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31D181-8EB7-4F5E-95C6-F64BE264768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GB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GB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GB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GB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GB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170EF09-442E-4D69-8348-2E6464EA673A}" type="slidenum"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GB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listserv.syr.edu/scripts/wa.exe?A0=NCSG-DISCUSS" TargetMode="External"/><Relationship Id="rId2" Type="http://schemas.openxmlformats.org/officeDocument/2006/relationships/hyperlink" Target="https://lists.ncsg.is/pipermail/ncsg-ec/" TargetMode="External"/><Relationship Id="rId3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 txBox="1"/>
          <p:nvPr/>
        </p:nvSpPr>
        <p:spPr>
          <a:xfrm>
            <a:off x="540000" y="10800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GNSO Noncommercial Stakeholder Group (NCSG)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algn="ctr"/>
            <a:br>
              <a:rPr sz="3200"/>
            </a:b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The voice of Civil Society in GNSO and ICANN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NCSG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1440000" y="1440000"/>
            <a:ext cx="8135640" cy="41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Direct members (individuals and organisations)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Constituencies: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Non-Commercial Users Constituency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Not-for-Profit Organizations Constituency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Diverse membership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Picture 4" descr="A map of the world&#10;&#10;Description automatically generated"/>
          <p:cNvPicPr/>
          <p:nvPr/>
        </p:nvPicPr>
        <p:blipFill>
          <a:blip r:embed="rId1"/>
          <a:stretch/>
        </p:blipFill>
        <p:spPr>
          <a:xfrm>
            <a:off x="2340000" y="1440000"/>
            <a:ext cx="5400000" cy="2716200"/>
          </a:xfrm>
          <a:prstGeom prst="rect">
            <a:avLst/>
          </a:prstGeom>
          <a:ln w="0">
            <a:noFill/>
          </a:ln>
        </p:spPr>
      </p:pic>
      <p:sp>
        <p:nvSpPr>
          <p:cNvPr id="46" name=""/>
          <p:cNvSpPr txBox="1"/>
          <p:nvPr/>
        </p:nvSpPr>
        <p:spPr>
          <a:xfrm>
            <a:off x="2520000" y="4500000"/>
            <a:ext cx="6120000" cy="54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NGOs, Academics, technical community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NCSG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1080000" y="900000"/>
            <a:ext cx="8280000" cy="43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6 Council representatives on GNSO Council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Executive Committee (EC)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2 + 2 members + Chair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Policy Committee (PC)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2 + 2 representatives + Council members + Chair + NCSG Chair (ex-officio) 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4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68360" y="36000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lvl="1" marL="864000" indent="0" algn="ctr">
              <a:spcBef>
                <a:spcPts val="1134"/>
              </a:spcBef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Non-Commercial Users Constituency (NCUC)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6200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lvl="1" marL="864000" indent="0" algn="ctr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Civil Society, individuals and organisations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 algn="ctr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N active members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 algn="ctr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https://www.ncuc.org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0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NCUC topics of interest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1260000" y="1326600"/>
            <a:ext cx="8315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buNone/>
            </a:pP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a1f24"/>
                </a:solidFill>
                <a:latin typeface="Arial"/>
              </a:rPr>
              <a:t>RDRS 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a1f24"/>
                </a:solidFill>
                <a:latin typeface="Arial"/>
              </a:rPr>
              <a:t>New gTLDs Subpro 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a1f24"/>
                </a:solidFill>
                <a:latin typeface="Arial"/>
              </a:rPr>
              <a:t>DNS Abuse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a1f24"/>
                </a:solidFill>
                <a:latin typeface="Arial"/>
              </a:rPr>
              <a:t>Statements of Interest (SOI)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a1f24"/>
                </a:solidFill>
                <a:latin typeface="Arial"/>
              </a:rPr>
              <a:t>Privacy and WHOIS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a1f24"/>
                </a:solidFill>
                <a:latin typeface="Arial"/>
              </a:rPr>
              <a:t>Geopolitical and regulatory issues affecting ICANN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lvl="1" marL="864000" indent="0" algn="ctr">
              <a:spcBef>
                <a:spcPts val="1134"/>
              </a:spcBef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Not-for-Profit Organisations Constituency (NPOC)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504000" y="16200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lvl="1" marL="69984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Non-profit organisations as domain users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Provides voice for Not-for-Profit organisations and NGOs 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 algn="ctr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N active members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Focus on engagement bringing in underrepresented geographies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 algn="ctr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 algn="ctr">
              <a:spcBef>
                <a:spcPts val="1134"/>
              </a:spcBef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https://NPOC.org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0">
              <a:spcBef>
                <a:spcPts val="1134"/>
              </a:spcBef>
              <a:buNone/>
            </a:pP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Arial"/>
              </a:rPr>
              <a:t>Public mailing lists</a:t>
            </a: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60000" y="1751760"/>
            <a:ext cx="954000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marL="419040" indent="-31428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Arial"/>
                <a:hlinkClick r:id="rId1"/>
              </a:rPr>
              <a:t>https://listserv.syr.edu/scripts/wa.exe?A0=NCSG-DISCUSS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https://lists.ncsg.is/pipermail/ncsg-pc/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  <a:hlinkClick r:id="rId2"/>
              </a:rPr>
              <a:t>https://lists.ncsg.is/pipermail/ncsg-ec/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https://lists.ncuc.org/cgi-bin/mailman/listinfo/ncuc-discuss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https://mm.icann.org/mailman/listinfo/npoc-discuss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Application>LibreOffice/7.4.7.2$Linux_X86_64 LibreOffice_project/40$Build-2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2023-03-08T13:54:30Z</dcterms:created>
  <dc:creator/>
  <dc:description/>
  <dc:language>en-US</dc:language>
  <cp:lastModifiedBy/>
  <dcterms:modified xsi:type="dcterms:W3CDTF">2024-11-04T12:50:01Z</dcterms:modified>
  <cp:revision>10</cp:revision>
  <dc:subject/>
  <dc:title/>
</cp:coreProperties>
</file>