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749" r:id="rId1"/>
    <p:sldMasterId id="2147483737" r:id="rId2"/>
    <p:sldMasterId id="2147483796" r:id="rId3"/>
  </p:sldMasterIdLst>
  <p:notesMasterIdLst>
    <p:notesMasterId r:id="rId19"/>
  </p:notesMasterIdLst>
  <p:handoutMasterIdLst>
    <p:handoutMasterId r:id="rId20"/>
  </p:handoutMasterIdLst>
  <p:sldIdLst>
    <p:sldId id="311" r:id="rId4"/>
    <p:sldId id="312" r:id="rId5"/>
    <p:sldId id="325" r:id="rId6"/>
    <p:sldId id="326" r:id="rId7"/>
    <p:sldId id="324" r:id="rId8"/>
    <p:sldId id="321" r:id="rId9"/>
    <p:sldId id="281" r:id="rId10"/>
    <p:sldId id="260" r:id="rId11"/>
    <p:sldId id="316" r:id="rId12"/>
    <p:sldId id="323" r:id="rId13"/>
    <p:sldId id="322" r:id="rId14"/>
    <p:sldId id="320" r:id="rId15"/>
    <p:sldId id="327" r:id="rId16"/>
    <p:sldId id="328" r:id="rId17"/>
    <p:sldId id="292" r:id="rId18"/>
  </p:sldIdLst>
  <p:sldSz cx="9144000" cy="6858000" type="screen4x3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 indent="2286000">
      <a:defRPr>
        <a:latin typeface="Arial"/>
        <a:ea typeface="Arial"/>
        <a:cs typeface="Arial"/>
        <a:sym typeface="Arial"/>
      </a:defRPr>
    </a:lvl6pPr>
    <a:lvl7pPr indent="2743200">
      <a:defRPr>
        <a:latin typeface="Arial"/>
        <a:ea typeface="Arial"/>
        <a:cs typeface="Arial"/>
        <a:sym typeface="Arial"/>
      </a:defRPr>
    </a:lvl7pPr>
    <a:lvl8pPr indent="3200400">
      <a:defRPr>
        <a:latin typeface="Arial"/>
        <a:ea typeface="Arial"/>
        <a:cs typeface="Arial"/>
        <a:sym typeface="Arial"/>
      </a:defRPr>
    </a:lvl8pPr>
    <a:lvl9pPr indent="3657600">
      <a:defRPr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6D17"/>
    <a:srgbClr val="008000"/>
    <a:srgbClr val="CCCC66"/>
    <a:srgbClr val="FF0000"/>
    <a:srgbClr val="FF8000"/>
    <a:srgbClr val="E508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F2F2"/>
          </a:solidFill>
        </a:fill>
      </a:tcStyle>
    </a:wholeTbl>
    <a:band2H>
      <a:tcTxStyle/>
      <a:tcStyle>
        <a:tcBdr/>
        <a:fill>
          <a:solidFill>
            <a:srgbClr val="F9F9F9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DDDDD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DDDDD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DDDD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DCDC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6969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6969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69696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D4D4D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D4D4D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D4D4D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DDDDD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DDDD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0" autoAdjust="0"/>
    <p:restoredTop sz="94613" autoAdjust="0"/>
  </p:normalViewPr>
  <p:slideViewPr>
    <p:cSldViewPr>
      <p:cViewPr varScale="1">
        <p:scale>
          <a:sx n="99" d="100"/>
          <a:sy n="99" d="100"/>
        </p:scale>
        <p:origin x="-13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707D3-7D93-5E4B-A290-591854182B81}" type="datetimeFigureOut">
              <a:rPr lang="en-US" smtClean="0"/>
              <a:t>18-03-02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B1260-51D2-CE48-89FD-08D8DE69D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709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1178245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8E3E-BF59-5E4B-BAF7-509A220C346E}" type="datetime1">
              <a:rPr lang="en-CA" smtClean="0"/>
              <a:t>18-03-02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F-1DDF-BE42-AD63-D37580DA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2609E-A308-E145-9F96-E01FEF004190}" type="datetime1">
              <a:rPr lang="en-CA" smtClean="0"/>
              <a:t>18-03-02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F-1DDF-BE42-AD63-D37580DA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8AF4-2AB6-2548-BDC3-34CB5404CEAD}" type="datetime1">
              <a:rPr lang="en-CA" smtClean="0"/>
              <a:t>18-03-02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F-1DDF-BE42-AD63-D37580DA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24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AFEC-A6D0-804C-A790-DC547F2A1FFE}" type="datetime1">
              <a:rPr lang="en-CA" smtClean="0"/>
              <a:t>18-03-02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E3C-AE82-1444-8A7C-DF89ADAF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64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3D2C-710E-ED41-B2DC-05D96252FBD5}" type="datetime1">
              <a:rPr lang="en-CA" smtClean="0"/>
              <a:t>18-03-02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E3C-AE82-1444-8A7C-DF89ADAF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02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F6C-2E91-EC45-B06B-4E44C9312636}" type="datetime1">
              <a:rPr lang="en-CA" smtClean="0"/>
              <a:t>18-03-02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E3C-AE82-1444-8A7C-DF89ADAF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04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8937-2C7F-BB43-8AAF-6B6D61EDF3A6}" type="datetime1">
              <a:rPr lang="en-CA" smtClean="0"/>
              <a:t>18-03-02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E3C-AE82-1444-8A7C-DF89ADAF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57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286C-A68C-094B-B6B9-664A6CCBBC40}" type="datetime1">
              <a:rPr lang="en-CA" smtClean="0"/>
              <a:t>18-03-02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E3C-AE82-1444-8A7C-DF89ADAF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4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B1A9-6418-3E46-8992-2A7942B97DEE}" type="datetime1">
              <a:rPr lang="en-CA" smtClean="0"/>
              <a:t>18-03-02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E3C-AE82-1444-8A7C-DF89ADAF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44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7E62D-5055-A84E-A05A-545F83BB4406}" type="datetime1">
              <a:rPr lang="en-CA" smtClean="0"/>
              <a:t>18-03-02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E3C-AE82-1444-8A7C-DF89ADAF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451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9EF3-47CB-AE4F-BA19-BCEC47287983}" type="datetime1">
              <a:rPr lang="en-CA" smtClean="0"/>
              <a:t>18-03-02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E3C-AE82-1444-8A7C-DF89ADAF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BFD5-0339-5E4C-A22D-DF0D5B404BF0}" type="datetime1">
              <a:rPr lang="en-CA" smtClean="0"/>
              <a:t>18-03-02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F-1DDF-BE42-AD63-D37580DA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102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F8EC-E07A-CF4B-9CF7-CCDD263C2066}" type="datetime1">
              <a:rPr lang="en-CA" smtClean="0"/>
              <a:t>18-03-02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E3C-AE82-1444-8A7C-DF89ADAF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615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D72C-2BBA-B04C-BCBF-F31D126C6F2E}" type="datetime1">
              <a:rPr lang="en-CA" smtClean="0"/>
              <a:t>18-03-02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E3C-AE82-1444-8A7C-DF89ADAF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78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C58D-4720-704C-9779-62A6A325F9AD}" type="datetime1">
              <a:rPr lang="en-CA" smtClean="0"/>
              <a:t>18-03-02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E3C-AE82-1444-8A7C-DF89ADAF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331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8E3E-BF59-5E4B-BAF7-509A220C346E}" type="datetime1">
              <a:rPr lang="en-CA" smtClean="0"/>
              <a:t>18-03-02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F-1DDF-BE42-AD63-D37580DA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250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BFD5-0339-5E4C-A22D-DF0D5B404BF0}" type="datetime1">
              <a:rPr lang="en-CA" smtClean="0"/>
              <a:t>18-03-02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F-1DDF-BE42-AD63-D37580DA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43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DCDD-E44C-8A48-93FF-51EB1E5C0878}" type="datetime1">
              <a:rPr lang="en-CA" smtClean="0"/>
              <a:t>18-03-02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F-1DDF-BE42-AD63-D37580DA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13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B4D3-3473-5A43-A534-ECC5FFC42324}" type="datetime1">
              <a:rPr lang="en-CA" smtClean="0"/>
              <a:t>18-03-02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F-1DDF-BE42-AD63-D37580DA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078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6875-148A-5743-AC04-941E1428B891}" type="datetime1">
              <a:rPr lang="en-CA" smtClean="0"/>
              <a:t>18-03-02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F-1DDF-BE42-AD63-D37580DA6A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1155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5D86-6E6B-504C-BA88-18503B1895F7}" type="datetime1">
              <a:rPr lang="en-CA" smtClean="0"/>
              <a:t>18-03-02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F-1DDF-BE42-AD63-D37580DA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831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1281F-A6CB-4843-A67D-5458E201EEE6}" type="datetime1">
              <a:rPr lang="en-CA" smtClean="0"/>
              <a:t>18-03-02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F-1DDF-BE42-AD63-D37580DA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7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DCDD-E44C-8A48-93FF-51EB1E5C0878}" type="datetime1">
              <a:rPr lang="en-CA" smtClean="0"/>
              <a:t>18-03-02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F-1DDF-BE42-AD63-D37580DA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197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FEC2E-AB8B-9340-8019-9D768FB0FE3D}" type="datetime1">
              <a:rPr lang="en-CA" smtClean="0"/>
              <a:t>18-03-02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Perrin Privacy Protection at ICANN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F-1DDF-BE42-AD63-D37580DA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933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95E96E2-A596-CF4D-BBFE-31A4EE00A7BA}" type="datetime1">
              <a:rPr lang="en-CA" smtClean="0"/>
              <a:t>18-03-02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Perrin Privacy Protection at ICANN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F-1DDF-BE42-AD63-D37580DA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91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2609E-A308-E145-9F96-E01FEF004190}" type="datetime1">
              <a:rPr lang="en-CA" smtClean="0"/>
              <a:t>18-03-02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F-1DDF-BE42-AD63-D37580DA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918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8AF4-2AB6-2548-BDC3-34CB5404CEAD}" type="datetime1">
              <a:rPr lang="en-CA" smtClean="0"/>
              <a:t>18-03-02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F-1DDF-BE42-AD63-D37580DA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7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B4D3-3473-5A43-A534-ECC5FFC42324}" type="datetime1">
              <a:rPr lang="en-CA" smtClean="0"/>
              <a:t>18-03-02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F-1DDF-BE42-AD63-D37580DA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8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6875-148A-5743-AC04-941E1428B891}" type="datetime1">
              <a:rPr lang="en-CA" smtClean="0"/>
              <a:t>18-03-02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F-1DDF-BE42-AD63-D37580DA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3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5D86-6E6B-504C-BA88-18503B1895F7}" type="datetime1">
              <a:rPr lang="en-CA" smtClean="0"/>
              <a:t>18-03-02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F-1DDF-BE42-AD63-D37580DA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6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1281F-A6CB-4843-A67D-5458E201EEE6}" type="datetime1">
              <a:rPr lang="en-CA" smtClean="0"/>
              <a:t>18-03-02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F-1DDF-BE42-AD63-D37580DA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8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FEC2E-AB8B-9340-8019-9D768FB0FE3D}" type="datetime1">
              <a:rPr lang="en-CA" smtClean="0"/>
              <a:t>18-03-02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F-1DDF-BE42-AD63-D37580DA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9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6E2-A596-CF4D-BBFE-31A4EE00A7BA}" type="datetime1">
              <a:rPr lang="en-CA" smtClean="0"/>
              <a:t>18-03-02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F-1DDF-BE42-AD63-D37580DA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5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DD741-DADF-1040-9CC4-47D37DEBC62D}" type="datetime1">
              <a:rPr lang="en-CA" smtClean="0"/>
              <a:t>18-03-02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Perrin Privacy Protection at ICANN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8442F-1DDF-BE42-AD63-D37580DA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4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0D287-168E-3D47-9CA9-BB01D67E76E1}" type="datetime1">
              <a:rPr lang="en-CA" smtClean="0"/>
              <a:t>18-03-02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Perrin Privacy Protection at ICANN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D5E3C-AE82-1444-8A7C-DF89ADAF7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4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C3DD741-DADF-1040-9CC4-47D37DEBC62D}" type="datetime1">
              <a:rPr lang="en-CA" smtClean="0"/>
              <a:t>18-03-02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Perrin Privacy Protection at ICANN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358442F-1DDF-BE42-AD63-D37580DA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6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035423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Privacy Protection for Domain Name Registrants at ICANN:  </a:t>
            </a:r>
            <a:br>
              <a:rPr lang="en-US" sz="4800" dirty="0"/>
            </a:br>
            <a:r>
              <a:rPr lang="en-US" sz="4800" dirty="0"/>
              <a:t>What do we need to be GDPR compliant?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09800" y="4149080"/>
            <a:ext cx="6477000" cy="208164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Stephanie Perrin</a:t>
            </a:r>
          </a:p>
          <a:p>
            <a:r>
              <a:rPr lang="en-US" dirty="0"/>
              <a:t>GNSO </a:t>
            </a:r>
            <a:r>
              <a:rPr lang="en-US" dirty="0" err="1"/>
              <a:t>Councillor</a:t>
            </a:r>
            <a:r>
              <a:rPr lang="en-US" dirty="0"/>
              <a:t>, NCSG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Graduate of PhD program 2018, </a:t>
            </a:r>
            <a:r>
              <a:rPr lang="en-US" dirty="0">
                <a:solidFill>
                  <a:schemeClr val="tx1"/>
                </a:solidFill>
              </a:rPr>
              <a:t> Faculty of Information U of Toronto</a:t>
            </a:r>
          </a:p>
          <a:p>
            <a:r>
              <a:rPr lang="en-US" dirty="0">
                <a:solidFill>
                  <a:schemeClr val="tx1"/>
                </a:solidFill>
              </a:rPr>
              <a:t> Topic: </a:t>
            </a:r>
            <a:r>
              <a:rPr lang="en-CA" dirty="0"/>
              <a:t> The Struggle for WHOIS Privacy: Understanding the Standoff Between ICANN and the World’s Data Protection Authorities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412054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07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Proposed Solutions:  Purpose</a:t>
            </a:r>
            <a:endParaRPr sz="44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>
              <a:buFont typeface="Arial"/>
              <a:buChar char="•"/>
            </a:pPr>
            <a:r>
              <a:rPr lang="en-US" sz="4200" dirty="0">
                <a:ea typeface="ＭＳ Ｐゴシック" charset="0"/>
                <a:cs typeface="Goudy Old Style"/>
              </a:rPr>
              <a:t>Purpose of RDS data collection, use and disclosure (processing) must match narrow ICANN remit</a:t>
            </a:r>
          </a:p>
          <a:p>
            <a:pPr>
              <a:buFont typeface="Arial"/>
              <a:buChar char="•"/>
            </a:pPr>
            <a:r>
              <a:rPr lang="en-US" sz="4200" dirty="0">
                <a:ea typeface="ＭＳ Ｐゴシック" charset="0"/>
                <a:cs typeface="Goudy Old Style"/>
              </a:rPr>
              <a:t>Public safety actors and private sector security firms want easy public access to data, but is lawful investigation and trade mark enforcement a purpose of registration data collection?</a:t>
            </a:r>
          </a:p>
          <a:p>
            <a:pPr>
              <a:buFont typeface="Arial"/>
              <a:buChar char="•"/>
            </a:pPr>
            <a:r>
              <a:rPr lang="en-US" sz="4200" dirty="0">
                <a:ea typeface="ＭＳ Ｐゴシック" charset="0"/>
                <a:cs typeface="Goudy Old Style"/>
              </a:rPr>
              <a:t>Risk of purpose of RDS data collection being  broadened through “public interest commitments” (PICS) in new top level domains</a:t>
            </a:r>
          </a:p>
          <a:p>
            <a:pPr>
              <a:buFont typeface="Arial"/>
              <a:buChar char="•"/>
            </a:pPr>
            <a:r>
              <a:rPr lang="en-US" sz="4200" dirty="0">
                <a:ea typeface="ＭＳ Ｐゴシック" charset="0"/>
                <a:cs typeface="Goudy Old Style"/>
              </a:rPr>
              <a:t>Language barriers:  use case </a:t>
            </a:r>
            <a:r>
              <a:rPr lang="en-US" sz="4200" dirty="0" err="1">
                <a:ea typeface="ＭＳ Ｐゴシック" charset="0"/>
                <a:cs typeface="Goudy Old Style"/>
              </a:rPr>
              <a:t>vs</a:t>
            </a:r>
            <a:r>
              <a:rPr lang="en-US" sz="4200" dirty="0">
                <a:ea typeface="ＭＳ Ｐゴシック" charset="0"/>
                <a:cs typeface="Goudy Old Style"/>
              </a:rPr>
              <a:t> purpose of processing</a:t>
            </a:r>
          </a:p>
          <a:p>
            <a:pPr>
              <a:buFont typeface="Arial"/>
              <a:buChar char="•"/>
            </a:pPr>
            <a:endParaRPr lang="en-US" sz="4200" dirty="0">
              <a:ea typeface="ＭＳ Ｐゴシック" charset="0"/>
              <a:cs typeface="Goudy Old Style"/>
            </a:endParaRPr>
          </a:p>
          <a:p>
            <a:pPr marL="0" indent="0">
              <a:buNone/>
            </a:pPr>
            <a:endParaRPr lang="en-US" sz="4200" dirty="0">
              <a:ea typeface="ＭＳ Ｐゴシック" charset="0"/>
              <a:cs typeface="Goudy Old Style"/>
            </a:endParaRPr>
          </a:p>
          <a:p>
            <a:pPr marL="457200" indent="-457200">
              <a:buFont typeface="+mj-lt"/>
              <a:buAutoNum type="arabicPeriod" startAt="5"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457200" indent="-457200">
              <a:buFont typeface="+mj-lt"/>
              <a:buAutoNum type="arabicPeriod" startAt="5"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E3C-AE82-1444-8A7C-DF89ADAF761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37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Proposed Solutions:  Consent</a:t>
            </a:r>
            <a:endParaRPr sz="44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10000"/>
          </a:bodyPr>
          <a:lstStyle/>
          <a:p>
            <a:pPr>
              <a:buFont typeface="Arial"/>
              <a:buChar char="•"/>
            </a:pPr>
            <a:r>
              <a:rPr lang="en-US" sz="4200" dirty="0">
                <a:ea typeface="ＭＳ Ｐゴシック" charset="0"/>
                <a:cs typeface="Goudy Old Style"/>
              </a:rPr>
              <a:t>Individuals unable to comprehend subsequent data flows and 3</a:t>
            </a:r>
            <a:r>
              <a:rPr lang="en-US" sz="4200" baseline="30000" dirty="0">
                <a:ea typeface="ＭＳ Ｐゴシック" charset="0"/>
                <a:cs typeface="Goudy Old Style"/>
              </a:rPr>
              <a:t>rd</a:t>
            </a:r>
            <a:r>
              <a:rPr lang="en-US" sz="4200" dirty="0">
                <a:ea typeface="ＭＳ Ｐゴシック" charset="0"/>
                <a:cs typeface="Goudy Old Style"/>
              </a:rPr>
              <a:t> party access</a:t>
            </a:r>
          </a:p>
          <a:p>
            <a:pPr>
              <a:buFont typeface="Arial"/>
              <a:buChar char="•"/>
            </a:pPr>
            <a:r>
              <a:rPr lang="en-US" sz="4200" dirty="0">
                <a:ea typeface="ＭＳ Ｐゴシック" charset="0"/>
                <a:cs typeface="Goudy Old Style"/>
              </a:rPr>
              <a:t>Consent is for all aspects of RDS requirements including data retention</a:t>
            </a:r>
          </a:p>
          <a:p>
            <a:pPr>
              <a:buFont typeface="Arial"/>
              <a:buChar char="•"/>
            </a:pPr>
            <a:r>
              <a:rPr lang="en-US" sz="4200" dirty="0">
                <a:ea typeface="ＭＳ Ｐゴシック" charset="0"/>
                <a:cs typeface="Goudy Old Style"/>
              </a:rPr>
              <a:t>Withdrawal of consent meaningless due to value added services</a:t>
            </a:r>
          </a:p>
          <a:p>
            <a:pPr>
              <a:buFont typeface="Arial"/>
              <a:buChar char="•"/>
            </a:pPr>
            <a:r>
              <a:rPr lang="en-US" sz="4200" dirty="0">
                <a:ea typeface="ＭＳ Ｐゴシック" charset="0"/>
                <a:cs typeface="Goudy Old Style"/>
              </a:rPr>
              <a:t>Layers of resellers and service providers, </a:t>
            </a:r>
            <a:r>
              <a:rPr lang="en-US" sz="4200" dirty="0" smtClean="0">
                <a:ea typeface="ＭＳ Ｐゴシック" charset="0"/>
                <a:cs typeface="Goudy Old Style"/>
              </a:rPr>
              <a:t> </a:t>
            </a:r>
            <a:r>
              <a:rPr lang="en-US" sz="4200" dirty="0">
                <a:ea typeface="ＭＳ Ｐゴシック" charset="0"/>
                <a:cs typeface="Goudy Old Style"/>
              </a:rPr>
              <a:t>“sponsors</a:t>
            </a:r>
            <a:r>
              <a:rPr lang="en-US" sz="4200" dirty="0" smtClean="0">
                <a:ea typeface="ＭＳ Ｐゴシック" charset="0"/>
                <a:cs typeface="Goudy Old Style"/>
              </a:rPr>
              <a:t>” are the accredited registrars</a:t>
            </a:r>
            <a:endParaRPr lang="en-US" sz="4200" dirty="0">
              <a:ea typeface="ＭＳ Ｐゴシック" charset="0"/>
              <a:cs typeface="Goudy Old Style"/>
            </a:endParaRPr>
          </a:p>
          <a:p>
            <a:pPr>
              <a:buFont typeface="Arial"/>
              <a:buChar char="•"/>
            </a:pPr>
            <a:endParaRPr lang="en-US" sz="4200" dirty="0">
              <a:latin typeface="Goudy Old Style"/>
              <a:ea typeface="ＭＳ Ｐゴシック" charset="0"/>
              <a:cs typeface="Goudy Old Style"/>
            </a:endParaRPr>
          </a:p>
          <a:p>
            <a:pPr marL="0" indent="0">
              <a:buNone/>
            </a:pPr>
            <a:endParaRPr lang="en-US" sz="4200" dirty="0">
              <a:latin typeface="Goudy Old Style"/>
              <a:ea typeface="ＭＳ Ｐゴシック" charset="0"/>
              <a:cs typeface="Goudy Old Style"/>
            </a:endParaRPr>
          </a:p>
          <a:p>
            <a:pPr marL="457200" indent="-457200">
              <a:buFont typeface="+mj-lt"/>
              <a:buAutoNum type="arabicPeriod" startAt="5"/>
            </a:pP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marL="457200" indent="-457200">
              <a:buFont typeface="+mj-lt"/>
              <a:buAutoNum type="arabicPeriod" startAt="5"/>
            </a:pP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E3C-AE82-1444-8A7C-DF89ADAF761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418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Recommendations in the Letter to the Article 29 WP</a:t>
            </a:r>
            <a:endParaRPr sz="44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800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>
              <a:buFont typeface="Arial"/>
              <a:buChar char="•"/>
            </a:pPr>
            <a:r>
              <a:rPr lang="en-US" sz="4000" dirty="0">
                <a:ea typeface="ＭＳ Ｐゴシック" charset="0"/>
                <a:cs typeface="ＭＳ Ｐゴシック" charset="0"/>
              </a:rPr>
              <a:t>Embrace</a:t>
            </a:r>
            <a:r>
              <a:rPr lang="en-US" sz="4000" dirty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>
                <a:ea typeface="ＭＳ Ｐゴシック" charset="0"/>
                <a:cs typeface="ＭＳ Ｐゴシック" charset="0"/>
              </a:rPr>
              <a:t>the spirit, focus on risk to registrants</a:t>
            </a:r>
          </a:p>
          <a:p>
            <a:pPr>
              <a:buFont typeface="Arial"/>
              <a:buChar char="•"/>
            </a:pPr>
            <a:r>
              <a:rPr lang="en-US" sz="4000" dirty="0">
                <a:ea typeface="ＭＳ Ｐゴシック" charset="0"/>
                <a:cs typeface="ＭＳ Ｐゴシック" charset="0"/>
              </a:rPr>
              <a:t>ICANN should not be running a data repository for third party actors</a:t>
            </a:r>
          </a:p>
          <a:p>
            <a:pPr>
              <a:buFont typeface="Arial"/>
              <a:buChar char="•"/>
            </a:pPr>
            <a:r>
              <a:rPr lang="en-US" sz="4000" dirty="0">
                <a:ea typeface="ＭＳ Ｐゴシック" charset="0"/>
                <a:cs typeface="ＭＳ Ｐゴシック" charset="0"/>
              </a:rPr>
              <a:t>Law enforcement is not a legitimate purpose of processing data</a:t>
            </a:r>
          </a:p>
          <a:p>
            <a:pPr>
              <a:buFont typeface="Arial"/>
              <a:buChar char="•"/>
            </a:pPr>
            <a:endParaRPr lang="en-US" sz="4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E3C-AE82-1444-8A7C-DF89ADAF76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24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Recommendations in the Letter to the Article 29 WP</a:t>
            </a:r>
            <a:endParaRPr sz="44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endParaRPr lang="en-US" sz="2800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>
              <a:buFont typeface="Arial"/>
              <a:buChar char="•"/>
            </a:pPr>
            <a:r>
              <a:rPr lang="en-US" sz="4000" dirty="0">
                <a:ea typeface="ＭＳ Ｐゴシック" charset="0"/>
                <a:cs typeface="ＭＳ Ｐゴシック" charset="0"/>
              </a:rPr>
              <a:t>Natural person v legal person</a:t>
            </a:r>
          </a:p>
          <a:p>
            <a:pPr>
              <a:buFont typeface="Arial"/>
              <a:buChar char="•"/>
            </a:pPr>
            <a:r>
              <a:rPr lang="en-US" sz="4000" dirty="0">
                <a:ea typeface="ＭＳ Ｐゴシック" charset="0"/>
                <a:cs typeface="ＭＳ Ｐゴシック" charset="0"/>
              </a:rPr>
              <a:t>Tiered access means accreditation and authorization </a:t>
            </a:r>
            <a:r>
              <a:rPr lang="mr-IN" sz="4000" dirty="0">
                <a:ea typeface="ＭＳ Ｐゴシック" charset="0"/>
                <a:cs typeface="ＭＳ Ｐゴシック" charset="0"/>
              </a:rPr>
              <a:t>…</a:t>
            </a:r>
            <a:r>
              <a:rPr lang="en-CA" sz="4000" dirty="0">
                <a:ea typeface="ＭＳ Ｐゴシック" charset="0"/>
                <a:cs typeface="ＭＳ Ｐゴシック" charset="0"/>
              </a:rPr>
              <a:t>no self-certification, we need standards and independent audit</a:t>
            </a:r>
            <a:endParaRPr lang="en-US" sz="4000" dirty="0">
              <a:ea typeface="ＭＳ Ｐゴシック" charset="0"/>
              <a:cs typeface="ＭＳ Ｐゴシック" charset="0"/>
            </a:endParaRPr>
          </a:p>
          <a:p>
            <a:pPr>
              <a:buFont typeface="Arial"/>
              <a:buChar char="•"/>
            </a:pPr>
            <a:r>
              <a:rPr lang="en-US" sz="4000" dirty="0">
                <a:ea typeface="ＭＳ Ｐゴシック" charset="0"/>
                <a:cs typeface="ＭＳ Ｐゴシック" charset="0"/>
              </a:rPr>
              <a:t>Cybercrime fighting is a legitimate reason to disclose but it needs to be on an accredited basis, </a:t>
            </a:r>
            <a:r>
              <a:rPr lang="en-US" sz="4000" dirty="0" err="1">
                <a:ea typeface="ＭＳ Ｐゴシック" charset="0"/>
                <a:cs typeface="ＭＳ Ｐゴシック" charset="0"/>
              </a:rPr>
              <a:t>anonymized</a:t>
            </a:r>
            <a:r>
              <a:rPr lang="en-US" sz="4000" dirty="0">
                <a:ea typeface="ＭＳ Ｐゴシック" charset="0"/>
                <a:cs typeface="ＭＳ Ｐゴシック" charset="0"/>
              </a:rPr>
              <a:t> data analytics, etc.</a:t>
            </a:r>
          </a:p>
          <a:p>
            <a:pPr>
              <a:buFont typeface="Arial"/>
              <a:buChar char="•"/>
            </a:pPr>
            <a:r>
              <a:rPr lang="en-US" sz="4000" dirty="0">
                <a:ea typeface="ＭＳ Ｐゴシック" charset="0"/>
                <a:cs typeface="ＭＳ Ｐゴシック" charset="0"/>
              </a:rPr>
              <a:t>Need for a comprehensive privacy policy that covers ICANN’s activities as a data controller.  RAA could be transformed as a set of binding corporate rules.</a:t>
            </a:r>
          </a:p>
          <a:p>
            <a:pPr>
              <a:buFont typeface="Arial"/>
              <a:buChar char="•"/>
            </a:pPr>
            <a:endParaRPr lang="en-US" sz="4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E3C-AE82-1444-8A7C-DF89ADAF761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58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Recommendations in the Letter to the Article 29 WP</a:t>
            </a:r>
            <a:endParaRPr sz="44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endParaRPr lang="en-US" sz="2800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4000" dirty="0">
                <a:ea typeface="ＭＳ Ｐゴシック" charset="0"/>
                <a:cs typeface="ＭＳ Ｐゴシック" charset="0"/>
              </a:rPr>
              <a:t>Registrant data beyond WHOIS:</a:t>
            </a:r>
          </a:p>
          <a:p>
            <a:pPr>
              <a:buFont typeface="Arial"/>
              <a:buChar char="•"/>
            </a:pPr>
            <a:r>
              <a:rPr lang="en-US" sz="4000" dirty="0">
                <a:ea typeface="ＭＳ Ｐゴシック" charset="0"/>
                <a:cs typeface="ＭＳ Ｐゴシック" charset="0"/>
              </a:rPr>
              <a:t>Data retention too long</a:t>
            </a:r>
          </a:p>
          <a:p>
            <a:pPr>
              <a:buFont typeface="Arial"/>
              <a:buChar char="•"/>
            </a:pPr>
            <a:r>
              <a:rPr lang="en-US" sz="4000" dirty="0">
                <a:ea typeface="ＭＳ Ｐゴシック" charset="0"/>
                <a:cs typeface="ＭＳ Ｐゴシック" charset="0"/>
              </a:rPr>
              <a:t>Escrow needs procedures, documentation</a:t>
            </a:r>
          </a:p>
          <a:p>
            <a:pPr>
              <a:buFont typeface="Arial"/>
              <a:buChar char="•"/>
            </a:pPr>
            <a:r>
              <a:rPr lang="en-US" sz="4000" dirty="0">
                <a:ea typeface="ＭＳ Ｐゴシック" charset="0"/>
                <a:cs typeface="ＭＳ Ｐゴシック" charset="0"/>
              </a:rPr>
              <a:t>TBDF issues for escrow, Thick WHOIS</a:t>
            </a:r>
          </a:p>
          <a:p>
            <a:pPr>
              <a:buFont typeface="Arial"/>
              <a:buChar char="•"/>
            </a:pPr>
            <a:r>
              <a:rPr lang="en-US" sz="4000" dirty="0">
                <a:ea typeface="ＭＳ Ｐゴシック" charset="0"/>
                <a:cs typeface="ＭＳ Ｐゴシック" charset="0"/>
              </a:rPr>
              <a:t>Zone files</a:t>
            </a:r>
          </a:p>
          <a:p>
            <a:pPr marL="0" indent="0">
              <a:buNone/>
            </a:pPr>
            <a:endParaRPr lang="en-US" sz="4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E3C-AE82-1444-8A7C-DF89ADAF761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67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2060848"/>
          </a:xfrm>
        </p:spPr>
        <p:txBody>
          <a:bodyPr/>
          <a:lstStyle/>
          <a:p>
            <a:r>
              <a:rPr lang="en-US" sz="4400" dirty="0"/>
              <a:t>Questions?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rgbClr val="000090"/>
              </a:solidFill>
            </a:endParaRPr>
          </a:p>
          <a:p>
            <a:pPr marL="0" indent="0" algn="ctr">
              <a:buNone/>
            </a:pPr>
            <a:r>
              <a:rPr lang="en-US" sz="3600" dirty="0" err="1">
                <a:solidFill>
                  <a:srgbClr val="000090"/>
                </a:solidFill>
              </a:rPr>
              <a:t>stephanie.perrin@mail.utoronto.ca</a:t>
            </a:r>
            <a:endParaRPr lang="en-US" sz="3600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rgbClr val="000090"/>
              </a:solidFill>
            </a:endParaRPr>
          </a:p>
          <a:p>
            <a:pPr marL="0" indent="0" algn="ctr">
              <a:buNone/>
            </a:pPr>
            <a:r>
              <a:rPr lang="en-US" sz="3600" dirty="0" err="1">
                <a:solidFill>
                  <a:srgbClr val="000090"/>
                </a:solidFill>
              </a:rPr>
              <a:t>stephanie@digitaldiscretion.ca</a:t>
            </a:r>
            <a:endParaRPr lang="en-US" sz="3600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rgbClr val="00009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E3C-AE82-1444-8A7C-DF89ADAF761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38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US" dirty="0"/>
              <a:t>Outline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3600" dirty="0"/>
          </a:p>
          <a:p>
            <a:pPr marL="742950" indent="-742950">
              <a:buFontTx/>
              <a:buAutoNum type="arabicPeriod"/>
            </a:pPr>
            <a:r>
              <a:rPr lang="en-US" sz="3600" dirty="0"/>
              <a:t>Basics of the General Data Protection Regulation (GDPR)</a:t>
            </a:r>
          </a:p>
          <a:p>
            <a:pPr marL="742950" indent="-742950">
              <a:buAutoNum type="arabicPeriod"/>
            </a:pPr>
            <a:r>
              <a:rPr lang="en-US" sz="3600" dirty="0"/>
              <a:t>Brief summary of the WHOIS directory and new registration data services</a:t>
            </a:r>
          </a:p>
          <a:p>
            <a:pPr marL="742950" indent="-742950">
              <a:buAutoNum type="arabicPeriod"/>
            </a:pPr>
            <a:r>
              <a:rPr lang="en-US" sz="3600" dirty="0"/>
              <a:t>Privacy issues in registrant data collection, use and disclosure</a:t>
            </a:r>
          </a:p>
          <a:p>
            <a:pPr marL="742950" indent="-742950">
              <a:buAutoNum type="arabicPeriod"/>
            </a:pPr>
            <a:r>
              <a:rPr lang="en-US" sz="3600" dirty="0"/>
              <a:t>Two problems in the arguments:  purpose of collection and consent</a:t>
            </a:r>
          </a:p>
          <a:p>
            <a:pPr marL="742950" indent="-742950">
              <a:buAutoNum type="arabicPeriod"/>
            </a:pPr>
            <a:r>
              <a:rPr lang="en-US" sz="3600" dirty="0"/>
              <a:t>Key issues flagged in the Article 29 letter out for comment </a:t>
            </a:r>
          </a:p>
          <a:p>
            <a:pPr marL="742950" indent="-742950">
              <a:buAutoNum type="arabicPeriod" startAt="4"/>
            </a:pPr>
            <a:endParaRPr lang="en-US" sz="3600" dirty="0"/>
          </a:p>
          <a:p>
            <a:pPr marL="742950" indent="-742950">
              <a:buAutoNum type="arabicPeriod"/>
            </a:pPr>
            <a:endParaRPr lang="en-US" sz="3600" dirty="0">
              <a:solidFill>
                <a:srgbClr val="000090"/>
              </a:solidFill>
            </a:endParaRPr>
          </a:p>
          <a:p>
            <a:pPr marL="742950" indent="-742950">
              <a:buAutoNum type="arabicPeriod"/>
            </a:pPr>
            <a:endParaRPr lang="en-US" sz="3600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00009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42607" y="6305797"/>
            <a:ext cx="3941761" cy="219547"/>
          </a:xfrm>
        </p:spPr>
        <p:txBody>
          <a:bodyPr/>
          <a:lstStyle/>
          <a:p>
            <a:r>
              <a:rPr lang="en-US" dirty="0"/>
              <a:t>Perrin Privacy Protection at ICANN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E3C-AE82-1444-8A7C-DF89ADAF761C}" type="slidenum">
              <a:rPr lang="en-US" sz="6000" smtClean="0"/>
              <a:t>2</a:t>
            </a:fld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59150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sz="4400" dirty="0"/>
              <a:t>Basics of GDPR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908050" lvl="1">
              <a:buFont typeface="Arial"/>
              <a:buChar char="•"/>
            </a:pPr>
            <a:r>
              <a:rPr lang="en-US" sz="3600" dirty="0">
                <a:solidFill>
                  <a:srgbClr val="000000"/>
                </a:solidFill>
                <a:hlinkClick r:id="" action="ppaction://noaction"/>
              </a:rPr>
              <a:t>http://eur-lex.europa.eu/legal-content/EN/TXT/?qid=1517578296944&amp;uri=CELEX%</a:t>
            </a:r>
            <a:endParaRPr lang="en-US" sz="3600" dirty="0">
              <a:solidFill>
                <a:srgbClr val="000000"/>
              </a:solidFill>
            </a:endParaRPr>
          </a:p>
          <a:p>
            <a:pPr marL="908050" lvl="1">
              <a:buFont typeface="Arial"/>
              <a:buChar char="•"/>
            </a:pPr>
            <a:r>
              <a:rPr lang="en-US" sz="3600" dirty="0">
                <a:solidFill>
                  <a:srgbClr val="000000"/>
                </a:solidFill>
              </a:rPr>
              <a:t>Provides a more harmonized approach to law and enforcement</a:t>
            </a:r>
          </a:p>
          <a:p>
            <a:pPr marL="908050" lvl="1">
              <a:buFont typeface="Arial"/>
              <a:buChar char="•"/>
            </a:pPr>
            <a:r>
              <a:rPr lang="en-US" sz="3600" dirty="0">
                <a:solidFill>
                  <a:srgbClr val="000000"/>
                </a:solidFill>
              </a:rPr>
              <a:t>Fines of 4% of revenues</a:t>
            </a:r>
          </a:p>
          <a:p>
            <a:pPr marL="908050" lvl="1">
              <a:buFont typeface="Arial"/>
              <a:buChar char="•"/>
            </a:pPr>
            <a:r>
              <a:rPr lang="en-US" sz="3600" dirty="0">
                <a:solidFill>
                  <a:srgbClr val="000000"/>
                </a:solidFill>
              </a:rPr>
              <a:t>Article 29 Working Party of data commissioners becomes Data Protection Board, more powers</a:t>
            </a:r>
          </a:p>
          <a:p>
            <a:pPr marL="742950" indent="-742950">
              <a:buAutoNum type="arabicPlain" startAt="1998"/>
            </a:pPr>
            <a:endParaRPr lang="en-US" sz="36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00009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Perrin: Privacy Protection at ICANN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E3C-AE82-1444-8A7C-DF89ADAF761C}" type="slidenum">
              <a:rPr lang="en-US" sz="6000" smtClean="0"/>
              <a:t>3</a:t>
            </a:fld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56407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sz="4400" dirty="0"/>
              <a:t>Principles of GDPR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908050" lvl="1">
              <a:buFont typeface="Arial"/>
              <a:buChar char="•"/>
            </a:pPr>
            <a:r>
              <a:rPr lang="en-US" sz="3600" dirty="0">
                <a:solidFill>
                  <a:srgbClr val="000000"/>
                </a:solidFill>
              </a:rPr>
              <a:t>Data Minimization</a:t>
            </a:r>
          </a:p>
          <a:p>
            <a:pPr marL="908050" lvl="1">
              <a:buFont typeface="Arial"/>
              <a:buChar char="•"/>
            </a:pPr>
            <a:r>
              <a:rPr lang="en-US" sz="3600" dirty="0">
                <a:solidFill>
                  <a:srgbClr val="000000"/>
                </a:solidFill>
              </a:rPr>
              <a:t>Purpose decided prior to processing, limited to core activities of organization</a:t>
            </a:r>
          </a:p>
          <a:p>
            <a:pPr marL="908050" lvl="1">
              <a:buFont typeface="Arial"/>
              <a:buChar char="•"/>
            </a:pPr>
            <a:r>
              <a:rPr lang="en-US" sz="3600" dirty="0">
                <a:solidFill>
                  <a:srgbClr val="000000"/>
                </a:solidFill>
              </a:rPr>
              <a:t>Proportionality principle governs all processing actions</a:t>
            </a:r>
          </a:p>
          <a:p>
            <a:pPr marL="908050" lvl="1">
              <a:buFont typeface="Arial"/>
              <a:buChar char="•"/>
            </a:pPr>
            <a:r>
              <a:rPr lang="en-US" sz="3600" dirty="0">
                <a:solidFill>
                  <a:srgbClr val="000000"/>
                </a:solidFill>
              </a:rPr>
              <a:t>Concept of data controller, co-controller, data </a:t>
            </a:r>
            <a:r>
              <a:rPr lang="en-US" sz="3600" dirty="0" smtClean="0">
                <a:solidFill>
                  <a:srgbClr val="000000"/>
                </a:solidFill>
              </a:rPr>
              <a:t>processor, shared liability </a:t>
            </a:r>
            <a:endParaRPr lang="en-US" sz="36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00009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Perrin: Privacy Protection at ICANN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E3C-AE82-1444-8A7C-DF89ADAF761C}" type="slidenum">
              <a:rPr lang="en-US" sz="6000" smtClean="0"/>
              <a:t>4</a:t>
            </a:fld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8816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sz="4400" dirty="0"/>
              <a:t>WHOIS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450850" lvl="1" indent="0">
              <a:buNone/>
            </a:pPr>
            <a:r>
              <a:rPr lang="en-US" sz="3600" dirty="0"/>
              <a:t>WHOIS is a service that provides data on who has registered a domain name and what registrar they are using. The Internet Corporation for Assigned Names and Numbers (ICANN) inherited the service  when it was established in 1998. </a:t>
            </a:r>
            <a:r>
              <a:rPr lang="en-US" sz="3600" dirty="0" smtClean="0"/>
              <a:t> WHOIS </a:t>
            </a:r>
            <a:r>
              <a:rPr lang="en-US" sz="3600" dirty="0"/>
              <a:t>contains sensitive and sometimes personal information of domain name registrants.</a:t>
            </a:r>
            <a:endParaRPr lang="en-US" sz="4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00009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Perrin: Privacy Protection at ICANN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E3C-AE82-1444-8A7C-DF89ADAF761C}" type="slidenum">
              <a:rPr lang="en-US" sz="6000" smtClean="0"/>
              <a:t>5</a:t>
            </a:fld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09945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sz="4400" dirty="0"/>
              <a:t>WHOIS:  A Long Struggle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marL="908050" lvl="1">
              <a:buFont typeface="Arial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First WHOIS committee in 2000</a:t>
            </a:r>
          </a:p>
          <a:p>
            <a:pPr marL="908050" lvl="1">
              <a:buFont typeface="Arial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First Task Force 2001-3</a:t>
            </a:r>
          </a:p>
          <a:p>
            <a:pPr marL="908050" lvl="1">
              <a:buFont typeface="Arial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Second Task Force2003-4</a:t>
            </a:r>
          </a:p>
          <a:p>
            <a:pPr marL="908050" lvl="1">
              <a:buFont typeface="Arial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Combined Task Force 2004-5</a:t>
            </a:r>
          </a:p>
          <a:p>
            <a:pPr marL="908050" lvl="1">
              <a:buFont typeface="Arial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WHOIS Review Team 2010-12</a:t>
            </a:r>
          </a:p>
          <a:p>
            <a:pPr marL="908050" lvl="1">
              <a:buFont typeface="Arial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Experts Working Group 2013-14</a:t>
            </a:r>
          </a:p>
          <a:p>
            <a:pPr marL="908050" lvl="1">
              <a:buFont typeface="Arial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Registration Data Services 2015-???</a:t>
            </a:r>
          </a:p>
          <a:p>
            <a:pPr marL="908050" lvl="1">
              <a:buFont typeface="Arial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Transition to Thick Registries 2011-13</a:t>
            </a:r>
          </a:p>
          <a:p>
            <a:pPr marL="908050" lvl="1">
              <a:buFont typeface="Arial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WHOIS conflicts with law implementation 2015-16</a:t>
            </a:r>
          </a:p>
          <a:p>
            <a:pPr marL="908050" lvl="1">
              <a:buFont typeface="Arial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Privacy Proxy Services Accreditation 2014-2015</a:t>
            </a:r>
          </a:p>
          <a:p>
            <a:pPr marL="908050" lvl="1">
              <a:buFont typeface="Arial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RDS Committee, 2016-18</a:t>
            </a:r>
          </a:p>
          <a:p>
            <a:pPr marL="908050" lvl="1">
              <a:buFont typeface="Arial"/>
              <a:buChar char="•"/>
            </a:pPr>
            <a:endParaRPr lang="en-US" sz="3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00009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Perrin: Privacy Protection at ICANN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E3C-AE82-1444-8A7C-DF89ADAF761C}" type="slidenum">
              <a:rPr lang="en-US" sz="6000" smtClean="0"/>
              <a:t>6</a:t>
            </a:fld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61865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2013 Registrars Accreditation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WHOIS data delivery requirements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Registrant data collection and retention requirements for law enforcement purposes (2 years after last contact with registrant)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Registrant data escrowed in US for recovery and legal </a:t>
            </a:r>
            <a:r>
              <a:rPr lang="en-US" sz="4400" dirty="0" smtClean="0"/>
              <a:t>issues (exceptions in EU, China)</a:t>
            </a:r>
            <a:endParaRPr lang="en-US" sz="4400" dirty="0"/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Data must be available for bulk processing by third party service providers</a:t>
            </a:r>
          </a:p>
          <a:p>
            <a:pPr marL="0" indent="0">
              <a:buNone/>
            </a:pPr>
            <a:endParaRPr lang="en-US" sz="4400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rgbClr val="00009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40112" y="6217920"/>
            <a:ext cx="365760" cy="196275"/>
          </a:xfrm>
        </p:spPr>
        <p:txBody>
          <a:bodyPr/>
          <a:lstStyle/>
          <a:p>
            <a:pPr algn="ctr" rtl="0"/>
            <a:fld id="{F33D5E3C-AE82-1444-8A7C-DF89ADAF761C}" type="slidenum">
              <a:rPr lang="en-US" sz="6000" smtClean="0"/>
              <a:t>7</a:t>
            </a:fld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29653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4699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The Data Protection Issues</a:t>
            </a:r>
            <a:endParaRPr sz="44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200" dirty="0">
                <a:ea typeface="ＭＳ Ｐゴシック" charset="0"/>
                <a:cs typeface="Goudy Old Style"/>
              </a:rPr>
              <a:t>ICANN is the controller, sets requirements for registrars and registries who become data processors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200" dirty="0">
                <a:ea typeface="ＭＳ Ｐゴシック" charset="0"/>
                <a:cs typeface="Goudy Old Style"/>
              </a:rPr>
              <a:t>Purpose of collection, use and disclosure is unstated except for a provisional agreement reached in 2006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200" dirty="0">
                <a:ea typeface="ＭＳ Ｐゴシック" charset="0"/>
                <a:cs typeface="Goudy Old Style"/>
              </a:rPr>
              <a:t>Individuals are not informed of their rights under data protection law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200" dirty="0">
                <a:ea typeface="ＭＳ Ｐゴシック" charset="0"/>
                <a:cs typeface="Goudy Old Style"/>
              </a:rPr>
              <a:t>Bulk access to data is required by the agreement, except for the purposes of spam or marketing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200" dirty="0">
                <a:ea typeface="ＭＳ Ｐゴシック" charset="0"/>
                <a:cs typeface="Goudy Old Style"/>
              </a:rPr>
              <a:t>Value added services have proliferated (</a:t>
            </a:r>
            <a:r>
              <a:rPr lang="en-US" sz="4200" dirty="0" err="1">
                <a:ea typeface="ＭＳ Ｐゴシック" charset="0"/>
                <a:cs typeface="Goudy Old Style"/>
              </a:rPr>
              <a:t>eg</a:t>
            </a:r>
            <a:r>
              <a:rPr lang="en-US" sz="4200" dirty="0">
                <a:ea typeface="ＭＳ Ｐゴシック" charset="0"/>
                <a:cs typeface="Goudy Old Style"/>
              </a:rPr>
              <a:t>. </a:t>
            </a:r>
            <a:r>
              <a:rPr lang="en-US" sz="4200" dirty="0" err="1">
                <a:ea typeface="ＭＳ Ｐゴシック" charset="0"/>
                <a:cs typeface="Goudy Old Style"/>
              </a:rPr>
              <a:t>whois.domaintools.com</a:t>
            </a:r>
            <a:r>
              <a:rPr lang="en-US" sz="4200" dirty="0">
                <a:ea typeface="ＭＳ Ｐゴシック" charset="0"/>
                <a:cs typeface="Goudy Old Style"/>
              </a:rPr>
              <a:t>, )</a:t>
            </a:r>
          </a:p>
          <a:p>
            <a:pPr marL="457200" indent="-457200">
              <a:buFont typeface="+mj-lt"/>
              <a:buAutoNum type="arabicPeriod"/>
            </a:pPr>
            <a:endParaRPr lang="en-US" sz="4200" dirty="0">
              <a:latin typeface="Goudy Old Style"/>
              <a:ea typeface="ＭＳ Ｐゴシック" charset="0"/>
              <a:cs typeface="Goudy Old Style"/>
            </a:endParaRPr>
          </a:p>
          <a:p>
            <a:pPr marL="457200" indent="-457200">
              <a:buFont typeface="+mj-lt"/>
              <a:buAutoNum type="arabicPeriod"/>
            </a:pP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E3C-AE82-1444-8A7C-DF89ADAF76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46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The Data Protection Issues</a:t>
            </a:r>
            <a:endParaRPr sz="44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4200" dirty="0">
              <a:ea typeface="ＭＳ Ｐゴシック" charset="0"/>
              <a:cs typeface="Goudy Old Style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US" sz="4200" dirty="0">
                <a:ea typeface="ＭＳ Ｐゴシック" charset="0"/>
                <a:cs typeface="Goudy Old Style"/>
              </a:rPr>
              <a:t>Registrars in jurisdictions with data protection law are required to seek a waiver of these requirements, must prove they have an enforceable order (WHOIS conflicts with law procedure)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4200" dirty="0">
                <a:ea typeface="ＭＳ Ｐゴシック" charset="0"/>
                <a:cs typeface="Goudy Old Style"/>
              </a:rPr>
              <a:t>Accuracy requirements are for the purpose of law enforcement, registrars forced to verify data and suspend domains where contact in question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4200" dirty="0">
                <a:ea typeface="ＭＳ Ｐゴシック" charset="0"/>
                <a:cs typeface="Goudy Old Style"/>
              </a:rPr>
              <a:t>Data elements include name, address, phone, fax, email contact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4200" dirty="0">
                <a:ea typeface="ＭＳ Ｐゴシック" charset="0"/>
                <a:cs typeface="Goudy Old Style"/>
              </a:rPr>
              <a:t>Data retention elements include metadata, financial information, IP address, all email traffic</a:t>
            </a:r>
          </a:p>
          <a:p>
            <a:pPr marL="457200" indent="-457200">
              <a:buFont typeface="+mj-lt"/>
              <a:buAutoNum type="arabicPeriod" startAt="5"/>
            </a:pPr>
            <a:endParaRPr lang="en-US" sz="4200" dirty="0">
              <a:ea typeface="ＭＳ Ｐゴシック" charset="0"/>
              <a:cs typeface="Goudy Old Style"/>
            </a:endParaRPr>
          </a:p>
          <a:p>
            <a:pPr marL="457200" indent="-457200">
              <a:buFont typeface="+mj-lt"/>
              <a:buAutoNum type="arabicPeriod" startAt="5"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457200" indent="-457200">
              <a:buFont typeface="+mj-lt"/>
              <a:buAutoNum type="arabicPeriod" startAt="5"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Perrin Privacy Protection at ICANN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5E3C-AE82-1444-8A7C-DF89ADAF76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936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ppt/theme/theme4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6425" cap="flat">
          <a:solidFill>
            <a:srgbClr val="DDDDDD"/>
          </a:solidFill>
          <a:prstDash val="solid"/>
          <a:bevel/>
        </a:ln>
        <a:effectLst>
          <a:outerShdw blurRad="38100" dist="25400" dir="2700000" rotWithShape="0">
            <a:srgbClr val="000000">
              <a:alpha val="6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6425" cap="flat">
          <a:solidFill>
            <a:srgbClr val="DDDDDD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1_Custom Design</Template>
  <TotalTime>116</TotalTime>
  <Words>907</Words>
  <Application>Microsoft Macintosh PowerPoint</Application>
  <PresentationFormat>On-screen Show (4:3)</PresentationFormat>
  <Paragraphs>132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1_Custom Design</vt:lpstr>
      <vt:lpstr>Custom Design</vt:lpstr>
      <vt:lpstr>Parcel</vt:lpstr>
      <vt:lpstr>Privacy Protection for Domain Name Registrants at ICANN:   What do we need to be GDPR compliant?</vt:lpstr>
      <vt:lpstr>Outline</vt:lpstr>
      <vt:lpstr>Basics of GDPR</vt:lpstr>
      <vt:lpstr>Principles of GDPR</vt:lpstr>
      <vt:lpstr>WHOIS</vt:lpstr>
      <vt:lpstr>WHOIS:  A Long Struggle</vt:lpstr>
      <vt:lpstr>2013 Registrars Accreditation Agreement</vt:lpstr>
      <vt:lpstr>The Data Protection Issues</vt:lpstr>
      <vt:lpstr>The Data Protection Issues</vt:lpstr>
      <vt:lpstr>Proposed Solutions:  Purpose</vt:lpstr>
      <vt:lpstr>Proposed Solutions:  Consent</vt:lpstr>
      <vt:lpstr>Recommendations in the Letter to the Article 29 WP</vt:lpstr>
      <vt:lpstr>Recommendations in the Letter to the Article 29 WP</vt:lpstr>
      <vt:lpstr>Recommendations in the Letter to the Article 29 WP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Protection for Domain Name Registrants at ICANN:   What do we need to be GDPR compliant?</dc:title>
  <dc:creator>Authors</dc:creator>
  <cp:lastModifiedBy>Stephanie Perrin</cp:lastModifiedBy>
  <cp:revision>7</cp:revision>
  <dcterms:created xsi:type="dcterms:W3CDTF">2018-03-02T01:45:37Z</dcterms:created>
  <dcterms:modified xsi:type="dcterms:W3CDTF">2018-03-02T13:12:41Z</dcterms:modified>
</cp:coreProperties>
</file>