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749" r:id="rId1"/>
    <p:sldMasterId id="2147483737" r:id="rId2"/>
    <p:sldMasterId id="2147483796" r:id="rId3"/>
  </p:sldMasterIdLst>
  <p:notesMasterIdLst>
    <p:notesMasterId r:id="rId19"/>
  </p:notesMasterIdLst>
  <p:handoutMasterIdLst>
    <p:handoutMasterId r:id="rId20"/>
  </p:handoutMasterIdLst>
  <p:sldIdLst>
    <p:sldId id="311" r:id="rId4"/>
    <p:sldId id="312" r:id="rId5"/>
    <p:sldId id="325" r:id="rId6"/>
    <p:sldId id="326" r:id="rId7"/>
    <p:sldId id="324" r:id="rId8"/>
    <p:sldId id="321" r:id="rId9"/>
    <p:sldId id="281" r:id="rId10"/>
    <p:sldId id="260" r:id="rId11"/>
    <p:sldId id="316" r:id="rId12"/>
    <p:sldId id="323" r:id="rId13"/>
    <p:sldId id="322" r:id="rId14"/>
    <p:sldId id="320" r:id="rId15"/>
    <p:sldId id="327" r:id="rId16"/>
    <p:sldId id="328" r:id="rId17"/>
    <p:sldId id="292" r:id="rId18"/>
  </p:sldIdLst>
  <p:sldSz cx="9144000" cy="6858000" type="screen4x3"/>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indent="2286000">
      <a:defRPr>
        <a:latin typeface="Arial"/>
        <a:ea typeface="Arial"/>
        <a:cs typeface="Arial"/>
        <a:sym typeface="Arial"/>
      </a:defRPr>
    </a:lvl6pPr>
    <a:lvl7pPr indent="2743200">
      <a:defRPr>
        <a:latin typeface="Arial"/>
        <a:ea typeface="Arial"/>
        <a:cs typeface="Arial"/>
        <a:sym typeface="Arial"/>
      </a:defRPr>
    </a:lvl7pPr>
    <a:lvl8pPr indent="3200400">
      <a:defRPr>
        <a:latin typeface="Arial"/>
        <a:ea typeface="Arial"/>
        <a:cs typeface="Arial"/>
        <a:sym typeface="Arial"/>
      </a:defRPr>
    </a:lvl8pPr>
    <a:lvl9pPr indent="3657600">
      <a:defRPr>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D17"/>
    <a:srgbClr val="008000"/>
    <a:srgbClr val="CCCC66"/>
    <a:srgbClr val="FF0000"/>
    <a:srgbClr val="FF8000"/>
    <a:srgbClr val="E508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F2F2"/>
          </a:solidFill>
        </a:fill>
      </a:tcStyle>
    </a:wholeTbl>
    <a:band2H>
      <a:tcTxStyle/>
      <a:tcStyle>
        <a:tcBdr/>
        <a:fill>
          <a:solidFill>
            <a:srgbClr val="F9F9F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DD"/>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DCDC"/>
          </a:solidFill>
        </a:fill>
      </a:tcStyle>
    </a:wholeTbl>
    <a:band2H>
      <a:tcTxStyle/>
      <a:tcStyle>
        <a:tcBdr/>
        <a:fill>
          <a:solidFill>
            <a:srgbClr val="EEEEEE"/>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9696"/>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CFCF"/>
          </a:solidFill>
        </a:fill>
      </a:tcStyle>
    </a:wholeTbl>
    <a:band2H>
      <a:tcTxStyle/>
      <a:tcStyle>
        <a:tcBdr/>
        <a:fill>
          <a:solidFill>
            <a:srgbClr val="E8E8E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D4D4D"/>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DDDDD"/>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DDDDDD"/>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autoAdjust="0"/>
    <p:restoredTop sz="94613" autoAdjust="0"/>
  </p:normalViewPr>
  <p:slideViewPr>
    <p:cSldViewPr>
      <p:cViewPr varScale="1">
        <p:scale>
          <a:sx n="126" d="100"/>
          <a:sy n="126" d="100"/>
        </p:scale>
        <p:origin x="1248"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7707D3-7D93-5E4B-A290-591854182B81}" type="datetimeFigureOut">
              <a:rPr lang="en-US" smtClean="0"/>
              <a:t>3/1/18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9B1260-51D2-CE48-89FD-08D8DE69DB2A}" type="slidenum">
              <a:rPr lang="en-US" smtClean="0"/>
              <a:t>‹#›</a:t>
            </a:fld>
            <a:endParaRPr lang="en-US"/>
          </a:p>
        </p:txBody>
      </p:sp>
    </p:spTree>
    <p:extLst>
      <p:ext uri="{BB962C8B-B14F-4D97-AF65-F5344CB8AC3E}">
        <p14:creationId xmlns:p14="http://schemas.microsoft.com/office/powerpoint/2010/main" val="16958709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 name="Shape 52"/>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3" name="Shape 53"/>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117824594"/>
      </p:ext>
    </p:extLst>
  </p:cSld>
  <p:clrMap bg1="lt1" tx1="dk1" bg2="lt2" tx2="dk2" accent1="accent1" accent2="accent2" accent3="accent3" accent4="accent4" accent5="accent5" accent6="accent6" hlink="hlink" folHlink="folHlink"/>
  <p:hf hdr="0" ftr="0" dt="0"/>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058E3E-BF59-5E4B-BAF7-509A220C346E}"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39632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C2609E-A308-E145-9F96-E01FEF004190}"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39213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FE8AF4-2AB6-2548-BDC3-34CB5404CEAD}"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1033824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E5C0AFEC-A6D0-804C-A790-DC547F2A1FFE}"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1708564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DBDC3D2C-710E-ED41-B2DC-05D96252FBD5}"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1044802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79AFCF6C-2E91-EC45-B06B-4E44C9312636}"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511804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41668937-2C7F-BB43-8AAF-6B6D61EDF3A6}" type="datetime1">
              <a:rPr lang="en-CA" smtClean="0"/>
              <a:t>2018-03-01</a:t>
            </a:fld>
            <a:endParaRPr lang="en-US"/>
          </a:p>
        </p:txBody>
      </p:sp>
      <p:sp>
        <p:nvSpPr>
          <p:cNvPr id="6" name="Footer Placeholder 5"/>
          <p:cNvSpPr>
            <a:spLocks noGrp="1"/>
          </p:cNvSpPr>
          <p:nvPr>
            <p:ph type="ftr" sz="quarter" idx="11"/>
          </p:nvPr>
        </p:nvSpPr>
        <p:spPr/>
        <p:txBody>
          <a:bodyPr/>
          <a:lstStyle/>
          <a:p>
            <a:r>
              <a:rPr lang="en-US"/>
              <a:t>Perrin Privacy Protection at ICANN</a:t>
            </a:r>
          </a:p>
        </p:txBody>
      </p:sp>
      <p:sp>
        <p:nvSpPr>
          <p:cNvPr id="7" name="Slide Number Placeholder 6"/>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2277457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9FCC286C-A68C-094B-B6B9-664A6CCBBC40}" type="datetime1">
              <a:rPr lang="en-CA" smtClean="0"/>
              <a:t>2018-03-01</a:t>
            </a:fld>
            <a:endParaRPr lang="en-US"/>
          </a:p>
        </p:txBody>
      </p:sp>
      <p:sp>
        <p:nvSpPr>
          <p:cNvPr id="8" name="Footer Placeholder 7"/>
          <p:cNvSpPr>
            <a:spLocks noGrp="1"/>
          </p:cNvSpPr>
          <p:nvPr>
            <p:ph type="ftr" sz="quarter" idx="11"/>
          </p:nvPr>
        </p:nvSpPr>
        <p:spPr/>
        <p:txBody>
          <a:bodyPr/>
          <a:lstStyle/>
          <a:p>
            <a:r>
              <a:rPr lang="en-US"/>
              <a:t>Perrin Privacy Protection at ICANN</a:t>
            </a:r>
          </a:p>
        </p:txBody>
      </p:sp>
      <p:sp>
        <p:nvSpPr>
          <p:cNvPr id="9" name="Slide Number Placeholder 8"/>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299424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9AB3B1A9-6418-3E46-8992-2A7942B97DEE}" type="datetime1">
              <a:rPr lang="en-CA" smtClean="0"/>
              <a:t>2018-03-01</a:t>
            </a:fld>
            <a:endParaRPr lang="en-US"/>
          </a:p>
        </p:txBody>
      </p:sp>
      <p:sp>
        <p:nvSpPr>
          <p:cNvPr id="4" name="Footer Placeholder 3"/>
          <p:cNvSpPr>
            <a:spLocks noGrp="1"/>
          </p:cNvSpPr>
          <p:nvPr>
            <p:ph type="ftr" sz="quarter" idx="11"/>
          </p:nvPr>
        </p:nvSpPr>
        <p:spPr/>
        <p:txBody>
          <a:bodyPr/>
          <a:lstStyle/>
          <a:p>
            <a:r>
              <a:rPr lang="en-US"/>
              <a:t>Perrin Privacy Protection at ICANN</a:t>
            </a:r>
          </a:p>
        </p:txBody>
      </p:sp>
      <p:sp>
        <p:nvSpPr>
          <p:cNvPr id="5" name="Slide Number Placeholder 4"/>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3120244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7E62D-5055-A84E-A05A-545F83BB4406}" type="datetime1">
              <a:rPr lang="en-CA" smtClean="0"/>
              <a:t>2018-03-01</a:t>
            </a:fld>
            <a:endParaRPr lang="en-US"/>
          </a:p>
        </p:txBody>
      </p:sp>
      <p:sp>
        <p:nvSpPr>
          <p:cNvPr id="3" name="Footer Placeholder 2"/>
          <p:cNvSpPr>
            <a:spLocks noGrp="1"/>
          </p:cNvSpPr>
          <p:nvPr>
            <p:ph type="ftr" sz="quarter" idx="11"/>
          </p:nvPr>
        </p:nvSpPr>
        <p:spPr/>
        <p:txBody>
          <a:bodyPr/>
          <a:lstStyle/>
          <a:p>
            <a:r>
              <a:rPr lang="en-US"/>
              <a:t>Perrin Privacy Protection at ICANN</a:t>
            </a:r>
          </a:p>
        </p:txBody>
      </p:sp>
      <p:sp>
        <p:nvSpPr>
          <p:cNvPr id="4" name="Slide Number Placeholder 3"/>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3078445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53E39EF3-47CB-AE4F-BA19-BCEC47287983}" type="datetime1">
              <a:rPr lang="en-CA" smtClean="0"/>
              <a:t>2018-03-01</a:t>
            </a:fld>
            <a:endParaRPr lang="en-US"/>
          </a:p>
        </p:txBody>
      </p:sp>
      <p:sp>
        <p:nvSpPr>
          <p:cNvPr id="6" name="Footer Placeholder 5"/>
          <p:cNvSpPr>
            <a:spLocks noGrp="1"/>
          </p:cNvSpPr>
          <p:nvPr>
            <p:ph type="ftr" sz="quarter" idx="11"/>
          </p:nvPr>
        </p:nvSpPr>
        <p:spPr/>
        <p:txBody>
          <a:bodyPr/>
          <a:lstStyle/>
          <a:p>
            <a:r>
              <a:rPr lang="en-US"/>
              <a:t>Perrin Privacy Protection at ICANN</a:t>
            </a:r>
          </a:p>
        </p:txBody>
      </p:sp>
      <p:sp>
        <p:nvSpPr>
          <p:cNvPr id="7" name="Slide Number Placeholder 6"/>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205866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B6BFD5-0339-5E4C-A22D-DF0D5B404BF0}"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289710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87ABF8EC-E07A-CF4B-9CF7-CCDD263C2066}" type="datetime1">
              <a:rPr lang="en-CA" smtClean="0"/>
              <a:t>2018-03-01</a:t>
            </a:fld>
            <a:endParaRPr lang="en-US"/>
          </a:p>
        </p:txBody>
      </p:sp>
      <p:sp>
        <p:nvSpPr>
          <p:cNvPr id="6" name="Footer Placeholder 5"/>
          <p:cNvSpPr>
            <a:spLocks noGrp="1"/>
          </p:cNvSpPr>
          <p:nvPr>
            <p:ph type="ftr" sz="quarter" idx="11"/>
          </p:nvPr>
        </p:nvSpPr>
        <p:spPr/>
        <p:txBody>
          <a:bodyPr/>
          <a:lstStyle/>
          <a:p>
            <a:r>
              <a:rPr lang="en-US"/>
              <a:t>Perrin Privacy Protection at ICANN</a:t>
            </a:r>
          </a:p>
        </p:txBody>
      </p:sp>
      <p:sp>
        <p:nvSpPr>
          <p:cNvPr id="7" name="Slide Number Placeholder 6"/>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498261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6CFD72C-2BBA-B04C-BCBF-F31D126C6F2E}"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3777078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2ABDC58D-4720-704C-9779-62A6A325F9AD}"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F33D5E3C-AE82-1444-8A7C-DF89ADAF761C}" type="slidenum">
              <a:rPr lang="en-US" smtClean="0"/>
              <a:t>‹#›</a:t>
            </a:fld>
            <a:endParaRPr lang="en-US"/>
          </a:p>
        </p:txBody>
      </p:sp>
    </p:spTree>
    <p:extLst>
      <p:ext uri="{BB962C8B-B14F-4D97-AF65-F5344CB8AC3E}">
        <p14:creationId xmlns:p14="http://schemas.microsoft.com/office/powerpoint/2010/main" val="1029133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6058E3E-BF59-5E4B-BAF7-509A220C346E}" type="datetime1">
              <a:rPr lang="en-CA" smtClean="0"/>
              <a:t>2018-03-01</a:t>
            </a:fld>
            <a:endParaRPr lang="en-US"/>
          </a:p>
        </p:txBody>
      </p:sp>
      <p:sp>
        <p:nvSpPr>
          <p:cNvPr id="8" name="Footer Placeholder 7"/>
          <p:cNvSpPr>
            <a:spLocks noGrp="1"/>
          </p:cNvSpPr>
          <p:nvPr>
            <p:ph type="ftr" sz="quarter" idx="11"/>
          </p:nvPr>
        </p:nvSpPr>
        <p:spPr/>
        <p:txBody>
          <a:bodyPr/>
          <a:lstStyle/>
          <a:p>
            <a:r>
              <a:rPr lang="en-US"/>
              <a:t>Perrin Privacy Protection at ICANN</a:t>
            </a:r>
          </a:p>
        </p:txBody>
      </p:sp>
      <p:sp>
        <p:nvSpPr>
          <p:cNvPr id="9" name="Slide Number Placeholder 8"/>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3802825002"/>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B6BFD5-0339-5E4C-A22D-DF0D5B404BF0}" type="datetime1">
              <a:rPr lang="en-CA" smtClean="0"/>
              <a:t>2018-03-01</a:t>
            </a:fld>
            <a:endParaRPr lang="en-US"/>
          </a:p>
        </p:txBody>
      </p:sp>
      <p:sp>
        <p:nvSpPr>
          <p:cNvPr id="8" name="Footer Placeholder 7"/>
          <p:cNvSpPr>
            <a:spLocks noGrp="1"/>
          </p:cNvSpPr>
          <p:nvPr>
            <p:ph type="ftr" sz="quarter" idx="11"/>
          </p:nvPr>
        </p:nvSpPr>
        <p:spPr/>
        <p:txBody>
          <a:bodyPr/>
          <a:lstStyle/>
          <a:p>
            <a:r>
              <a:rPr lang="en-US"/>
              <a:t>Perrin Privacy Protection at ICANN</a:t>
            </a:r>
          </a:p>
        </p:txBody>
      </p:sp>
      <p:sp>
        <p:nvSpPr>
          <p:cNvPr id="9" name="Slide Number Placeholder 8"/>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793343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45C9DCDD-E44C-8A48-93FF-51EB1E5C0878}" type="datetime1">
              <a:rPr lang="en-CA" smtClean="0"/>
              <a:t>2018-03-01</a:t>
            </a:fld>
            <a:endParaRPr lang="en-US"/>
          </a:p>
        </p:txBody>
      </p:sp>
      <p:sp>
        <p:nvSpPr>
          <p:cNvPr id="8" name="Footer Placeholder 7"/>
          <p:cNvSpPr>
            <a:spLocks noGrp="1"/>
          </p:cNvSpPr>
          <p:nvPr>
            <p:ph type="ftr" sz="quarter" idx="11"/>
          </p:nvPr>
        </p:nvSpPr>
        <p:spPr/>
        <p:txBody>
          <a:bodyPr/>
          <a:lstStyle/>
          <a:p>
            <a:r>
              <a:rPr lang="en-US"/>
              <a:t>Perrin Privacy Protection at ICANN</a:t>
            </a:r>
          </a:p>
        </p:txBody>
      </p:sp>
      <p:sp>
        <p:nvSpPr>
          <p:cNvPr id="9" name="Slide Number Placeholder 8"/>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01471396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2CFB4D3-3473-5A43-A534-ECC5FFC42324}" type="datetime1">
              <a:rPr lang="en-CA" smtClean="0"/>
              <a:t>2018-03-01</a:t>
            </a:fld>
            <a:endParaRPr lang="en-US"/>
          </a:p>
        </p:txBody>
      </p:sp>
      <p:sp>
        <p:nvSpPr>
          <p:cNvPr id="9" name="Footer Placeholder 8"/>
          <p:cNvSpPr>
            <a:spLocks noGrp="1"/>
          </p:cNvSpPr>
          <p:nvPr>
            <p:ph type="ftr" sz="quarter" idx="11"/>
          </p:nvPr>
        </p:nvSpPr>
        <p:spPr/>
        <p:txBody>
          <a:bodyPr/>
          <a:lstStyle/>
          <a:p>
            <a:r>
              <a:rPr lang="en-US"/>
              <a:t>Perrin Privacy Protection at ICANN</a:t>
            </a:r>
          </a:p>
        </p:txBody>
      </p:sp>
      <p:sp>
        <p:nvSpPr>
          <p:cNvPr id="10" name="Slide Number Placeholder 9"/>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41199078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7E56875-148A-5743-AC04-941E1428B891}" type="datetime1">
              <a:rPr lang="en-CA" smtClean="0"/>
              <a:t>2018-03-01</a:t>
            </a:fld>
            <a:endParaRPr lang="en-US"/>
          </a:p>
        </p:txBody>
      </p:sp>
      <p:sp>
        <p:nvSpPr>
          <p:cNvPr id="8" name="Footer Placeholder 7"/>
          <p:cNvSpPr>
            <a:spLocks noGrp="1"/>
          </p:cNvSpPr>
          <p:nvPr>
            <p:ph type="ftr" sz="quarter" idx="11"/>
          </p:nvPr>
        </p:nvSpPr>
        <p:spPr/>
        <p:txBody>
          <a:bodyPr/>
          <a:lstStyle/>
          <a:p>
            <a:r>
              <a:rPr lang="en-US"/>
              <a:t>Perrin Privacy Protection at ICANN</a:t>
            </a:r>
          </a:p>
        </p:txBody>
      </p:sp>
      <p:sp>
        <p:nvSpPr>
          <p:cNvPr id="9" name="Slide Number Placeholder 8"/>
          <p:cNvSpPr>
            <a:spLocks noGrp="1"/>
          </p:cNvSpPr>
          <p:nvPr>
            <p:ph type="sldNum" sz="quarter" idx="12"/>
          </p:nvPr>
        </p:nvSpPr>
        <p:spPr/>
        <p:txBody>
          <a:bodyPr/>
          <a:lstStyle/>
          <a:p>
            <a:fld id="{4358442F-1DDF-BE42-AD63-D37580DA6AB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881155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75D86-6E6B-504C-BA88-18503B1895F7}" type="datetime1">
              <a:rPr lang="en-CA" smtClean="0"/>
              <a:t>2018-03-01</a:t>
            </a:fld>
            <a:endParaRPr lang="en-US"/>
          </a:p>
        </p:txBody>
      </p:sp>
      <p:sp>
        <p:nvSpPr>
          <p:cNvPr id="4" name="Footer Placeholder 3"/>
          <p:cNvSpPr>
            <a:spLocks noGrp="1"/>
          </p:cNvSpPr>
          <p:nvPr>
            <p:ph type="ftr" sz="quarter" idx="11"/>
          </p:nvPr>
        </p:nvSpPr>
        <p:spPr/>
        <p:txBody>
          <a:bodyPr/>
          <a:lstStyle/>
          <a:p>
            <a:r>
              <a:rPr lang="en-US"/>
              <a:t>Perrin Privacy Protection at ICANN</a:t>
            </a:r>
          </a:p>
        </p:txBody>
      </p:sp>
      <p:sp>
        <p:nvSpPr>
          <p:cNvPr id="5" name="Slide Number Placeholder 4"/>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5118831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1281F-A6CB-4843-A67D-5458E201EEE6}" type="datetime1">
              <a:rPr lang="en-CA" smtClean="0"/>
              <a:t>2018-03-01</a:t>
            </a:fld>
            <a:endParaRPr lang="en-US"/>
          </a:p>
        </p:txBody>
      </p:sp>
      <p:sp>
        <p:nvSpPr>
          <p:cNvPr id="3" name="Footer Placeholder 2"/>
          <p:cNvSpPr>
            <a:spLocks noGrp="1"/>
          </p:cNvSpPr>
          <p:nvPr>
            <p:ph type="ftr" sz="quarter" idx="11"/>
          </p:nvPr>
        </p:nvSpPr>
        <p:spPr/>
        <p:txBody>
          <a:bodyPr/>
          <a:lstStyle/>
          <a:p>
            <a:r>
              <a:rPr lang="en-US"/>
              <a:t>Perrin Privacy Protection at ICANN</a:t>
            </a:r>
          </a:p>
        </p:txBody>
      </p:sp>
      <p:sp>
        <p:nvSpPr>
          <p:cNvPr id="4" name="Slide Number Placeholder 3"/>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8612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C9DCDD-E44C-8A48-93FF-51EB1E5C0878}"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34656197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2AFEC2E-AB8B-9340-8019-9D768FB0FE3D}" type="datetime1">
              <a:rPr lang="en-CA" smtClean="0"/>
              <a:t>2018-03-01</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Perrin Privacy Protection at ICANN</a:t>
            </a:r>
          </a:p>
        </p:txBody>
      </p:sp>
      <p:sp>
        <p:nvSpPr>
          <p:cNvPr id="11" name="Slide Number Placeholder 10"/>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9726933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95E96E2-A596-CF4D-BBFE-31A4EE00A7BA}" type="datetime1">
              <a:rPr lang="en-CA" smtClean="0"/>
              <a:t>2018-03-01</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Perrin Privacy Protection at ICANN</a:t>
            </a:r>
          </a:p>
        </p:txBody>
      </p:sp>
      <p:sp>
        <p:nvSpPr>
          <p:cNvPr id="10" name="Slide Number Placeholder 9"/>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687791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2609E-A308-E145-9F96-E01FEF004190}"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8537918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FE8AF4-2AB6-2548-BDC3-34CB5404CEAD}" type="datetime1">
              <a:rPr lang="en-CA" smtClean="0"/>
              <a:t>2018-03-01</a:t>
            </a:fld>
            <a:endParaRPr lang="en-US"/>
          </a:p>
        </p:txBody>
      </p:sp>
      <p:sp>
        <p:nvSpPr>
          <p:cNvPr id="5" name="Footer Placeholder 4"/>
          <p:cNvSpPr>
            <a:spLocks noGrp="1"/>
          </p:cNvSpPr>
          <p:nvPr>
            <p:ph type="ftr" sz="quarter" idx="11"/>
          </p:nvPr>
        </p:nvSpPr>
        <p:spPr/>
        <p:txBody>
          <a:bodyPr/>
          <a:lstStyle/>
          <a:p>
            <a:r>
              <a:rPr lang="en-US"/>
              <a:t>Perrin Privacy Protection at ICANN</a:t>
            </a:r>
          </a:p>
        </p:txBody>
      </p:sp>
      <p:sp>
        <p:nvSpPr>
          <p:cNvPr id="6" name="Slide Number Placeholder 5"/>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181027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CFB4D3-3473-5A43-A534-ECC5FFC42324}" type="datetime1">
              <a:rPr lang="en-CA" smtClean="0"/>
              <a:t>2018-03-01</a:t>
            </a:fld>
            <a:endParaRPr lang="en-US"/>
          </a:p>
        </p:txBody>
      </p:sp>
      <p:sp>
        <p:nvSpPr>
          <p:cNvPr id="6" name="Footer Placeholder 5"/>
          <p:cNvSpPr>
            <a:spLocks noGrp="1"/>
          </p:cNvSpPr>
          <p:nvPr>
            <p:ph type="ftr" sz="quarter" idx="11"/>
          </p:nvPr>
        </p:nvSpPr>
        <p:spPr/>
        <p:txBody>
          <a:bodyPr/>
          <a:lstStyle/>
          <a:p>
            <a:r>
              <a:rPr lang="en-US"/>
              <a:t>Perrin Privacy Protection at ICANN</a:t>
            </a:r>
          </a:p>
        </p:txBody>
      </p:sp>
      <p:sp>
        <p:nvSpPr>
          <p:cNvPr id="7" name="Slide Number Placeholder 6"/>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605486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E56875-148A-5743-AC04-941E1428B891}" type="datetime1">
              <a:rPr lang="en-CA" smtClean="0"/>
              <a:t>2018-03-01</a:t>
            </a:fld>
            <a:endParaRPr lang="en-US"/>
          </a:p>
        </p:txBody>
      </p:sp>
      <p:sp>
        <p:nvSpPr>
          <p:cNvPr id="8" name="Footer Placeholder 7"/>
          <p:cNvSpPr>
            <a:spLocks noGrp="1"/>
          </p:cNvSpPr>
          <p:nvPr>
            <p:ph type="ftr" sz="quarter" idx="11"/>
          </p:nvPr>
        </p:nvSpPr>
        <p:spPr/>
        <p:txBody>
          <a:bodyPr/>
          <a:lstStyle/>
          <a:p>
            <a:r>
              <a:rPr lang="en-US"/>
              <a:t>Perrin Privacy Protection at ICANN</a:t>
            </a:r>
          </a:p>
        </p:txBody>
      </p:sp>
      <p:sp>
        <p:nvSpPr>
          <p:cNvPr id="9" name="Slide Number Placeholder 8"/>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129293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975D86-6E6B-504C-BA88-18503B1895F7}" type="datetime1">
              <a:rPr lang="en-CA" smtClean="0"/>
              <a:t>2018-03-01</a:t>
            </a:fld>
            <a:endParaRPr lang="en-US"/>
          </a:p>
        </p:txBody>
      </p:sp>
      <p:sp>
        <p:nvSpPr>
          <p:cNvPr id="4" name="Footer Placeholder 3"/>
          <p:cNvSpPr>
            <a:spLocks noGrp="1"/>
          </p:cNvSpPr>
          <p:nvPr>
            <p:ph type="ftr" sz="quarter" idx="11"/>
          </p:nvPr>
        </p:nvSpPr>
        <p:spPr/>
        <p:txBody>
          <a:bodyPr/>
          <a:lstStyle/>
          <a:p>
            <a:r>
              <a:rPr lang="en-US"/>
              <a:t>Perrin Privacy Protection at ICANN</a:t>
            </a:r>
          </a:p>
        </p:txBody>
      </p:sp>
      <p:sp>
        <p:nvSpPr>
          <p:cNvPr id="5" name="Slide Number Placeholder 4"/>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390616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1281F-A6CB-4843-A67D-5458E201EEE6}" type="datetime1">
              <a:rPr lang="en-CA" smtClean="0"/>
              <a:t>2018-03-01</a:t>
            </a:fld>
            <a:endParaRPr lang="en-US"/>
          </a:p>
        </p:txBody>
      </p:sp>
      <p:sp>
        <p:nvSpPr>
          <p:cNvPr id="3" name="Footer Placeholder 2"/>
          <p:cNvSpPr>
            <a:spLocks noGrp="1"/>
          </p:cNvSpPr>
          <p:nvPr>
            <p:ph type="ftr" sz="quarter" idx="11"/>
          </p:nvPr>
        </p:nvSpPr>
        <p:spPr/>
        <p:txBody>
          <a:bodyPr/>
          <a:lstStyle/>
          <a:p>
            <a:r>
              <a:rPr lang="en-US"/>
              <a:t>Perrin Privacy Protection at ICANN</a:t>
            </a:r>
          </a:p>
        </p:txBody>
      </p:sp>
      <p:sp>
        <p:nvSpPr>
          <p:cNvPr id="4" name="Slide Number Placeholder 3"/>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260238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AFEC2E-AB8B-9340-8019-9D768FB0FE3D}" type="datetime1">
              <a:rPr lang="en-CA" smtClean="0"/>
              <a:t>2018-03-01</a:t>
            </a:fld>
            <a:endParaRPr lang="en-US"/>
          </a:p>
        </p:txBody>
      </p:sp>
      <p:sp>
        <p:nvSpPr>
          <p:cNvPr id="6" name="Footer Placeholder 5"/>
          <p:cNvSpPr>
            <a:spLocks noGrp="1"/>
          </p:cNvSpPr>
          <p:nvPr>
            <p:ph type="ftr" sz="quarter" idx="11"/>
          </p:nvPr>
        </p:nvSpPr>
        <p:spPr/>
        <p:txBody>
          <a:bodyPr/>
          <a:lstStyle/>
          <a:p>
            <a:r>
              <a:rPr lang="en-US"/>
              <a:t>Perrin Privacy Protection at ICANN</a:t>
            </a:r>
          </a:p>
        </p:txBody>
      </p:sp>
      <p:sp>
        <p:nvSpPr>
          <p:cNvPr id="7" name="Slide Number Placeholder 6"/>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47889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5E96E2-A596-CF4D-BBFE-31A4EE00A7BA}" type="datetime1">
              <a:rPr lang="en-CA" smtClean="0"/>
              <a:t>2018-03-01</a:t>
            </a:fld>
            <a:endParaRPr lang="en-US"/>
          </a:p>
        </p:txBody>
      </p:sp>
      <p:sp>
        <p:nvSpPr>
          <p:cNvPr id="6" name="Footer Placeholder 5"/>
          <p:cNvSpPr>
            <a:spLocks noGrp="1"/>
          </p:cNvSpPr>
          <p:nvPr>
            <p:ph type="ftr" sz="quarter" idx="11"/>
          </p:nvPr>
        </p:nvSpPr>
        <p:spPr/>
        <p:txBody>
          <a:bodyPr/>
          <a:lstStyle/>
          <a:p>
            <a:r>
              <a:rPr lang="en-US"/>
              <a:t>Perrin Privacy Protection at ICANN</a:t>
            </a:r>
          </a:p>
        </p:txBody>
      </p:sp>
      <p:sp>
        <p:nvSpPr>
          <p:cNvPr id="7" name="Slide Number Placeholder 6"/>
          <p:cNvSpPr>
            <a:spLocks noGrp="1"/>
          </p:cNvSpPr>
          <p:nvPr>
            <p:ph type="sldNum" sz="quarter" idx="12"/>
          </p:nvPr>
        </p:nvSpPr>
        <p:spPr/>
        <p:txBody>
          <a:bodyPr/>
          <a:lstStyle/>
          <a:p>
            <a:fld id="{4358442F-1DDF-BE42-AD63-D37580DA6AB7}" type="slidenum">
              <a:rPr lang="en-US" smtClean="0"/>
              <a:t>‹#›</a:t>
            </a:fld>
            <a:endParaRPr lang="en-US"/>
          </a:p>
        </p:txBody>
      </p:sp>
    </p:spTree>
    <p:extLst>
      <p:ext uri="{BB962C8B-B14F-4D97-AF65-F5344CB8AC3E}">
        <p14:creationId xmlns:p14="http://schemas.microsoft.com/office/powerpoint/2010/main" val="151845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DD741-DADF-1040-9CC4-47D37DEBC62D}" type="datetime1">
              <a:rPr lang="en-CA" smtClean="0"/>
              <a:t>2018-03-01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Perrin Privacy Protection at ICANN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8442F-1DDF-BE42-AD63-D37580DA6AB7}" type="slidenum">
              <a:rPr lang="en-US" smtClean="0"/>
              <a:t>‹#›</a:t>
            </a:fld>
            <a:endParaRPr lang="en-US"/>
          </a:p>
        </p:txBody>
      </p:sp>
    </p:spTree>
    <p:extLst>
      <p:ext uri="{BB962C8B-B14F-4D97-AF65-F5344CB8AC3E}">
        <p14:creationId xmlns:p14="http://schemas.microsoft.com/office/powerpoint/2010/main" val="388314421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0D287-168E-3D47-9CA9-BB01D67E76E1}" type="datetime1">
              <a:rPr lang="en-CA" smtClean="0"/>
              <a:t>2018-03-01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Perrin Privacy Protection at ICANN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D5E3C-AE82-1444-8A7C-DF89ADAF761C}" type="slidenum">
              <a:rPr lang="en-US" smtClean="0"/>
              <a:t>‹#›</a:t>
            </a:fld>
            <a:endParaRPr lang="en-US"/>
          </a:p>
        </p:txBody>
      </p:sp>
    </p:spTree>
    <p:extLst>
      <p:ext uri="{BB962C8B-B14F-4D97-AF65-F5344CB8AC3E}">
        <p14:creationId xmlns:p14="http://schemas.microsoft.com/office/powerpoint/2010/main" val="332634071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7C3DD741-DADF-1040-9CC4-47D37DEBC62D}" type="datetime1">
              <a:rPr lang="en-CA" smtClean="0"/>
              <a:t>2018-03-01</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Perrin Privacy Protection at ICANN</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4358442F-1DDF-BE42-AD63-D37580DA6AB7}" type="slidenum">
              <a:rPr lang="en-US" smtClean="0"/>
              <a:t>‹#›</a:t>
            </a:fld>
            <a:endParaRPr lang="en-US"/>
          </a:p>
        </p:txBody>
      </p:sp>
    </p:spTree>
    <p:extLst>
      <p:ext uri="{BB962C8B-B14F-4D97-AF65-F5344CB8AC3E}">
        <p14:creationId xmlns:p14="http://schemas.microsoft.com/office/powerpoint/2010/main" val="3674266508"/>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1"/>
            <a:ext cx="7772400" cy="3035423"/>
          </a:xfrm>
        </p:spPr>
        <p:txBody>
          <a:bodyPr>
            <a:normAutofit fontScale="90000"/>
          </a:bodyPr>
          <a:lstStyle/>
          <a:p>
            <a:r>
              <a:rPr lang="en-US" sz="4800" dirty="0"/>
              <a:t>Privacy Protection for Domain Name Registrants at ICANN:  </a:t>
            </a:r>
            <a:br>
              <a:rPr lang="en-US" sz="4800" dirty="0"/>
            </a:br>
            <a:r>
              <a:rPr lang="en-US" sz="4800" dirty="0"/>
              <a:t>What do we need to be GDPR compliant?</a:t>
            </a:r>
          </a:p>
        </p:txBody>
      </p:sp>
      <p:sp>
        <p:nvSpPr>
          <p:cNvPr id="5" name="Subtitle 4"/>
          <p:cNvSpPr>
            <a:spLocks noGrp="1"/>
          </p:cNvSpPr>
          <p:nvPr>
            <p:ph type="subTitle" idx="1"/>
          </p:nvPr>
        </p:nvSpPr>
        <p:spPr>
          <a:xfrm>
            <a:off x="2209800" y="4149080"/>
            <a:ext cx="6477000" cy="2081640"/>
          </a:xfrm>
        </p:spPr>
        <p:txBody>
          <a:bodyPr>
            <a:normAutofit fontScale="92500" lnSpcReduction="10000"/>
          </a:bodyPr>
          <a:lstStyle/>
          <a:p>
            <a:r>
              <a:rPr lang="en-US" dirty="0">
                <a:solidFill>
                  <a:schemeClr val="tx1"/>
                </a:solidFill>
              </a:rPr>
              <a:t>Stephanie Perrin</a:t>
            </a:r>
          </a:p>
          <a:p>
            <a:r>
              <a:rPr lang="en-US" dirty="0"/>
              <a:t>GNSO </a:t>
            </a:r>
            <a:r>
              <a:rPr lang="en-US" dirty="0" err="1"/>
              <a:t>Councillor</a:t>
            </a:r>
            <a:r>
              <a:rPr lang="en-US" dirty="0"/>
              <a:t>, NCSG </a:t>
            </a:r>
            <a:endParaRPr lang="en-US" dirty="0">
              <a:solidFill>
                <a:schemeClr val="tx1"/>
              </a:solidFill>
            </a:endParaRPr>
          </a:p>
          <a:p>
            <a:r>
              <a:rPr lang="en-US" dirty="0"/>
              <a:t>Graduate of PhD program 2018, </a:t>
            </a:r>
            <a:r>
              <a:rPr lang="en-US" dirty="0">
                <a:solidFill>
                  <a:schemeClr val="tx1"/>
                </a:solidFill>
              </a:rPr>
              <a:t> Faculty of Information U of Toronto</a:t>
            </a:r>
          </a:p>
          <a:p>
            <a:r>
              <a:rPr lang="en-US" dirty="0">
                <a:solidFill>
                  <a:schemeClr val="tx1"/>
                </a:solidFill>
              </a:rPr>
              <a:t> Topic: </a:t>
            </a:r>
            <a:r>
              <a:rPr lang="en-CA" dirty="0"/>
              <a:t> The Struggle for WHOIS Privacy: Understanding the Standoff Between ICANN and the World’s Data Protection Authorities</a:t>
            </a:r>
          </a:p>
          <a:p>
            <a:endParaRPr lang="en-US" dirty="0">
              <a:solidFill>
                <a:schemeClr val="tx1"/>
              </a:solidFill>
            </a:endParaRPr>
          </a:p>
        </p:txBody>
      </p:sp>
      <p:sp>
        <p:nvSpPr>
          <p:cNvPr id="6" name="TextBox 5"/>
          <p:cNvSpPr txBox="1"/>
          <p:nvPr/>
        </p:nvSpPr>
        <p:spPr>
          <a:xfrm>
            <a:off x="611560" y="4120542"/>
            <a:ext cx="8136904" cy="369332"/>
          </a:xfrm>
          <a:prstGeom prst="rect">
            <a:avLst/>
          </a:prstGeom>
          <a:noFill/>
        </p:spPr>
        <p:txBody>
          <a:bodyPr wrap="square" rtlCol="0">
            <a:spAutoFit/>
          </a:bodyPr>
          <a:lstStyle/>
          <a:p>
            <a:pPr algn="l" rtl="0"/>
            <a:endParaRPr lang="en-US" dirty="0"/>
          </a:p>
        </p:txBody>
      </p:sp>
    </p:spTree>
    <p:extLst>
      <p:ext uri="{BB962C8B-B14F-4D97-AF65-F5344CB8AC3E}">
        <p14:creationId xmlns:p14="http://schemas.microsoft.com/office/powerpoint/2010/main" val="318820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188640"/>
            <a:ext cx="8229600" cy="1008112"/>
          </a:xfrm>
        </p:spPr>
        <p:txBody>
          <a:bodyPr>
            <a:normAutofit fontScale="90000"/>
          </a:bodyPr>
          <a:lstStyle/>
          <a:p>
            <a:r>
              <a:rPr lang="en-US" sz="4400" dirty="0"/>
              <a:t>Proposed Solutions:  Purpose</a:t>
            </a:r>
            <a:endParaRPr sz="4400" dirty="0">
              <a:latin typeface="Helvetica" charset="0"/>
              <a:ea typeface="ＭＳ Ｐゴシック" charset="0"/>
              <a:cs typeface="ＭＳ Ｐゴシック" charset="0"/>
            </a:endParaRPr>
          </a:p>
        </p:txBody>
      </p:sp>
      <p:sp>
        <p:nvSpPr>
          <p:cNvPr id="61442" name="Content Placeholder 2"/>
          <p:cNvSpPr>
            <a:spLocks noGrp="1"/>
          </p:cNvSpPr>
          <p:nvPr>
            <p:ph idx="1"/>
          </p:nvPr>
        </p:nvSpPr>
        <p:spPr>
          <a:xfrm>
            <a:off x="457200" y="1196752"/>
            <a:ext cx="8229600" cy="4929411"/>
          </a:xfrm>
        </p:spPr>
        <p:txBody>
          <a:bodyPr>
            <a:normAutofit fontScale="70000" lnSpcReduction="20000"/>
          </a:bodyPr>
          <a:lstStyle/>
          <a:p>
            <a:pPr>
              <a:buFont typeface="Arial"/>
              <a:buChar char="•"/>
            </a:pPr>
            <a:r>
              <a:rPr lang="en-US" sz="4200" dirty="0">
                <a:ea typeface="ＭＳ Ｐゴシック" charset="0"/>
                <a:cs typeface="Goudy Old Style"/>
              </a:rPr>
              <a:t>Purpose of RDS data collection, use and disclosure (processing) must match narrow ICANN remit</a:t>
            </a:r>
          </a:p>
          <a:p>
            <a:pPr>
              <a:buFont typeface="Arial"/>
              <a:buChar char="•"/>
            </a:pPr>
            <a:r>
              <a:rPr lang="en-US" sz="4200" dirty="0">
                <a:ea typeface="ＭＳ Ｐゴシック" charset="0"/>
                <a:cs typeface="Goudy Old Style"/>
              </a:rPr>
              <a:t>Public safety actors and private sector security firms want easy public access to data, but is lawful investigation and trade mark enforcement a purpose of registration data collection?</a:t>
            </a:r>
          </a:p>
          <a:p>
            <a:pPr>
              <a:buFont typeface="Arial"/>
              <a:buChar char="•"/>
            </a:pPr>
            <a:r>
              <a:rPr lang="en-US" sz="4200" dirty="0">
                <a:ea typeface="ＭＳ Ｐゴシック" charset="0"/>
                <a:cs typeface="Goudy Old Style"/>
              </a:rPr>
              <a:t>Risk of purpose of RDS data collection being  broadened through “public interest commitments” (PICS) in new top level domains</a:t>
            </a:r>
          </a:p>
          <a:p>
            <a:pPr>
              <a:buFont typeface="Arial"/>
              <a:buChar char="•"/>
            </a:pPr>
            <a:r>
              <a:rPr lang="en-US" sz="4200" dirty="0">
                <a:ea typeface="ＭＳ Ｐゴシック" charset="0"/>
                <a:cs typeface="Goudy Old Style"/>
              </a:rPr>
              <a:t>Language barriers:  use case </a:t>
            </a:r>
            <a:r>
              <a:rPr lang="en-US" sz="4200" dirty="0" err="1">
                <a:ea typeface="ＭＳ Ｐゴシック" charset="0"/>
                <a:cs typeface="Goudy Old Style"/>
              </a:rPr>
              <a:t>vs</a:t>
            </a:r>
            <a:r>
              <a:rPr lang="en-US" sz="4200" dirty="0">
                <a:ea typeface="ＭＳ Ｐゴシック" charset="0"/>
                <a:cs typeface="Goudy Old Style"/>
              </a:rPr>
              <a:t> purpose of processing</a:t>
            </a:r>
          </a:p>
          <a:p>
            <a:pPr>
              <a:buFont typeface="Arial"/>
              <a:buChar char="•"/>
            </a:pPr>
            <a:endParaRPr lang="en-US" sz="4200" dirty="0">
              <a:ea typeface="ＭＳ Ｐゴシック" charset="0"/>
              <a:cs typeface="Goudy Old Style"/>
            </a:endParaRPr>
          </a:p>
          <a:p>
            <a:pPr marL="0" indent="0">
              <a:buNone/>
            </a:pPr>
            <a:endParaRPr lang="en-US" sz="4200" dirty="0">
              <a:ea typeface="ＭＳ Ｐゴシック" charset="0"/>
              <a:cs typeface="Goudy Old Style"/>
            </a:endParaRPr>
          </a:p>
          <a:p>
            <a:pPr marL="457200" indent="-457200">
              <a:buFont typeface="+mj-lt"/>
              <a:buAutoNum type="arabicPeriod" startAt="5"/>
            </a:pPr>
            <a:endParaRPr lang="en-US" sz="3200" dirty="0">
              <a:ea typeface="ＭＳ Ｐゴシック" charset="0"/>
              <a:cs typeface="ＭＳ Ｐゴシック" charset="0"/>
            </a:endParaRPr>
          </a:p>
          <a:p>
            <a:pPr marL="457200" indent="-457200">
              <a:buFont typeface="+mj-lt"/>
              <a:buAutoNum type="arabicPeriod" startAt="5"/>
            </a:pPr>
            <a:endParaRPr lang="en-US" sz="3200" dirty="0">
              <a:ea typeface="ＭＳ Ｐゴシック" charset="0"/>
              <a:cs typeface="ＭＳ Ｐゴシック" charset="0"/>
            </a:endParaRPr>
          </a:p>
          <a:p>
            <a:pPr marL="0" indent="0">
              <a:buNone/>
            </a:pPr>
            <a:endParaRPr lang="en-US" sz="3200" dirty="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10</a:t>
            </a:fld>
            <a:endParaRPr lang="en-US" dirty="0"/>
          </a:p>
        </p:txBody>
      </p:sp>
    </p:spTree>
    <p:extLst>
      <p:ext uri="{BB962C8B-B14F-4D97-AF65-F5344CB8AC3E}">
        <p14:creationId xmlns:p14="http://schemas.microsoft.com/office/powerpoint/2010/main" val="113537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0"/>
            <a:ext cx="8229600" cy="1052736"/>
          </a:xfrm>
        </p:spPr>
        <p:txBody>
          <a:bodyPr>
            <a:normAutofit fontScale="90000"/>
          </a:bodyPr>
          <a:lstStyle/>
          <a:p>
            <a:r>
              <a:rPr lang="en-US" sz="4400" dirty="0"/>
              <a:t>Proposed Solutions:  Consent</a:t>
            </a:r>
            <a:endParaRPr sz="4400" dirty="0">
              <a:latin typeface="Helvetica" charset="0"/>
              <a:ea typeface="ＭＳ Ｐゴシック" charset="0"/>
              <a:cs typeface="ＭＳ Ｐゴシック" charset="0"/>
            </a:endParaRPr>
          </a:p>
        </p:txBody>
      </p:sp>
      <p:sp>
        <p:nvSpPr>
          <p:cNvPr id="61442" name="Content Placeholder 2"/>
          <p:cNvSpPr>
            <a:spLocks noGrp="1"/>
          </p:cNvSpPr>
          <p:nvPr>
            <p:ph idx="1"/>
          </p:nvPr>
        </p:nvSpPr>
        <p:spPr>
          <a:xfrm>
            <a:off x="457200" y="1052736"/>
            <a:ext cx="8229600" cy="5073427"/>
          </a:xfrm>
        </p:spPr>
        <p:txBody>
          <a:bodyPr>
            <a:normAutofit fontScale="92500" lnSpcReduction="20000"/>
          </a:bodyPr>
          <a:lstStyle/>
          <a:p>
            <a:pPr>
              <a:buFont typeface="Arial"/>
              <a:buChar char="•"/>
            </a:pPr>
            <a:r>
              <a:rPr lang="en-US" sz="4200" dirty="0">
                <a:ea typeface="ＭＳ Ｐゴシック" charset="0"/>
                <a:cs typeface="Goudy Old Style"/>
              </a:rPr>
              <a:t>Individuals unable to comprehend subsequent data flows and 3</a:t>
            </a:r>
            <a:r>
              <a:rPr lang="en-US" sz="4200" baseline="30000" dirty="0">
                <a:ea typeface="ＭＳ Ｐゴシック" charset="0"/>
                <a:cs typeface="Goudy Old Style"/>
              </a:rPr>
              <a:t>rd</a:t>
            </a:r>
            <a:r>
              <a:rPr lang="en-US" sz="4200" dirty="0">
                <a:ea typeface="ＭＳ Ｐゴシック" charset="0"/>
                <a:cs typeface="Goudy Old Style"/>
              </a:rPr>
              <a:t> party access</a:t>
            </a:r>
          </a:p>
          <a:p>
            <a:pPr>
              <a:buFont typeface="Arial"/>
              <a:buChar char="•"/>
            </a:pPr>
            <a:r>
              <a:rPr lang="en-US" sz="4200" dirty="0">
                <a:ea typeface="ＭＳ Ｐゴシック" charset="0"/>
                <a:cs typeface="Goudy Old Style"/>
              </a:rPr>
              <a:t>Consent is for all aspects of RDS requirements including data retention</a:t>
            </a:r>
          </a:p>
          <a:p>
            <a:pPr>
              <a:buFont typeface="Arial"/>
              <a:buChar char="•"/>
            </a:pPr>
            <a:r>
              <a:rPr lang="en-US" sz="4200" dirty="0">
                <a:ea typeface="ＭＳ Ｐゴシック" charset="0"/>
                <a:cs typeface="Goudy Old Style"/>
              </a:rPr>
              <a:t>Withdrawal of consent meaningless due to value added services</a:t>
            </a:r>
          </a:p>
          <a:p>
            <a:pPr>
              <a:buFont typeface="Arial"/>
              <a:buChar char="•"/>
            </a:pPr>
            <a:r>
              <a:rPr lang="en-US" sz="4200" dirty="0">
                <a:ea typeface="ＭＳ Ｐゴシック" charset="0"/>
                <a:cs typeface="Goudy Old Style"/>
              </a:rPr>
              <a:t>Layers of resellers and service providers, or “sponsors”</a:t>
            </a:r>
          </a:p>
          <a:p>
            <a:pPr>
              <a:buFont typeface="Arial"/>
              <a:buChar char="•"/>
            </a:pPr>
            <a:endParaRPr lang="en-US" sz="4200" dirty="0">
              <a:latin typeface="Goudy Old Style"/>
              <a:ea typeface="ＭＳ Ｐゴシック" charset="0"/>
              <a:cs typeface="Goudy Old Style"/>
            </a:endParaRPr>
          </a:p>
          <a:p>
            <a:pPr marL="0" indent="0">
              <a:buNone/>
            </a:pPr>
            <a:endParaRPr lang="en-US" sz="4200" dirty="0">
              <a:latin typeface="Goudy Old Style"/>
              <a:ea typeface="ＭＳ Ｐゴシック" charset="0"/>
              <a:cs typeface="Goudy Old Style"/>
            </a:endParaRPr>
          </a:p>
          <a:p>
            <a:pPr marL="457200" indent="-457200">
              <a:buFont typeface="+mj-lt"/>
              <a:buAutoNum type="arabicPeriod" startAt="5"/>
            </a:pPr>
            <a:endParaRPr lang="en-US" sz="3200" dirty="0">
              <a:latin typeface="Helvetica" charset="0"/>
              <a:ea typeface="ＭＳ Ｐゴシック" charset="0"/>
              <a:cs typeface="ＭＳ Ｐゴシック" charset="0"/>
            </a:endParaRPr>
          </a:p>
          <a:p>
            <a:pPr marL="457200" indent="-457200">
              <a:buFont typeface="+mj-lt"/>
              <a:buAutoNum type="arabicPeriod" startAt="5"/>
            </a:pPr>
            <a:endParaRPr lang="en-US" sz="3200" dirty="0">
              <a:latin typeface="Helvetica" charset="0"/>
              <a:ea typeface="ＭＳ Ｐゴシック" charset="0"/>
              <a:cs typeface="ＭＳ Ｐゴシック" charset="0"/>
            </a:endParaRPr>
          </a:p>
          <a:p>
            <a:pPr marL="0" indent="0">
              <a:buNone/>
            </a:pPr>
            <a:endParaRPr lang="en-US" sz="3200" dirty="0">
              <a:latin typeface="Helvetica" charset="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11</a:t>
            </a:fld>
            <a:endParaRPr lang="en-US" dirty="0"/>
          </a:p>
        </p:txBody>
      </p:sp>
    </p:spTree>
    <p:extLst>
      <p:ext uri="{BB962C8B-B14F-4D97-AF65-F5344CB8AC3E}">
        <p14:creationId xmlns:p14="http://schemas.microsoft.com/office/powerpoint/2010/main" val="631418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0"/>
            <a:ext cx="8229600" cy="1268760"/>
          </a:xfrm>
        </p:spPr>
        <p:txBody>
          <a:bodyPr>
            <a:normAutofit fontScale="90000"/>
          </a:bodyPr>
          <a:lstStyle/>
          <a:p>
            <a:r>
              <a:rPr lang="en-US" sz="4400" dirty="0"/>
              <a:t>Recommendations in the Letter to the Article 29 WP</a:t>
            </a:r>
            <a:endParaRPr sz="4400" dirty="0">
              <a:latin typeface="Helvetica" charset="0"/>
              <a:ea typeface="ＭＳ Ｐゴシック" charset="0"/>
              <a:cs typeface="ＭＳ Ｐゴシック" charset="0"/>
            </a:endParaRPr>
          </a:p>
        </p:txBody>
      </p:sp>
      <p:sp>
        <p:nvSpPr>
          <p:cNvPr id="61442" name="Content Placeholder 2"/>
          <p:cNvSpPr>
            <a:spLocks noGrp="1"/>
          </p:cNvSpPr>
          <p:nvPr>
            <p:ph idx="1"/>
          </p:nvPr>
        </p:nvSpPr>
        <p:spPr>
          <a:xfrm>
            <a:off x="457200" y="908720"/>
            <a:ext cx="8229600" cy="5217443"/>
          </a:xfrm>
        </p:spPr>
        <p:txBody>
          <a:bodyPr>
            <a:normAutofit/>
          </a:bodyPr>
          <a:lstStyle/>
          <a:p>
            <a:pPr marL="457200" indent="-457200">
              <a:buFont typeface="+mj-lt"/>
              <a:buAutoNum type="arabicPeriod"/>
            </a:pPr>
            <a:endParaRPr lang="en-US" sz="2800" dirty="0">
              <a:latin typeface="Helvetica" charset="0"/>
              <a:ea typeface="ＭＳ Ｐゴシック" charset="0"/>
              <a:cs typeface="ＭＳ Ｐゴシック" charset="0"/>
            </a:endParaRPr>
          </a:p>
          <a:p>
            <a:pPr>
              <a:buFont typeface="Arial"/>
              <a:buChar char="•"/>
            </a:pPr>
            <a:r>
              <a:rPr lang="en-US" sz="4000" dirty="0">
                <a:ea typeface="ＭＳ Ｐゴシック" charset="0"/>
                <a:cs typeface="ＭＳ Ｐゴシック" charset="0"/>
              </a:rPr>
              <a:t>Embrace</a:t>
            </a:r>
            <a:r>
              <a:rPr lang="en-US" sz="4000" dirty="0">
                <a:latin typeface="Helvetica" charset="0"/>
                <a:ea typeface="ＭＳ Ｐゴシック" charset="0"/>
                <a:cs typeface="ＭＳ Ｐゴシック" charset="0"/>
              </a:rPr>
              <a:t> </a:t>
            </a:r>
            <a:r>
              <a:rPr lang="en-US" sz="4000" dirty="0">
                <a:ea typeface="ＭＳ Ｐゴシック" charset="0"/>
                <a:cs typeface="ＭＳ Ｐゴシック" charset="0"/>
              </a:rPr>
              <a:t>the spirit, focus on risk to registrants</a:t>
            </a:r>
          </a:p>
          <a:p>
            <a:pPr>
              <a:buFont typeface="Arial"/>
              <a:buChar char="•"/>
            </a:pPr>
            <a:r>
              <a:rPr lang="en-US" sz="4000" dirty="0">
                <a:ea typeface="ＭＳ Ｐゴシック" charset="0"/>
                <a:cs typeface="ＭＳ Ｐゴシック" charset="0"/>
              </a:rPr>
              <a:t>ICANN should not be running a data repository for third party actors</a:t>
            </a:r>
          </a:p>
          <a:p>
            <a:pPr>
              <a:buFont typeface="Arial"/>
              <a:buChar char="•"/>
            </a:pPr>
            <a:r>
              <a:rPr lang="en-US" sz="4000" dirty="0">
                <a:ea typeface="ＭＳ Ｐゴシック" charset="0"/>
                <a:cs typeface="ＭＳ Ｐゴシック" charset="0"/>
              </a:rPr>
              <a:t>Law enforcement is not a legitimate purpose of processing data</a:t>
            </a:r>
          </a:p>
          <a:p>
            <a:pPr>
              <a:buFont typeface="Arial"/>
              <a:buChar char="•"/>
            </a:pPr>
            <a:endParaRPr lang="en-US" sz="4000" dirty="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12</a:t>
            </a:fld>
            <a:endParaRPr lang="en-US"/>
          </a:p>
        </p:txBody>
      </p:sp>
    </p:spTree>
    <p:extLst>
      <p:ext uri="{BB962C8B-B14F-4D97-AF65-F5344CB8AC3E}">
        <p14:creationId xmlns:p14="http://schemas.microsoft.com/office/powerpoint/2010/main" val="151492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0"/>
            <a:ext cx="8229600" cy="1268760"/>
          </a:xfrm>
        </p:spPr>
        <p:txBody>
          <a:bodyPr>
            <a:normAutofit fontScale="90000"/>
          </a:bodyPr>
          <a:lstStyle/>
          <a:p>
            <a:r>
              <a:rPr lang="en-US" sz="4400" dirty="0"/>
              <a:t>Recommendations in the Letter to the Article 29 WP</a:t>
            </a:r>
            <a:endParaRPr sz="4400" dirty="0">
              <a:latin typeface="Helvetica" charset="0"/>
              <a:ea typeface="ＭＳ Ｐゴシック" charset="0"/>
              <a:cs typeface="ＭＳ Ｐゴシック" charset="0"/>
            </a:endParaRPr>
          </a:p>
        </p:txBody>
      </p:sp>
      <p:sp>
        <p:nvSpPr>
          <p:cNvPr id="61442" name="Content Placeholder 2"/>
          <p:cNvSpPr>
            <a:spLocks noGrp="1"/>
          </p:cNvSpPr>
          <p:nvPr>
            <p:ph idx="1"/>
          </p:nvPr>
        </p:nvSpPr>
        <p:spPr>
          <a:xfrm>
            <a:off x="457200" y="908720"/>
            <a:ext cx="8229600" cy="5217443"/>
          </a:xfrm>
        </p:spPr>
        <p:txBody>
          <a:bodyPr>
            <a:normAutofit fontScale="77500" lnSpcReduction="20000"/>
          </a:bodyPr>
          <a:lstStyle/>
          <a:p>
            <a:pPr marL="457200" indent="-457200">
              <a:buFont typeface="+mj-lt"/>
              <a:buAutoNum type="arabicPeriod"/>
            </a:pPr>
            <a:endParaRPr lang="en-US" sz="2800" dirty="0">
              <a:latin typeface="Helvetica" charset="0"/>
              <a:ea typeface="ＭＳ Ｐゴシック" charset="0"/>
              <a:cs typeface="ＭＳ Ｐゴシック" charset="0"/>
            </a:endParaRPr>
          </a:p>
          <a:p>
            <a:pPr>
              <a:buFont typeface="Arial"/>
              <a:buChar char="•"/>
            </a:pPr>
            <a:r>
              <a:rPr lang="en-US" sz="4000" dirty="0">
                <a:ea typeface="ＭＳ Ｐゴシック" charset="0"/>
                <a:cs typeface="ＭＳ Ｐゴシック" charset="0"/>
              </a:rPr>
              <a:t>Natural person v legal person</a:t>
            </a:r>
          </a:p>
          <a:p>
            <a:pPr>
              <a:buFont typeface="Arial"/>
              <a:buChar char="•"/>
            </a:pPr>
            <a:r>
              <a:rPr lang="en-US" sz="4000" dirty="0">
                <a:ea typeface="ＭＳ Ｐゴシック" charset="0"/>
                <a:cs typeface="ＭＳ Ｐゴシック" charset="0"/>
              </a:rPr>
              <a:t>Tiered access means accreditation and authorization </a:t>
            </a:r>
            <a:r>
              <a:rPr lang="mr-IN" sz="4000" dirty="0">
                <a:ea typeface="ＭＳ Ｐゴシック" charset="0"/>
                <a:cs typeface="ＭＳ Ｐゴシック" charset="0"/>
              </a:rPr>
              <a:t>…</a:t>
            </a:r>
            <a:r>
              <a:rPr lang="en-CA" sz="4000" dirty="0">
                <a:ea typeface="ＭＳ Ｐゴシック" charset="0"/>
                <a:cs typeface="ＭＳ Ｐゴシック" charset="0"/>
              </a:rPr>
              <a:t>no self-certification, we need standards and independent audit</a:t>
            </a:r>
            <a:endParaRPr lang="en-US" sz="4000" dirty="0">
              <a:ea typeface="ＭＳ Ｐゴシック" charset="0"/>
              <a:cs typeface="ＭＳ Ｐゴシック" charset="0"/>
            </a:endParaRPr>
          </a:p>
          <a:p>
            <a:pPr>
              <a:buFont typeface="Arial"/>
              <a:buChar char="•"/>
            </a:pPr>
            <a:r>
              <a:rPr lang="en-US" sz="4000" dirty="0">
                <a:ea typeface="ＭＳ Ｐゴシック" charset="0"/>
                <a:cs typeface="ＭＳ Ｐゴシック" charset="0"/>
              </a:rPr>
              <a:t>Cybercrime fighting is a legitimate reason to disclose but it needs to be on an accredited basis, </a:t>
            </a:r>
            <a:r>
              <a:rPr lang="en-US" sz="4000" dirty="0" err="1">
                <a:ea typeface="ＭＳ Ｐゴシック" charset="0"/>
                <a:cs typeface="ＭＳ Ｐゴシック" charset="0"/>
              </a:rPr>
              <a:t>anonymized</a:t>
            </a:r>
            <a:r>
              <a:rPr lang="en-US" sz="4000" dirty="0">
                <a:ea typeface="ＭＳ Ｐゴシック" charset="0"/>
                <a:cs typeface="ＭＳ Ｐゴシック" charset="0"/>
              </a:rPr>
              <a:t> data analytics, etc.</a:t>
            </a:r>
          </a:p>
          <a:p>
            <a:pPr>
              <a:buFont typeface="Arial"/>
              <a:buChar char="•"/>
            </a:pPr>
            <a:r>
              <a:rPr lang="en-US" sz="4000" dirty="0">
                <a:ea typeface="ＭＳ Ｐゴシック" charset="0"/>
                <a:cs typeface="ＭＳ Ｐゴシック" charset="0"/>
              </a:rPr>
              <a:t>Need for a comprehensive privacy policy that covers ICANN’s activities as a data controller.  RAA could be transformed as a set of binding corporate rules.</a:t>
            </a:r>
          </a:p>
          <a:p>
            <a:pPr>
              <a:buFont typeface="Arial"/>
              <a:buChar char="•"/>
            </a:pPr>
            <a:endParaRPr lang="en-US" sz="4000" dirty="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13</a:t>
            </a:fld>
            <a:endParaRPr lang="en-US"/>
          </a:p>
        </p:txBody>
      </p:sp>
    </p:spTree>
    <p:extLst>
      <p:ext uri="{BB962C8B-B14F-4D97-AF65-F5344CB8AC3E}">
        <p14:creationId xmlns:p14="http://schemas.microsoft.com/office/powerpoint/2010/main" val="3827158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0"/>
            <a:ext cx="8229600" cy="1268760"/>
          </a:xfrm>
        </p:spPr>
        <p:txBody>
          <a:bodyPr>
            <a:normAutofit fontScale="90000"/>
          </a:bodyPr>
          <a:lstStyle/>
          <a:p>
            <a:r>
              <a:rPr lang="en-US" sz="4400" dirty="0"/>
              <a:t>Recommendations in the Letter to the Article 29 WP</a:t>
            </a:r>
            <a:endParaRPr sz="4400" dirty="0">
              <a:latin typeface="Helvetica" charset="0"/>
              <a:ea typeface="ＭＳ Ｐゴシック" charset="0"/>
              <a:cs typeface="ＭＳ Ｐゴシック" charset="0"/>
            </a:endParaRPr>
          </a:p>
        </p:txBody>
      </p:sp>
      <p:sp>
        <p:nvSpPr>
          <p:cNvPr id="61442" name="Content Placeholder 2"/>
          <p:cNvSpPr>
            <a:spLocks noGrp="1"/>
          </p:cNvSpPr>
          <p:nvPr>
            <p:ph idx="1"/>
          </p:nvPr>
        </p:nvSpPr>
        <p:spPr>
          <a:xfrm>
            <a:off x="457200" y="908720"/>
            <a:ext cx="8229600" cy="5217443"/>
          </a:xfrm>
        </p:spPr>
        <p:txBody>
          <a:bodyPr>
            <a:normAutofit lnSpcReduction="10000"/>
          </a:bodyPr>
          <a:lstStyle/>
          <a:p>
            <a:pPr marL="457200" indent="-457200">
              <a:buFont typeface="+mj-lt"/>
              <a:buAutoNum type="arabicPeriod"/>
            </a:pPr>
            <a:endParaRPr lang="en-US" sz="2800" dirty="0">
              <a:latin typeface="Helvetica" charset="0"/>
              <a:ea typeface="ＭＳ Ｐゴシック" charset="0"/>
              <a:cs typeface="ＭＳ Ｐゴシック" charset="0"/>
            </a:endParaRPr>
          </a:p>
          <a:p>
            <a:pPr marL="0" indent="0">
              <a:buNone/>
            </a:pPr>
            <a:r>
              <a:rPr lang="en-US" sz="4000" dirty="0">
                <a:ea typeface="ＭＳ Ｐゴシック" charset="0"/>
                <a:cs typeface="ＭＳ Ｐゴシック" charset="0"/>
              </a:rPr>
              <a:t>Registrant data beyond WHOIS:</a:t>
            </a:r>
          </a:p>
          <a:p>
            <a:pPr>
              <a:buFont typeface="Arial"/>
              <a:buChar char="•"/>
            </a:pPr>
            <a:r>
              <a:rPr lang="en-US" sz="4000" dirty="0">
                <a:ea typeface="ＭＳ Ｐゴシック" charset="0"/>
                <a:cs typeface="ＭＳ Ｐゴシック" charset="0"/>
              </a:rPr>
              <a:t>Data retention too long</a:t>
            </a:r>
          </a:p>
          <a:p>
            <a:pPr>
              <a:buFont typeface="Arial"/>
              <a:buChar char="•"/>
            </a:pPr>
            <a:r>
              <a:rPr lang="en-US" sz="4000" dirty="0">
                <a:ea typeface="ＭＳ Ｐゴシック" charset="0"/>
                <a:cs typeface="ＭＳ Ｐゴシック" charset="0"/>
              </a:rPr>
              <a:t>Escrow needs procedures, documentation</a:t>
            </a:r>
          </a:p>
          <a:p>
            <a:pPr>
              <a:buFont typeface="Arial"/>
              <a:buChar char="•"/>
            </a:pPr>
            <a:r>
              <a:rPr lang="en-US" sz="4000" dirty="0">
                <a:ea typeface="ＭＳ Ｐゴシック" charset="0"/>
                <a:cs typeface="ＭＳ Ｐゴシック" charset="0"/>
              </a:rPr>
              <a:t>TBDF issues for escrow, Thick WHOIS</a:t>
            </a:r>
          </a:p>
          <a:p>
            <a:pPr>
              <a:buFont typeface="Arial"/>
              <a:buChar char="•"/>
            </a:pPr>
            <a:r>
              <a:rPr lang="en-US" sz="4000" dirty="0">
                <a:ea typeface="ＭＳ Ｐゴシック" charset="0"/>
                <a:cs typeface="ＭＳ Ｐゴシック" charset="0"/>
              </a:rPr>
              <a:t>Zone files</a:t>
            </a:r>
          </a:p>
          <a:p>
            <a:pPr marL="0" indent="0">
              <a:buNone/>
            </a:pPr>
            <a:endParaRPr lang="en-US" sz="4000" dirty="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14</a:t>
            </a:fld>
            <a:endParaRPr lang="en-US" dirty="0"/>
          </a:p>
        </p:txBody>
      </p:sp>
    </p:spTree>
    <p:extLst>
      <p:ext uri="{BB962C8B-B14F-4D97-AF65-F5344CB8AC3E}">
        <p14:creationId xmlns:p14="http://schemas.microsoft.com/office/powerpoint/2010/main" val="2121167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435280" cy="2060848"/>
          </a:xfrm>
        </p:spPr>
        <p:txBody>
          <a:bodyPr/>
          <a:lstStyle/>
          <a:p>
            <a:r>
              <a:rPr lang="en-US" sz="4400" dirty="0"/>
              <a:t>Questions?</a:t>
            </a:r>
          </a:p>
        </p:txBody>
      </p:sp>
      <p:sp>
        <p:nvSpPr>
          <p:cNvPr id="8" name="Content Placeholder 7"/>
          <p:cNvSpPr>
            <a:spLocks noGrp="1"/>
          </p:cNvSpPr>
          <p:nvPr>
            <p:ph idx="1"/>
          </p:nvPr>
        </p:nvSpPr>
        <p:spPr>
          <a:xfrm>
            <a:off x="457200" y="1196752"/>
            <a:ext cx="8229600" cy="4929411"/>
          </a:xfrm>
        </p:spPr>
        <p:txBody>
          <a:bodyPr>
            <a:normAutofit/>
          </a:bodyPr>
          <a:lstStyle/>
          <a:p>
            <a:pPr marL="0" indent="0">
              <a:buNone/>
            </a:pPr>
            <a:endParaRPr lang="en-US" sz="3600" dirty="0">
              <a:solidFill>
                <a:srgbClr val="000090"/>
              </a:solidFill>
            </a:endParaRPr>
          </a:p>
          <a:p>
            <a:pPr marL="0" indent="0">
              <a:buNone/>
            </a:pPr>
            <a:endParaRPr lang="en-US" sz="3600" dirty="0">
              <a:solidFill>
                <a:srgbClr val="000090"/>
              </a:solidFill>
            </a:endParaRPr>
          </a:p>
          <a:p>
            <a:pPr marL="0" indent="0" algn="ctr">
              <a:buNone/>
            </a:pPr>
            <a:r>
              <a:rPr lang="en-US" sz="3600" dirty="0" err="1">
                <a:solidFill>
                  <a:srgbClr val="000090"/>
                </a:solidFill>
              </a:rPr>
              <a:t>stephanie.perrin@mail.utoronto.ca</a:t>
            </a:r>
            <a:endParaRPr lang="en-US" sz="3600" dirty="0">
              <a:solidFill>
                <a:srgbClr val="000090"/>
              </a:solidFill>
            </a:endParaRPr>
          </a:p>
          <a:p>
            <a:pPr marL="0" indent="0">
              <a:buNone/>
            </a:pPr>
            <a:endParaRPr lang="en-US" sz="3600" dirty="0">
              <a:solidFill>
                <a:srgbClr val="000090"/>
              </a:solidFill>
            </a:endParaRPr>
          </a:p>
          <a:p>
            <a:pPr marL="0" indent="0" algn="ctr">
              <a:buNone/>
            </a:pPr>
            <a:r>
              <a:rPr lang="en-US" sz="3600" dirty="0" err="1">
                <a:solidFill>
                  <a:srgbClr val="000090"/>
                </a:solidFill>
              </a:rPr>
              <a:t>stephanie@digitaldiscretion.ca</a:t>
            </a:r>
            <a:endParaRPr lang="en-US" sz="3600" dirty="0">
              <a:solidFill>
                <a:srgbClr val="000090"/>
              </a:solidFill>
            </a:endParaRPr>
          </a:p>
          <a:p>
            <a:pPr marL="0" indent="0">
              <a:buNone/>
            </a:pPr>
            <a:endParaRPr lang="en-US" sz="3600" dirty="0">
              <a:solidFill>
                <a:srgbClr val="000090"/>
              </a:solidFill>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15</a:t>
            </a:fld>
            <a:endParaRPr lang="en-US"/>
          </a:p>
        </p:txBody>
      </p:sp>
    </p:spTree>
    <p:extLst>
      <p:ext uri="{BB962C8B-B14F-4D97-AF65-F5344CB8AC3E}">
        <p14:creationId xmlns:p14="http://schemas.microsoft.com/office/powerpoint/2010/main" val="218903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r>
              <a:rPr lang="en-US" dirty="0"/>
              <a:t>Outline</a:t>
            </a:r>
            <a:endParaRPr lang="en-US" sz="4400"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endParaRPr lang="en-US" sz="3600" dirty="0"/>
          </a:p>
          <a:p>
            <a:pPr marL="742950" indent="-742950">
              <a:buFontTx/>
              <a:buAutoNum type="arabicPeriod"/>
            </a:pPr>
            <a:r>
              <a:rPr lang="en-US" sz="3600" dirty="0"/>
              <a:t>Basics of the General Data Protection Regulation (GDPR)</a:t>
            </a:r>
          </a:p>
          <a:p>
            <a:pPr marL="742950" indent="-742950">
              <a:buAutoNum type="arabicPeriod"/>
            </a:pPr>
            <a:r>
              <a:rPr lang="en-US" sz="3600" dirty="0"/>
              <a:t>Brief summary of the WHOIS directory and new registration data services</a:t>
            </a:r>
          </a:p>
          <a:p>
            <a:pPr marL="742950" indent="-742950">
              <a:buAutoNum type="arabicPeriod"/>
            </a:pPr>
            <a:r>
              <a:rPr lang="en-US" sz="3600" dirty="0"/>
              <a:t>Privacy issues in registrant data collection, use and disclosure</a:t>
            </a:r>
          </a:p>
          <a:p>
            <a:pPr marL="742950" indent="-742950">
              <a:buAutoNum type="arabicPeriod"/>
            </a:pPr>
            <a:r>
              <a:rPr lang="en-US" sz="3600" dirty="0"/>
              <a:t>Two problems in the arguments:  purpose of collection and consent</a:t>
            </a:r>
          </a:p>
          <a:p>
            <a:pPr marL="742950" indent="-742950">
              <a:buAutoNum type="arabicPeriod"/>
            </a:pPr>
            <a:r>
              <a:rPr lang="en-US" sz="3600" dirty="0"/>
              <a:t>Key issues flagged in the Article 29 letter out for comment </a:t>
            </a:r>
          </a:p>
          <a:p>
            <a:pPr marL="742950" indent="-742950">
              <a:buAutoNum type="arabicPeriod" startAt="4"/>
            </a:pPr>
            <a:endParaRPr lang="en-US" sz="3600" dirty="0"/>
          </a:p>
          <a:p>
            <a:pPr marL="742950" indent="-742950">
              <a:buAutoNum type="arabicPeriod"/>
            </a:pPr>
            <a:endParaRPr lang="en-US" sz="3600" dirty="0">
              <a:solidFill>
                <a:srgbClr val="000090"/>
              </a:solidFill>
            </a:endParaRPr>
          </a:p>
          <a:p>
            <a:pPr marL="742950" indent="-742950">
              <a:buAutoNum type="arabicPeriod"/>
            </a:pPr>
            <a:endParaRPr lang="en-US" sz="3600" dirty="0">
              <a:solidFill>
                <a:srgbClr val="000090"/>
              </a:solidFill>
            </a:endParaRPr>
          </a:p>
          <a:p>
            <a:pPr marL="0" indent="0">
              <a:buNone/>
            </a:pPr>
            <a:endParaRPr lang="en-US" sz="4400" dirty="0">
              <a:solidFill>
                <a:srgbClr val="000090"/>
              </a:solidFill>
            </a:endParaRPr>
          </a:p>
          <a:p>
            <a:pPr marL="0" indent="0">
              <a:buNone/>
            </a:pPr>
            <a:endParaRPr lang="en-US" sz="4400" dirty="0">
              <a:solidFill>
                <a:srgbClr val="000090"/>
              </a:solidFill>
            </a:endParaRPr>
          </a:p>
        </p:txBody>
      </p:sp>
      <p:sp>
        <p:nvSpPr>
          <p:cNvPr id="4" name="Footer Placeholder 3"/>
          <p:cNvSpPr>
            <a:spLocks noGrp="1"/>
          </p:cNvSpPr>
          <p:nvPr>
            <p:ph type="ftr" sz="quarter" idx="11"/>
          </p:nvPr>
        </p:nvSpPr>
        <p:spPr>
          <a:xfrm>
            <a:off x="3942607" y="6305797"/>
            <a:ext cx="3941761" cy="219547"/>
          </a:xfrm>
        </p:spPr>
        <p:txBody>
          <a:bodyPr/>
          <a:lstStyle/>
          <a:p>
            <a:r>
              <a:rPr lang="en-US" dirty="0"/>
              <a:t>Perrin Privacy Protection at ICANN 2018</a:t>
            </a:r>
          </a:p>
        </p:txBody>
      </p:sp>
      <p:sp>
        <p:nvSpPr>
          <p:cNvPr id="5" name="Slide Number Placeholder 4"/>
          <p:cNvSpPr>
            <a:spLocks noGrp="1"/>
          </p:cNvSpPr>
          <p:nvPr>
            <p:ph type="sldNum" sz="quarter" idx="12"/>
          </p:nvPr>
        </p:nvSpPr>
        <p:spPr/>
        <p:txBody>
          <a:bodyPr/>
          <a:lstStyle/>
          <a:p>
            <a:fld id="{F33D5E3C-AE82-1444-8A7C-DF89ADAF761C}" type="slidenum">
              <a:rPr lang="en-US" sz="6000" smtClean="0"/>
              <a:t>2</a:t>
            </a:fld>
            <a:endParaRPr lang="en-US" sz="6000" dirty="0"/>
          </a:p>
        </p:txBody>
      </p:sp>
    </p:spTree>
    <p:extLst>
      <p:ext uri="{BB962C8B-B14F-4D97-AF65-F5344CB8AC3E}">
        <p14:creationId xmlns:p14="http://schemas.microsoft.com/office/powerpoint/2010/main" val="155915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US" sz="4400" dirty="0"/>
              <a:t>Basics of GDPR</a:t>
            </a:r>
          </a:p>
        </p:txBody>
      </p:sp>
      <p:sp>
        <p:nvSpPr>
          <p:cNvPr id="3" name="Content Placeholder 2"/>
          <p:cNvSpPr>
            <a:spLocks noGrp="1"/>
          </p:cNvSpPr>
          <p:nvPr>
            <p:ph idx="1"/>
          </p:nvPr>
        </p:nvSpPr>
        <p:spPr>
          <a:xfrm>
            <a:off x="457200" y="1124744"/>
            <a:ext cx="8229600" cy="5001419"/>
          </a:xfrm>
        </p:spPr>
        <p:txBody>
          <a:bodyPr>
            <a:normAutofit lnSpcReduction="10000"/>
          </a:bodyPr>
          <a:lstStyle/>
          <a:p>
            <a:pPr marL="908050" lvl="1">
              <a:buFont typeface="Arial"/>
              <a:buChar char="•"/>
            </a:pPr>
            <a:r>
              <a:rPr lang="en-US" sz="3600" dirty="0">
                <a:solidFill>
                  <a:srgbClr val="000000"/>
                </a:solidFill>
                <a:hlinkClick r:id="" action="ppaction://noaction"/>
              </a:rPr>
              <a:t>http://eur-lex.europa.eu/legal-content/EN/TXT/?qid=1517578296944&amp;uri=CELEX%</a:t>
            </a:r>
            <a:endParaRPr lang="en-US" sz="3600" dirty="0">
              <a:solidFill>
                <a:srgbClr val="000000"/>
              </a:solidFill>
            </a:endParaRPr>
          </a:p>
          <a:p>
            <a:pPr marL="908050" lvl="1">
              <a:buFont typeface="Arial"/>
              <a:buChar char="•"/>
            </a:pPr>
            <a:r>
              <a:rPr lang="en-US" sz="3600" dirty="0">
                <a:solidFill>
                  <a:srgbClr val="000000"/>
                </a:solidFill>
              </a:rPr>
              <a:t>Provides a more harmonized approach to law and enforcement</a:t>
            </a:r>
          </a:p>
          <a:p>
            <a:pPr marL="908050" lvl="1">
              <a:buFont typeface="Arial"/>
              <a:buChar char="•"/>
            </a:pPr>
            <a:r>
              <a:rPr lang="en-US" sz="3600" dirty="0">
                <a:solidFill>
                  <a:srgbClr val="000000"/>
                </a:solidFill>
              </a:rPr>
              <a:t>Fines of 4% of revenues</a:t>
            </a:r>
          </a:p>
          <a:p>
            <a:pPr marL="908050" lvl="1">
              <a:buFont typeface="Arial"/>
              <a:buChar char="•"/>
            </a:pPr>
            <a:r>
              <a:rPr lang="en-US" sz="3600" dirty="0">
                <a:solidFill>
                  <a:srgbClr val="000000"/>
                </a:solidFill>
              </a:rPr>
              <a:t>Article 29 Working Party of data commissioners becomes Data Protection Board, more powers</a:t>
            </a:r>
          </a:p>
          <a:p>
            <a:pPr marL="742950" indent="-742950">
              <a:buAutoNum type="arabicPlain" startAt="1998"/>
            </a:pPr>
            <a:endParaRPr lang="en-US" sz="3600" dirty="0">
              <a:solidFill>
                <a:srgbClr val="000000"/>
              </a:solidFill>
            </a:endParaRPr>
          </a:p>
          <a:p>
            <a:pPr marL="0" indent="0">
              <a:buNone/>
            </a:pPr>
            <a:endParaRPr lang="en-US" sz="4400" dirty="0">
              <a:solidFill>
                <a:srgbClr val="000090"/>
              </a:solidFill>
            </a:endParaRPr>
          </a:p>
          <a:p>
            <a:pPr marL="0" indent="0">
              <a:buNone/>
            </a:pPr>
            <a:endParaRPr lang="en-US" sz="4400" dirty="0">
              <a:solidFill>
                <a:srgbClr val="000090"/>
              </a:solidFill>
            </a:endParaRPr>
          </a:p>
        </p:txBody>
      </p:sp>
      <p:sp>
        <p:nvSpPr>
          <p:cNvPr id="4" name="Footer Placeholder 3"/>
          <p:cNvSpPr>
            <a:spLocks noGrp="1"/>
          </p:cNvSpPr>
          <p:nvPr>
            <p:ph type="ftr" sz="quarter" idx="11"/>
          </p:nvPr>
        </p:nvSpPr>
        <p:spPr/>
        <p:txBody>
          <a:bodyPr/>
          <a:lstStyle/>
          <a:p>
            <a:r>
              <a:rPr lang="en-US" dirty="0"/>
              <a:t>Perrin: Privacy Protection at ICANN</a:t>
            </a:r>
          </a:p>
        </p:txBody>
      </p:sp>
      <p:sp>
        <p:nvSpPr>
          <p:cNvPr id="5" name="Slide Number Placeholder 4"/>
          <p:cNvSpPr>
            <a:spLocks noGrp="1"/>
          </p:cNvSpPr>
          <p:nvPr>
            <p:ph type="sldNum" sz="quarter" idx="12"/>
          </p:nvPr>
        </p:nvSpPr>
        <p:spPr/>
        <p:txBody>
          <a:bodyPr/>
          <a:lstStyle/>
          <a:p>
            <a:fld id="{F33D5E3C-AE82-1444-8A7C-DF89ADAF761C}" type="slidenum">
              <a:rPr lang="en-US" sz="6000" smtClean="0"/>
              <a:t>3</a:t>
            </a:fld>
            <a:endParaRPr lang="en-US" sz="6000" dirty="0"/>
          </a:p>
        </p:txBody>
      </p:sp>
    </p:spTree>
    <p:extLst>
      <p:ext uri="{BB962C8B-B14F-4D97-AF65-F5344CB8AC3E}">
        <p14:creationId xmlns:p14="http://schemas.microsoft.com/office/powerpoint/2010/main" val="155640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US" sz="4400" dirty="0"/>
              <a:t>Principles of GDPR</a:t>
            </a:r>
          </a:p>
        </p:txBody>
      </p:sp>
      <p:sp>
        <p:nvSpPr>
          <p:cNvPr id="3" name="Content Placeholder 2"/>
          <p:cNvSpPr>
            <a:spLocks noGrp="1"/>
          </p:cNvSpPr>
          <p:nvPr>
            <p:ph idx="1"/>
          </p:nvPr>
        </p:nvSpPr>
        <p:spPr>
          <a:xfrm>
            <a:off x="457200" y="1124744"/>
            <a:ext cx="8229600" cy="5001419"/>
          </a:xfrm>
        </p:spPr>
        <p:txBody>
          <a:bodyPr>
            <a:normAutofit/>
          </a:bodyPr>
          <a:lstStyle/>
          <a:p>
            <a:pPr marL="908050" lvl="1">
              <a:buFont typeface="Arial"/>
              <a:buChar char="•"/>
            </a:pPr>
            <a:r>
              <a:rPr lang="en-US" sz="3600" dirty="0">
                <a:solidFill>
                  <a:srgbClr val="000000"/>
                </a:solidFill>
              </a:rPr>
              <a:t>Data Minimization</a:t>
            </a:r>
          </a:p>
          <a:p>
            <a:pPr marL="908050" lvl="1">
              <a:buFont typeface="Arial"/>
              <a:buChar char="•"/>
            </a:pPr>
            <a:r>
              <a:rPr lang="en-US" sz="3600" dirty="0">
                <a:solidFill>
                  <a:srgbClr val="000000"/>
                </a:solidFill>
              </a:rPr>
              <a:t>Purpose decided prior to processing, limited to core activities of organization</a:t>
            </a:r>
          </a:p>
          <a:p>
            <a:pPr marL="908050" lvl="1">
              <a:buFont typeface="Arial"/>
              <a:buChar char="•"/>
            </a:pPr>
            <a:r>
              <a:rPr lang="en-US" sz="3600" dirty="0">
                <a:solidFill>
                  <a:srgbClr val="000000"/>
                </a:solidFill>
              </a:rPr>
              <a:t>Proportionality principle governs all processing actions</a:t>
            </a:r>
          </a:p>
          <a:p>
            <a:pPr marL="908050" lvl="1">
              <a:buFont typeface="Arial"/>
              <a:buChar char="•"/>
            </a:pPr>
            <a:r>
              <a:rPr lang="en-US" sz="3600" dirty="0">
                <a:solidFill>
                  <a:srgbClr val="000000"/>
                </a:solidFill>
              </a:rPr>
              <a:t>Concept of data controller, co-controller, data processor</a:t>
            </a:r>
          </a:p>
          <a:p>
            <a:pPr marL="0" indent="0">
              <a:buNone/>
            </a:pPr>
            <a:endParaRPr lang="en-US" sz="3600" dirty="0">
              <a:solidFill>
                <a:srgbClr val="000000"/>
              </a:solidFill>
            </a:endParaRPr>
          </a:p>
          <a:p>
            <a:pPr marL="0" indent="0">
              <a:buNone/>
            </a:pPr>
            <a:endParaRPr lang="en-US" sz="4400" dirty="0">
              <a:solidFill>
                <a:srgbClr val="000090"/>
              </a:solidFill>
            </a:endParaRPr>
          </a:p>
          <a:p>
            <a:pPr marL="0" indent="0">
              <a:buNone/>
            </a:pPr>
            <a:endParaRPr lang="en-US" sz="4400" dirty="0">
              <a:solidFill>
                <a:srgbClr val="000090"/>
              </a:solidFill>
            </a:endParaRPr>
          </a:p>
        </p:txBody>
      </p:sp>
      <p:sp>
        <p:nvSpPr>
          <p:cNvPr id="4" name="Footer Placeholder 3"/>
          <p:cNvSpPr>
            <a:spLocks noGrp="1"/>
          </p:cNvSpPr>
          <p:nvPr>
            <p:ph type="ftr" sz="quarter" idx="11"/>
          </p:nvPr>
        </p:nvSpPr>
        <p:spPr/>
        <p:txBody>
          <a:bodyPr/>
          <a:lstStyle/>
          <a:p>
            <a:r>
              <a:rPr lang="en-US" dirty="0"/>
              <a:t>Perrin: Privacy Protection at ICANN</a:t>
            </a:r>
          </a:p>
        </p:txBody>
      </p:sp>
      <p:sp>
        <p:nvSpPr>
          <p:cNvPr id="5" name="Slide Number Placeholder 4"/>
          <p:cNvSpPr>
            <a:spLocks noGrp="1"/>
          </p:cNvSpPr>
          <p:nvPr>
            <p:ph type="sldNum" sz="quarter" idx="12"/>
          </p:nvPr>
        </p:nvSpPr>
        <p:spPr/>
        <p:txBody>
          <a:bodyPr/>
          <a:lstStyle/>
          <a:p>
            <a:fld id="{F33D5E3C-AE82-1444-8A7C-DF89ADAF761C}" type="slidenum">
              <a:rPr lang="en-US" sz="6000" smtClean="0"/>
              <a:t>4</a:t>
            </a:fld>
            <a:endParaRPr lang="en-US" sz="6000" dirty="0"/>
          </a:p>
        </p:txBody>
      </p:sp>
    </p:spTree>
    <p:extLst>
      <p:ext uri="{BB962C8B-B14F-4D97-AF65-F5344CB8AC3E}">
        <p14:creationId xmlns:p14="http://schemas.microsoft.com/office/powerpoint/2010/main" val="418816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US" sz="4400" dirty="0"/>
              <a:t>WHOIS</a:t>
            </a:r>
          </a:p>
        </p:txBody>
      </p:sp>
      <p:sp>
        <p:nvSpPr>
          <p:cNvPr id="3" name="Content Placeholder 2"/>
          <p:cNvSpPr>
            <a:spLocks noGrp="1"/>
          </p:cNvSpPr>
          <p:nvPr>
            <p:ph idx="1"/>
          </p:nvPr>
        </p:nvSpPr>
        <p:spPr>
          <a:xfrm>
            <a:off x="457200" y="1124744"/>
            <a:ext cx="8229600" cy="5001419"/>
          </a:xfrm>
        </p:spPr>
        <p:txBody>
          <a:bodyPr>
            <a:normAutofit lnSpcReduction="10000"/>
          </a:bodyPr>
          <a:lstStyle/>
          <a:p>
            <a:pPr marL="450850" lvl="1" indent="0">
              <a:buNone/>
            </a:pPr>
            <a:r>
              <a:rPr lang="en-US" sz="3600" dirty="0"/>
              <a:t>WHOIS is a service that provides data on who has registered a domain name and what registrar they are using. The Internet Corporation for Assigned Names and Numbers (ICANN) inherited the service  when it was established in 1998. WHOIS contains sensitive and sometimes personal information of domain name registrants.</a:t>
            </a:r>
            <a:endParaRPr lang="en-US" sz="4800" dirty="0">
              <a:solidFill>
                <a:srgbClr val="000000"/>
              </a:solidFill>
            </a:endParaRPr>
          </a:p>
          <a:p>
            <a:pPr marL="0" indent="0">
              <a:buNone/>
            </a:pPr>
            <a:endParaRPr lang="en-US" sz="3600" dirty="0">
              <a:solidFill>
                <a:srgbClr val="000000"/>
              </a:solidFill>
            </a:endParaRPr>
          </a:p>
          <a:p>
            <a:pPr marL="0" indent="0">
              <a:buNone/>
            </a:pPr>
            <a:endParaRPr lang="en-US" sz="4400" dirty="0">
              <a:solidFill>
                <a:srgbClr val="000090"/>
              </a:solidFill>
            </a:endParaRPr>
          </a:p>
          <a:p>
            <a:pPr marL="0" indent="0">
              <a:buNone/>
            </a:pPr>
            <a:endParaRPr lang="en-US" sz="4400" dirty="0">
              <a:solidFill>
                <a:srgbClr val="000090"/>
              </a:solidFill>
            </a:endParaRPr>
          </a:p>
        </p:txBody>
      </p:sp>
      <p:sp>
        <p:nvSpPr>
          <p:cNvPr id="4" name="Footer Placeholder 3"/>
          <p:cNvSpPr>
            <a:spLocks noGrp="1"/>
          </p:cNvSpPr>
          <p:nvPr>
            <p:ph type="ftr" sz="quarter" idx="11"/>
          </p:nvPr>
        </p:nvSpPr>
        <p:spPr/>
        <p:txBody>
          <a:bodyPr/>
          <a:lstStyle/>
          <a:p>
            <a:r>
              <a:rPr lang="en-US" dirty="0"/>
              <a:t>Perrin: Privacy Protection at ICANN</a:t>
            </a:r>
          </a:p>
        </p:txBody>
      </p:sp>
      <p:sp>
        <p:nvSpPr>
          <p:cNvPr id="5" name="Slide Number Placeholder 4"/>
          <p:cNvSpPr>
            <a:spLocks noGrp="1"/>
          </p:cNvSpPr>
          <p:nvPr>
            <p:ph type="sldNum" sz="quarter" idx="12"/>
          </p:nvPr>
        </p:nvSpPr>
        <p:spPr/>
        <p:txBody>
          <a:bodyPr/>
          <a:lstStyle/>
          <a:p>
            <a:fld id="{F33D5E3C-AE82-1444-8A7C-DF89ADAF761C}" type="slidenum">
              <a:rPr lang="en-US" sz="6000" smtClean="0"/>
              <a:t>5</a:t>
            </a:fld>
            <a:endParaRPr lang="en-US" sz="6000" dirty="0"/>
          </a:p>
        </p:txBody>
      </p:sp>
    </p:spTree>
    <p:extLst>
      <p:ext uri="{BB962C8B-B14F-4D97-AF65-F5344CB8AC3E}">
        <p14:creationId xmlns:p14="http://schemas.microsoft.com/office/powerpoint/2010/main" val="340994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US" sz="4400" dirty="0"/>
              <a:t>WHOIS:  A Long Struggle</a:t>
            </a:r>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pPr marL="908050" lvl="1">
              <a:buFont typeface="Arial"/>
              <a:buChar char="•"/>
            </a:pPr>
            <a:r>
              <a:rPr lang="en-US" sz="3400" dirty="0">
                <a:solidFill>
                  <a:srgbClr val="000000"/>
                </a:solidFill>
              </a:rPr>
              <a:t>First WHOIS committee in 2000</a:t>
            </a:r>
          </a:p>
          <a:p>
            <a:pPr marL="908050" lvl="1">
              <a:buFont typeface="Arial"/>
              <a:buChar char="•"/>
            </a:pPr>
            <a:r>
              <a:rPr lang="en-US" sz="3400" dirty="0">
                <a:solidFill>
                  <a:srgbClr val="000000"/>
                </a:solidFill>
              </a:rPr>
              <a:t>First Task Force 2001-3</a:t>
            </a:r>
          </a:p>
          <a:p>
            <a:pPr marL="908050" lvl="1">
              <a:buFont typeface="Arial"/>
              <a:buChar char="•"/>
            </a:pPr>
            <a:r>
              <a:rPr lang="en-US" sz="3400" dirty="0">
                <a:solidFill>
                  <a:srgbClr val="000000"/>
                </a:solidFill>
              </a:rPr>
              <a:t>Second Task Force2003-4</a:t>
            </a:r>
          </a:p>
          <a:p>
            <a:pPr marL="908050" lvl="1">
              <a:buFont typeface="Arial"/>
              <a:buChar char="•"/>
            </a:pPr>
            <a:r>
              <a:rPr lang="en-US" sz="3400" dirty="0">
                <a:solidFill>
                  <a:srgbClr val="000000"/>
                </a:solidFill>
              </a:rPr>
              <a:t>Combined Task Force 2004-5</a:t>
            </a:r>
          </a:p>
          <a:p>
            <a:pPr marL="908050" lvl="1">
              <a:buFont typeface="Arial"/>
              <a:buChar char="•"/>
            </a:pPr>
            <a:r>
              <a:rPr lang="en-US" sz="3400" dirty="0">
                <a:solidFill>
                  <a:srgbClr val="000000"/>
                </a:solidFill>
              </a:rPr>
              <a:t>WHOIS Review Team 2010-12</a:t>
            </a:r>
          </a:p>
          <a:p>
            <a:pPr marL="908050" lvl="1">
              <a:buFont typeface="Arial"/>
              <a:buChar char="•"/>
            </a:pPr>
            <a:r>
              <a:rPr lang="en-US" sz="3400" dirty="0">
                <a:solidFill>
                  <a:srgbClr val="000000"/>
                </a:solidFill>
              </a:rPr>
              <a:t>Experts Working Group 2013-14</a:t>
            </a:r>
          </a:p>
          <a:p>
            <a:pPr marL="908050" lvl="1">
              <a:buFont typeface="Arial"/>
              <a:buChar char="•"/>
            </a:pPr>
            <a:r>
              <a:rPr lang="en-US" sz="3400" dirty="0">
                <a:solidFill>
                  <a:srgbClr val="000000"/>
                </a:solidFill>
              </a:rPr>
              <a:t>Registration Data Services 2015-???</a:t>
            </a:r>
          </a:p>
          <a:p>
            <a:pPr marL="908050" lvl="1">
              <a:buFont typeface="Arial"/>
              <a:buChar char="•"/>
            </a:pPr>
            <a:r>
              <a:rPr lang="en-US" sz="3400" dirty="0">
                <a:solidFill>
                  <a:srgbClr val="000000"/>
                </a:solidFill>
              </a:rPr>
              <a:t>Transition to Thick Registries 2011-13</a:t>
            </a:r>
          </a:p>
          <a:p>
            <a:pPr marL="908050" lvl="1">
              <a:buFont typeface="Arial"/>
              <a:buChar char="•"/>
            </a:pPr>
            <a:r>
              <a:rPr lang="en-US" sz="3400" dirty="0">
                <a:solidFill>
                  <a:srgbClr val="000000"/>
                </a:solidFill>
              </a:rPr>
              <a:t>WHOIS conflicts with law implementation 2015-16</a:t>
            </a:r>
          </a:p>
          <a:p>
            <a:pPr marL="908050" lvl="1">
              <a:buFont typeface="Arial"/>
              <a:buChar char="•"/>
            </a:pPr>
            <a:r>
              <a:rPr lang="en-US" sz="3400" dirty="0">
                <a:solidFill>
                  <a:srgbClr val="000000"/>
                </a:solidFill>
              </a:rPr>
              <a:t>Privacy Proxy Services Accreditation 2014-2015</a:t>
            </a:r>
          </a:p>
          <a:p>
            <a:pPr marL="908050" lvl="1">
              <a:buFont typeface="Arial"/>
              <a:buChar char="•"/>
            </a:pPr>
            <a:r>
              <a:rPr lang="en-US" sz="3400" dirty="0">
                <a:solidFill>
                  <a:srgbClr val="000000"/>
                </a:solidFill>
              </a:rPr>
              <a:t>RDS Committee, 2016-18</a:t>
            </a:r>
          </a:p>
          <a:p>
            <a:pPr marL="908050" lvl="1">
              <a:buFont typeface="Arial"/>
              <a:buChar char="•"/>
            </a:pPr>
            <a:endParaRPr lang="en-US" sz="3400" dirty="0">
              <a:solidFill>
                <a:srgbClr val="000000"/>
              </a:solidFill>
            </a:endParaRPr>
          </a:p>
          <a:p>
            <a:pPr marL="0" indent="0">
              <a:buNone/>
            </a:pPr>
            <a:endParaRPr lang="en-US" sz="4400" dirty="0">
              <a:solidFill>
                <a:srgbClr val="000090"/>
              </a:solidFill>
            </a:endParaRPr>
          </a:p>
          <a:p>
            <a:pPr marL="0" indent="0">
              <a:buNone/>
            </a:pPr>
            <a:endParaRPr lang="en-US" sz="4400" dirty="0">
              <a:solidFill>
                <a:srgbClr val="000090"/>
              </a:solidFill>
            </a:endParaRPr>
          </a:p>
        </p:txBody>
      </p:sp>
      <p:sp>
        <p:nvSpPr>
          <p:cNvPr id="4" name="Footer Placeholder 3"/>
          <p:cNvSpPr>
            <a:spLocks noGrp="1"/>
          </p:cNvSpPr>
          <p:nvPr>
            <p:ph type="ftr" sz="quarter" idx="11"/>
          </p:nvPr>
        </p:nvSpPr>
        <p:spPr/>
        <p:txBody>
          <a:bodyPr/>
          <a:lstStyle/>
          <a:p>
            <a:r>
              <a:rPr lang="en-US" dirty="0"/>
              <a:t>Perrin: Privacy Protection at ICANN</a:t>
            </a:r>
          </a:p>
        </p:txBody>
      </p:sp>
      <p:sp>
        <p:nvSpPr>
          <p:cNvPr id="5" name="Slide Number Placeholder 4"/>
          <p:cNvSpPr>
            <a:spLocks noGrp="1"/>
          </p:cNvSpPr>
          <p:nvPr>
            <p:ph type="sldNum" sz="quarter" idx="12"/>
          </p:nvPr>
        </p:nvSpPr>
        <p:spPr/>
        <p:txBody>
          <a:bodyPr/>
          <a:lstStyle/>
          <a:p>
            <a:fld id="{F33D5E3C-AE82-1444-8A7C-DF89ADAF761C}" type="slidenum">
              <a:rPr lang="en-US" sz="6000" smtClean="0"/>
              <a:t>6</a:t>
            </a:fld>
            <a:endParaRPr lang="en-US" sz="6000" dirty="0"/>
          </a:p>
        </p:txBody>
      </p:sp>
    </p:spTree>
    <p:extLst>
      <p:ext uri="{BB962C8B-B14F-4D97-AF65-F5344CB8AC3E}">
        <p14:creationId xmlns:p14="http://schemas.microsoft.com/office/powerpoint/2010/main" val="336186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fontScale="90000"/>
          </a:bodyPr>
          <a:lstStyle/>
          <a:p>
            <a:r>
              <a:rPr lang="en-US" sz="4400" dirty="0"/>
              <a:t>2013 Registrars Accreditation Agreement</a:t>
            </a:r>
          </a:p>
        </p:txBody>
      </p:sp>
      <p:sp>
        <p:nvSpPr>
          <p:cNvPr id="3" name="Content Placeholder 2"/>
          <p:cNvSpPr>
            <a:spLocks noGrp="1"/>
          </p:cNvSpPr>
          <p:nvPr>
            <p:ph idx="1"/>
          </p:nvPr>
        </p:nvSpPr>
        <p:spPr>
          <a:xfrm>
            <a:off x="457200" y="1340768"/>
            <a:ext cx="8229600" cy="4785395"/>
          </a:xfrm>
        </p:spPr>
        <p:txBody>
          <a:bodyPr>
            <a:normAutofit fontScale="77500" lnSpcReduction="20000"/>
          </a:bodyPr>
          <a:lstStyle/>
          <a:p>
            <a:pPr marL="742950" indent="-742950">
              <a:buFont typeface="+mj-lt"/>
              <a:buAutoNum type="arabicPeriod"/>
            </a:pPr>
            <a:r>
              <a:rPr lang="en-US" sz="4400" dirty="0"/>
              <a:t>WHOIS data delivery requirements</a:t>
            </a:r>
          </a:p>
          <a:p>
            <a:pPr marL="742950" indent="-742950">
              <a:buFont typeface="+mj-lt"/>
              <a:buAutoNum type="arabicPeriod"/>
            </a:pPr>
            <a:r>
              <a:rPr lang="en-US" sz="4400" dirty="0"/>
              <a:t>Registrant data collection and retention requirements for law enforcement purposes (2 years after last contact with registrant)</a:t>
            </a:r>
          </a:p>
          <a:p>
            <a:pPr marL="742950" indent="-742950">
              <a:buFont typeface="+mj-lt"/>
              <a:buAutoNum type="arabicPeriod"/>
            </a:pPr>
            <a:r>
              <a:rPr lang="en-US" sz="4400" dirty="0"/>
              <a:t>Registrant data escrowed in US for recovery and legal issues</a:t>
            </a:r>
          </a:p>
          <a:p>
            <a:pPr marL="742950" indent="-742950">
              <a:buFont typeface="+mj-lt"/>
              <a:buAutoNum type="arabicPeriod"/>
            </a:pPr>
            <a:r>
              <a:rPr lang="en-US" sz="4400" dirty="0"/>
              <a:t>Data must be available for bulk processing by third party service providers</a:t>
            </a:r>
          </a:p>
          <a:p>
            <a:pPr marL="0" indent="0">
              <a:buNone/>
            </a:pPr>
            <a:endParaRPr lang="en-US" sz="4400" dirty="0">
              <a:solidFill>
                <a:srgbClr val="000090"/>
              </a:solidFill>
            </a:endParaRPr>
          </a:p>
          <a:p>
            <a:pPr marL="0" indent="0">
              <a:buNone/>
            </a:pPr>
            <a:endParaRPr lang="en-US" sz="4400" dirty="0">
              <a:solidFill>
                <a:srgbClr val="000090"/>
              </a:solidFill>
            </a:endParaRPr>
          </a:p>
        </p:txBody>
      </p:sp>
      <p:sp>
        <p:nvSpPr>
          <p:cNvPr id="4" name="Footer Placeholder 3"/>
          <p:cNvSpPr>
            <a:spLocks noGrp="1"/>
          </p:cNvSpPr>
          <p:nvPr>
            <p:ph type="ftr" sz="quarter" idx="11"/>
          </p:nvPr>
        </p:nvSpPr>
        <p:spPr/>
        <p:txBody>
          <a:bodyPr/>
          <a:lstStyle/>
          <a:p>
            <a:r>
              <a:rPr lang="en-US"/>
              <a:t>Perrin Privacy Protection at ICANN</a:t>
            </a:r>
          </a:p>
        </p:txBody>
      </p:sp>
      <p:sp>
        <p:nvSpPr>
          <p:cNvPr id="5" name="Slide Number Placeholder 4"/>
          <p:cNvSpPr>
            <a:spLocks noGrp="1"/>
          </p:cNvSpPr>
          <p:nvPr>
            <p:ph type="sldNum" sz="quarter" idx="12"/>
          </p:nvPr>
        </p:nvSpPr>
        <p:spPr>
          <a:xfrm>
            <a:off x="8240112" y="6217920"/>
            <a:ext cx="365760" cy="196275"/>
          </a:xfrm>
        </p:spPr>
        <p:txBody>
          <a:bodyPr/>
          <a:lstStyle/>
          <a:p>
            <a:pPr algn="ctr" rtl="0"/>
            <a:fld id="{F33D5E3C-AE82-1444-8A7C-DF89ADAF761C}" type="slidenum">
              <a:rPr lang="en-US" sz="6000" smtClean="0"/>
              <a:t>7</a:t>
            </a:fld>
            <a:endParaRPr lang="en-US" sz="6000" dirty="0"/>
          </a:p>
        </p:txBody>
      </p:sp>
    </p:spTree>
    <p:extLst>
      <p:ext uri="{BB962C8B-B14F-4D97-AF65-F5344CB8AC3E}">
        <p14:creationId xmlns:p14="http://schemas.microsoft.com/office/powerpoint/2010/main" val="122965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0"/>
            <a:ext cx="8229600" cy="1014699"/>
          </a:xfrm>
        </p:spPr>
        <p:txBody>
          <a:bodyPr>
            <a:normAutofit fontScale="90000"/>
          </a:bodyPr>
          <a:lstStyle/>
          <a:p>
            <a:r>
              <a:rPr lang="en-US" sz="4400" dirty="0"/>
              <a:t>The Data Protection Issues</a:t>
            </a:r>
            <a:endParaRPr sz="4400" dirty="0">
              <a:latin typeface="Helvetica" charset="0"/>
              <a:ea typeface="ＭＳ Ｐゴシック" charset="0"/>
              <a:cs typeface="ＭＳ Ｐゴシック" charset="0"/>
            </a:endParaRPr>
          </a:p>
        </p:txBody>
      </p:sp>
      <p:sp>
        <p:nvSpPr>
          <p:cNvPr id="61442" name="Content Placeholder 2"/>
          <p:cNvSpPr>
            <a:spLocks noGrp="1"/>
          </p:cNvSpPr>
          <p:nvPr>
            <p:ph idx="1"/>
          </p:nvPr>
        </p:nvSpPr>
        <p:spPr>
          <a:xfrm>
            <a:off x="457200" y="1124744"/>
            <a:ext cx="8229600" cy="5001419"/>
          </a:xfrm>
        </p:spPr>
        <p:txBody>
          <a:bodyPr>
            <a:normAutofit fontScale="70000" lnSpcReduction="20000"/>
          </a:bodyPr>
          <a:lstStyle/>
          <a:p>
            <a:pPr marL="457200" indent="-457200">
              <a:buFont typeface="+mj-lt"/>
              <a:buAutoNum type="arabicPeriod"/>
            </a:pPr>
            <a:r>
              <a:rPr lang="en-US" sz="4200" dirty="0">
                <a:ea typeface="ＭＳ Ｐゴシック" charset="0"/>
                <a:cs typeface="Goudy Old Style"/>
              </a:rPr>
              <a:t>ICANN is the controller, sets requirements for registrars and registries who become data processors</a:t>
            </a:r>
          </a:p>
          <a:p>
            <a:pPr marL="457200" indent="-457200">
              <a:buFont typeface="+mj-lt"/>
              <a:buAutoNum type="arabicPeriod"/>
            </a:pPr>
            <a:r>
              <a:rPr lang="en-US" sz="4200" dirty="0">
                <a:ea typeface="ＭＳ Ｐゴシック" charset="0"/>
                <a:cs typeface="Goudy Old Style"/>
              </a:rPr>
              <a:t>Purpose of collection, use and disclosure is unstated except for a provisional agreement reached in 2006</a:t>
            </a:r>
          </a:p>
          <a:p>
            <a:pPr marL="457200" indent="-457200">
              <a:buFont typeface="+mj-lt"/>
              <a:buAutoNum type="arabicPeriod"/>
            </a:pPr>
            <a:r>
              <a:rPr lang="en-US" sz="4200" dirty="0">
                <a:ea typeface="ＭＳ Ｐゴシック" charset="0"/>
                <a:cs typeface="Goudy Old Style"/>
              </a:rPr>
              <a:t>Individuals are not informed of their rights under data protection law</a:t>
            </a:r>
          </a:p>
          <a:p>
            <a:pPr marL="457200" indent="-457200">
              <a:buFont typeface="+mj-lt"/>
              <a:buAutoNum type="arabicPeriod"/>
            </a:pPr>
            <a:r>
              <a:rPr lang="en-US" sz="4200" dirty="0">
                <a:ea typeface="ＭＳ Ｐゴシック" charset="0"/>
                <a:cs typeface="Goudy Old Style"/>
              </a:rPr>
              <a:t>Bulk access to data is required by the agreement, except for the purposes of spam or marketing</a:t>
            </a:r>
          </a:p>
          <a:p>
            <a:pPr marL="457200" indent="-457200">
              <a:buFont typeface="+mj-lt"/>
              <a:buAutoNum type="arabicPeriod"/>
            </a:pPr>
            <a:r>
              <a:rPr lang="en-US" sz="4200" dirty="0">
                <a:ea typeface="ＭＳ Ｐゴシック" charset="0"/>
                <a:cs typeface="Goudy Old Style"/>
              </a:rPr>
              <a:t>Value added services have proliferated (</a:t>
            </a:r>
            <a:r>
              <a:rPr lang="en-US" sz="4200" dirty="0" err="1">
                <a:ea typeface="ＭＳ Ｐゴシック" charset="0"/>
                <a:cs typeface="Goudy Old Style"/>
              </a:rPr>
              <a:t>eg</a:t>
            </a:r>
            <a:r>
              <a:rPr lang="en-US" sz="4200" dirty="0">
                <a:ea typeface="ＭＳ Ｐゴシック" charset="0"/>
                <a:cs typeface="Goudy Old Style"/>
              </a:rPr>
              <a:t>. </a:t>
            </a:r>
            <a:r>
              <a:rPr lang="en-US" sz="4200" dirty="0" err="1">
                <a:ea typeface="ＭＳ Ｐゴシック" charset="0"/>
                <a:cs typeface="Goudy Old Style"/>
              </a:rPr>
              <a:t>whois.domaintools.com</a:t>
            </a:r>
            <a:r>
              <a:rPr lang="en-US" sz="4200" dirty="0">
                <a:ea typeface="ＭＳ Ｐゴシック" charset="0"/>
                <a:cs typeface="Goudy Old Style"/>
              </a:rPr>
              <a:t>, )</a:t>
            </a:r>
          </a:p>
          <a:p>
            <a:pPr marL="457200" indent="-457200">
              <a:buFont typeface="+mj-lt"/>
              <a:buAutoNum type="arabicPeriod"/>
            </a:pPr>
            <a:endParaRPr lang="en-US" sz="4200" dirty="0">
              <a:latin typeface="Goudy Old Style"/>
              <a:ea typeface="ＭＳ Ｐゴシック" charset="0"/>
              <a:cs typeface="Goudy Old Style"/>
            </a:endParaRPr>
          </a:p>
          <a:p>
            <a:pPr marL="457200" indent="-457200">
              <a:buFont typeface="+mj-lt"/>
              <a:buAutoNum type="arabicPeriod"/>
            </a:pPr>
            <a:endParaRPr lang="en-US" sz="3200" dirty="0">
              <a:latin typeface="Helvetica" charset="0"/>
              <a:ea typeface="ＭＳ Ｐゴシック" charset="0"/>
              <a:cs typeface="ＭＳ Ｐゴシック" charset="0"/>
            </a:endParaRPr>
          </a:p>
          <a:p>
            <a:pPr marL="457200" indent="-457200">
              <a:buFont typeface="+mj-lt"/>
              <a:buAutoNum type="arabicPeriod"/>
            </a:pPr>
            <a:endParaRPr lang="en-US" sz="3200" dirty="0">
              <a:latin typeface="Helvetica" charset="0"/>
              <a:ea typeface="ＭＳ Ｐゴシック" charset="0"/>
              <a:cs typeface="ＭＳ Ｐゴシック" charset="0"/>
            </a:endParaRPr>
          </a:p>
          <a:p>
            <a:pPr marL="0" indent="0">
              <a:buNone/>
            </a:pPr>
            <a:endParaRPr lang="en-US" sz="3200" dirty="0">
              <a:latin typeface="Helvetica" charset="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8</a:t>
            </a:fld>
            <a:endParaRPr lang="en-US" dirty="0"/>
          </a:p>
        </p:txBody>
      </p:sp>
    </p:spTree>
    <p:extLst>
      <p:ext uri="{BB962C8B-B14F-4D97-AF65-F5344CB8AC3E}">
        <p14:creationId xmlns:p14="http://schemas.microsoft.com/office/powerpoint/2010/main" val="76934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0"/>
            <a:ext cx="8229600" cy="1268760"/>
          </a:xfrm>
        </p:spPr>
        <p:txBody>
          <a:bodyPr>
            <a:normAutofit fontScale="90000"/>
          </a:bodyPr>
          <a:lstStyle/>
          <a:p>
            <a:r>
              <a:rPr lang="en-US" sz="4400" dirty="0"/>
              <a:t>The Data Protection Issues</a:t>
            </a:r>
            <a:endParaRPr sz="4400" dirty="0">
              <a:latin typeface="Helvetica" charset="0"/>
              <a:ea typeface="ＭＳ Ｐゴシック" charset="0"/>
              <a:cs typeface="ＭＳ Ｐゴシック" charset="0"/>
            </a:endParaRPr>
          </a:p>
        </p:txBody>
      </p:sp>
      <p:sp>
        <p:nvSpPr>
          <p:cNvPr id="61442" name="Content Placeholder 2"/>
          <p:cNvSpPr>
            <a:spLocks noGrp="1"/>
          </p:cNvSpPr>
          <p:nvPr>
            <p:ph idx="1"/>
          </p:nvPr>
        </p:nvSpPr>
        <p:spPr>
          <a:xfrm>
            <a:off x="457200" y="908720"/>
            <a:ext cx="8229600" cy="5217443"/>
          </a:xfrm>
        </p:spPr>
        <p:txBody>
          <a:bodyPr>
            <a:normAutofit fontScale="70000" lnSpcReduction="20000"/>
          </a:bodyPr>
          <a:lstStyle/>
          <a:p>
            <a:pPr marL="0" indent="0">
              <a:buNone/>
            </a:pPr>
            <a:endParaRPr lang="en-US" sz="4200" dirty="0">
              <a:ea typeface="ＭＳ Ｐゴシック" charset="0"/>
              <a:cs typeface="Goudy Old Style"/>
            </a:endParaRPr>
          </a:p>
          <a:p>
            <a:pPr marL="457200" indent="-457200">
              <a:buFont typeface="+mj-lt"/>
              <a:buAutoNum type="arabicPeriod" startAt="5"/>
            </a:pPr>
            <a:r>
              <a:rPr lang="en-US" sz="4200" dirty="0">
                <a:ea typeface="ＭＳ Ｐゴシック" charset="0"/>
                <a:cs typeface="Goudy Old Style"/>
              </a:rPr>
              <a:t>Registrars in jurisdictions with data protection law are required to seek a waiver of these requirements, must prove they have an enforceable order (WHOIS conflicts with law procedure)</a:t>
            </a:r>
          </a:p>
          <a:p>
            <a:pPr marL="457200" indent="-457200">
              <a:buFont typeface="+mj-lt"/>
              <a:buAutoNum type="arabicPeriod" startAt="5"/>
            </a:pPr>
            <a:r>
              <a:rPr lang="en-US" sz="4200" dirty="0">
                <a:ea typeface="ＭＳ Ｐゴシック" charset="0"/>
                <a:cs typeface="Goudy Old Style"/>
              </a:rPr>
              <a:t>Accuracy requirements are for the purpose of law enforcement, registrars forced to verify data and suspend domains where contact in question</a:t>
            </a:r>
          </a:p>
          <a:p>
            <a:pPr marL="457200" indent="-457200">
              <a:buFont typeface="+mj-lt"/>
              <a:buAutoNum type="arabicPeriod" startAt="5"/>
            </a:pPr>
            <a:r>
              <a:rPr lang="en-US" sz="4200" dirty="0">
                <a:ea typeface="ＭＳ Ｐゴシック" charset="0"/>
                <a:cs typeface="Goudy Old Style"/>
              </a:rPr>
              <a:t>Data elements include name, address, phone, fax, email contact</a:t>
            </a:r>
          </a:p>
          <a:p>
            <a:pPr marL="457200" indent="-457200">
              <a:buFont typeface="+mj-lt"/>
              <a:buAutoNum type="arabicPeriod" startAt="5"/>
            </a:pPr>
            <a:r>
              <a:rPr lang="en-US" sz="4200" dirty="0">
                <a:ea typeface="ＭＳ Ｐゴシック" charset="0"/>
                <a:cs typeface="Goudy Old Style"/>
              </a:rPr>
              <a:t>Data retention elements include metadata, financial information, IP address, all email traffic</a:t>
            </a:r>
          </a:p>
          <a:p>
            <a:pPr marL="457200" indent="-457200">
              <a:buFont typeface="+mj-lt"/>
              <a:buAutoNum type="arabicPeriod" startAt="5"/>
            </a:pPr>
            <a:endParaRPr lang="en-US" sz="4200" dirty="0">
              <a:ea typeface="ＭＳ Ｐゴシック" charset="0"/>
              <a:cs typeface="Goudy Old Style"/>
            </a:endParaRPr>
          </a:p>
          <a:p>
            <a:pPr marL="457200" indent="-457200">
              <a:buFont typeface="+mj-lt"/>
              <a:buAutoNum type="arabicPeriod" startAt="5"/>
            </a:pPr>
            <a:endParaRPr lang="en-US" sz="3200" dirty="0">
              <a:ea typeface="ＭＳ Ｐゴシック" charset="0"/>
              <a:cs typeface="ＭＳ Ｐゴシック" charset="0"/>
            </a:endParaRPr>
          </a:p>
          <a:p>
            <a:pPr marL="457200" indent="-457200">
              <a:buFont typeface="+mj-lt"/>
              <a:buAutoNum type="arabicPeriod" startAt="5"/>
            </a:pPr>
            <a:endParaRPr lang="en-US" sz="3200" dirty="0">
              <a:ea typeface="ＭＳ Ｐゴシック" charset="0"/>
              <a:cs typeface="ＭＳ Ｐゴシック" charset="0"/>
            </a:endParaRPr>
          </a:p>
          <a:p>
            <a:pPr marL="0" indent="0">
              <a:buNone/>
            </a:pPr>
            <a:endParaRPr lang="en-US" sz="3200" dirty="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r>
              <a:rPr lang="en-US"/>
              <a:t>Perrin Privacy Protection at ICANN</a:t>
            </a:r>
          </a:p>
        </p:txBody>
      </p:sp>
      <p:sp>
        <p:nvSpPr>
          <p:cNvPr id="3" name="Slide Number Placeholder 2"/>
          <p:cNvSpPr>
            <a:spLocks noGrp="1"/>
          </p:cNvSpPr>
          <p:nvPr>
            <p:ph type="sldNum" sz="quarter" idx="12"/>
          </p:nvPr>
        </p:nvSpPr>
        <p:spPr/>
        <p:txBody>
          <a:bodyPr/>
          <a:lstStyle/>
          <a:p>
            <a:fld id="{F33D5E3C-AE82-1444-8A7C-DF89ADAF761C}" type="slidenum">
              <a:rPr lang="en-US" smtClean="0"/>
              <a:t>9</a:t>
            </a:fld>
            <a:endParaRPr lang="en-US" dirty="0"/>
          </a:p>
        </p:txBody>
      </p:sp>
    </p:spTree>
    <p:extLst>
      <p:ext uri="{BB962C8B-B14F-4D97-AF65-F5344CB8AC3E}">
        <p14:creationId xmlns:p14="http://schemas.microsoft.com/office/powerpoint/2010/main" val="250359369"/>
      </p:ext>
    </p:extLst>
  </p:cSld>
  <p:clrMapOvr>
    <a:masterClrMapping/>
  </p:clrMapOvr>
</p:sld>
</file>

<file path=ppt/theme/theme1.xml><?xml version="1.0" encoding="utf-8"?>
<a:theme xmlns:a="http://schemas.openxmlformats.org/drawingml/2006/main" name="1_Custom Design">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DDDDDD"/>
      </a:accent1>
      <a:accent2>
        <a:srgbClr val="B2B2B2"/>
      </a:accent2>
      <a:accent3>
        <a:srgbClr val="969696"/>
      </a:accent3>
      <a:accent4>
        <a:srgbClr val="808080"/>
      </a:accent4>
      <a:accent5>
        <a:srgbClr val="5F5F5F"/>
      </a:accent5>
      <a:accent6>
        <a:srgbClr val="4D4D4D"/>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rgbClr val="DDDDDD"/>
          </a:solidFill>
          <a:prstDash val="solid"/>
          <a:bevel/>
        </a:ln>
        <a:effectLst>
          <a:outerShdw blurRad="38100" dist="25400" dir="2700000" rotWithShape="0">
            <a:srgbClr val="000000">
              <a:alpha val="60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rgbClr val="DDDDD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1_Custom Design</Template>
  <TotalTime>106</TotalTime>
  <Words>878</Words>
  <Application>Microsoft Macintosh PowerPoint</Application>
  <PresentationFormat>On-screen Show (4:3)</PresentationFormat>
  <Paragraphs>132</Paragraphs>
  <Slides>15</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ＭＳ Ｐゴシック</vt:lpstr>
      <vt:lpstr>Arial</vt:lpstr>
      <vt:lpstr>Calibri</vt:lpstr>
      <vt:lpstr>Gill Sans MT</vt:lpstr>
      <vt:lpstr>Goudy Old Style</vt:lpstr>
      <vt:lpstr>Helvetica</vt:lpstr>
      <vt:lpstr>Helvetica Neue</vt:lpstr>
      <vt:lpstr>1_Custom Design</vt:lpstr>
      <vt:lpstr>Custom Design</vt:lpstr>
      <vt:lpstr>Parcel</vt:lpstr>
      <vt:lpstr>Privacy Protection for Domain Name Registrants at ICANN:   What do we need to be GDPR compliant?</vt:lpstr>
      <vt:lpstr>Outline</vt:lpstr>
      <vt:lpstr>Basics of GDPR</vt:lpstr>
      <vt:lpstr>Principles of GDPR</vt:lpstr>
      <vt:lpstr>WHOIS</vt:lpstr>
      <vt:lpstr>WHOIS:  A Long Struggle</vt:lpstr>
      <vt:lpstr>2013 Registrars Accreditation Agreement</vt:lpstr>
      <vt:lpstr>The Data Protection Issues</vt:lpstr>
      <vt:lpstr>The Data Protection Issues</vt:lpstr>
      <vt:lpstr>Proposed Solutions:  Purpose</vt:lpstr>
      <vt:lpstr>Proposed Solutions:  Consent</vt:lpstr>
      <vt:lpstr>Recommendations in the Letter to the Article 29 WP</vt:lpstr>
      <vt:lpstr>Recommendations in the Letter to the Article 29 WP</vt:lpstr>
      <vt:lpstr>Recommendations in the Letter to the Article 29 WP</vt:lpstr>
      <vt:lpstr>Questions?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Protection for Domain Name Registrants at ICANN:   What do we need to be GDPR compliant?</dc:title>
  <dc:creator>Authors</dc:creator>
  <cp:lastModifiedBy>Authors</cp:lastModifiedBy>
  <cp:revision>6</cp:revision>
  <dcterms:created xsi:type="dcterms:W3CDTF">2018-03-02T01:45:37Z</dcterms:created>
  <dcterms:modified xsi:type="dcterms:W3CDTF">2018-03-02T03:33:52Z</dcterms:modified>
</cp:coreProperties>
</file>