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1" r:id="rId5"/>
    <p:sldId id="267" r:id="rId6"/>
    <p:sldId id="264" r:id="rId7"/>
    <p:sldId id="268" r:id="rId8"/>
    <p:sldId id="270" r:id="rId9"/>
    <p:sldId id="271" r:id="rId10"/>
    <p:sldId id="26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7EF89-A1E9-4955-8A7A-123ECA93A826}"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fr-FR"/>
        </a:p>
      </dgm:t>
    </dgm:pt>
    <dgm:pt modelId="{D11C8A7A-C421-4611-81DC-15648B1AD96F}">
      <dgm:prSet phldrT="[Texte]"/>
      <dgm:spPr/>
      <dgm:t>
        <a:bodyPr/>
        <a:lstStyle/>
        <a:p>
          <a:r>
            <a:rPr lang="fr-FR" dirty="0"/>
            <a:t>Key </a:t>
          </a:r>
          <a:r>
            <a:rPr lang="fr-FR" dirty="0" err="1"/>
            <a:t>Terms</a:t>
          </a:r>
          <a:endParaRPr lang="fr-FR" dirty="0"/>
        </a:p>
      </dgm:t>
    </dgm:pt>
    <dgm:pt modelId="{3E2CF2D5-59ED-4C16-AACF-3321A8A83D5A}" type="parTrans" cxnId="{63103106-8A0F-4D80-88E2-A644D9E0055B}">
      <dgm:prSet/>
      <dgm:spPr/>
      <dgm:t>
        <a:bodyPr/>
        <a:lstStyle/>
        <a:p>
          <a:endParaRPr lang="fr-FR"/>
        </a:p>
      </dgm:t>
    </dgm:pt>
    <dgm:pt modelId="{8F14DA73-885C-4666-99D2-48DD26BC778C}" type="sibTrans" cxnId="{63103106-8A0F-4D80-88E2-A644D9E0055B}">
      <dgm:prSet/>
      <dgm:spPr/>
      <dgm:t>
        <a:bodyPr/>
        <a:lstStyle/>
        <a:p>
          <a:endParaRPr lang="fr-FR"/>
        </a:p>
      </dgm:t>
    </dgm:pt>
    <dgm:pt modelId="{DDEE5A92-6497-461E-84EB-AAC7491D5BF8}">
      <dgm:prSet phldrT="[Texte]"/>
      <dgm:spPr/>
      <dgm:t>
        <a:bodyPr/>
        <a:lstStyle/>
        <a:p>
          <a:r>
            <a:rPr lang="fr-FR" dirty="0"/>
            <a:t>New gTLD Program</a:t>
          </a:r>
        </a:p>
      </dgm:t>
    </dgm:pt>
    <dgm:pt modelId="{09A56AB1-8A12-4AC8-81AA-90E5FF5E9C66}" type="parTrans" cxnId="{D13E75F8-1B88-4DEA-8732-1FA632FCB31D}">
      <dgm:prSet/>
      <dgm:spPr/>
      <dgm:t>
        <a:bodyPr/>
        <a:lstStyle/>
        <a:p>
          <a:endParaRPr lang="fr-FR"/>
        </a:p>
      </dgm:t>
    </dgm:pt>
    <dgm:pt modelId="{0D2DFF76-833F-4767-8DB6-695579CCFFEC}" type="sibTrans" cxnId="{D13E75F8-1B88-4DEA-8732-1FA632FCB31D}">
      <dgm:prSet/>
      <dgm:spPr/>
      <dgm:t>
        <a:bodyPr/>
        <a:lstStyle/>
        <a:p>
          <a:endParaRPr lang="fr-FR"/>
        </a:p>
      </dgm:t>
    </dgm:pt>
    <dgm:pt modelId="{6F2543B8-F362-4EF1-BF59-697A9B1C3B53}">
      <dgm:prSet phldrT="[Texte]"/>
      <dgm:spPr/>
      <dgm:t>
        <a:bodyPr/>
        <a:lstStyle/>
        <a:p>
          <a:r>
            <a:rPr lang="fr-FR" dirty="0"/>
            <a:t>New gTLD Program </a:t>
          </a:r>
          <a:r>
            <a:rPr lang="fr-FR" dirty="0" err="1"/>
            <a:t>Safeguards</a:t>
          </a:r>
          <a:endParaRPr lang="fr-FR" dirty="0"/>
        </a:p>
      </dgm:t>
    </dgm:pt>
    <dgm:pt modelId="{1BCCFBC1-3870-4353-B6B0-C1E755A9E1E3}" type="parTrans" cxnId="{4B789F2D-73E6-4D8D-9AEF-0E6A1CC339E8}">
      <dgm:prSet/>
      <dgm:spPr/>
      <dgm:t>
        <a:bodyPr/>
        <a:lstStyle/>
        <a:p>
          <a:endParaRPr lang="fr-FR"/>
        </a:p>
      </dgm:t>
    </dgm:pt>
    <dgm:pt modelId="{968EE1CA-1E80-443D-86D0-02975CB63C73}" type="sibTrans" cxnId="{4B789F2D-73E6-4D8D-9AEF-0E6A1CC339E8}">
      <dgm:prSet/>
      <dgm:spPr/>
      <dgm:t>
        <a:bodyPr/>
        <a:lstStyle/>
        <a:p>
          <a:endParaRPr lang="fr-FR"/>
        </a:p>
      </dgm:t>
    </dgm:pt>
    <dgm:pt modelId="{2A7982BC-0E73-43D8-A7B1-22AFC0811569}">
      <dgm:prSet phldrT="[Texte]"/>
      <dgm:spPr/>
      <dgm:t>
        <a:bodyPr/>
        <a:lstStyle/>
        <a:p>
          <a:r>
            <a:rPr lang="fr-FR" dirty="0" err="1"/>
            <a:t>Stastistical</a:t>
          </a:r>
          <a:r>
            <a:rPr lang="fr-FR" dirty="0"/>
            <a:t> </a:t>
          </a:r>
          <a:r>
            <a:rPr lang="fr-FR" dirty="0" err="1"/>
            <a:t>Analysis</a:t>
          </a:r>
          <a:r>
            <a:rPr lang="fr-FR" dirty="0"/>
            <a:t> of DNS Abuse in gTLD (SADAG)</a:t>
          </a:r>
        </a:p>
      </dgm:t>
    </dgm:pt>
    <dgm:pt modelId="{78317DE3-64BA-4D18-8A50-687259F395AB}" type="parTrans" cxnId="{4BADD3AB-103B-4AC9-9D3B-50C5620DFB15}">
      <dgm:prSet/>
      <dgm:spPr/>
      <dgm:t>
        <a:bodyPr/>
        <a:lstStyle/>
        <a:p>
          <a:endParaRPr lang="fr-FR"/>
        </a:p>
      </dgm:t>
    </dgm:pt>
    <dgm:pt modelId="{16300446-A612-4BDE-B3AF-10A53F81EDE5}" type="sibTrans" cxnId="{4BADD3AB-103B-4AC9-9D3B-50C5620DFB15}">
      <dgm:prSet/>
      <dgm:spPr/>
      <dgm:t>
        <a:bodyPr/>
        <a:lstStyle/>
        <a:p>
          <a:endParaRPr lang="fr-FR"/>
        </a:p>
      </dgm:t>
    </dgm:pt>
    <dgm:pt modelId="{2E8DC0CB-24A8-4176-BF44-7C94AE067176}">
      <dgm:prSet phldrT="[Texte]"/>
      <dgm:spPr/>
      <dgm:t>
        <a:bodyPr/>
        <a:lstStyle/>
        <a:p>
          <a:r>
            <a:rPr lang="en-US" b="0" i="0" dirty="0"/>
            <a:t>Competition, Consumer Trust and Consumer Choice (CCT) Review Team</a:t>
          </a:r>
          <a:endParaRPr lang="fr-FR" dirty="0"/>
        </a:p>
      </dgm:t>
    </dgm:pt>
    <dgm:pt modelId="{8058D780-0296-4F78-B3ED-09178564430E}" type="parTrans" cxnId="{2DB32734-B2A9-47CF-A3E7-7A6E842E6015}">
      <dgm:prSet/>
      <dgm:spPr/>
      <dgm:t>
        <a:bodyPr/>
        <a:lstStyle/>
        <a:p>
          <a:endParaRPr lang="fr-FR"/>
        </a:p>
      </dgm:t>
    </dgm:pt>
    <dgm:pt modelId="{E1119453-E8AB-499C-8C13-FC8280355157}" type="sibTrans" cxnId="{2DB32734-B2A9-47CF-A3E7-7A6E842E6015}">
      <dgm:prSet/>
      <dgm:spPr/>
      <dgm:t>
        <a:bodyPr/>
        <a:lstStyle/>
        <a:p>
          <a:endParaRPr lang="fr-FR"/>
        </a:p>
      </dgm:t>
    </dgm:pt>
    <dgm:pt modelId="{B612CEB8-6A4B-4EC9-9082-74362BFDF211}" type="pres">
      <dgm:prSet presAssocID="{02A7EF89-A1E9-4955-8A7A-123ECA93A826}" presName="diagram" presStyleCnt="0">
        <dgm:presLayoutVars>
          <dgm:chMax val="1"/>
          <dgm:dir/>
          <dgm:animLvl val="ctr"/>
          <dgm:resizeHandles val="exact"/>
        </dgm:presLayoutVars>
      </dgm:prSet>
      <dgm:spPr/>
    </dgm:pt>
    <dgm:pt modelId="{624ECD5D-BAA2-454D-9596-03DC65C5F142}" type="pres">
      <dgm:prSet presAssocID="{02A7EF89-A1E9-4955-8A7A-123ECA93A826}" presName="matrix" presStyleCnt="0"/>
      <dgm:spPr/>
    </dgm:pt>
    <dgm:pt modelId="{7962FC29-50B1-48A6-A04E-9388DA17BF49}" type="pres">
      <dgm:prSet presAssocID="{02A7EF89-A1E9-4955-8A7A-123ECA93A826}" presName="tile1" presStyleLbl="node1" presStyleIdx="0" presStyleCnt="4"/>
      <dgm:spPr/>
    </dgm:pt>
    <dgm:pt modelId="{24AFA47E-F16E-45EE-9803-333B16101737}" type="pres">
      <dgm:prSet presAssocID="{02A7EF89-A1E9-4955-8A7A-123ECA93A826}" presName="tile1text" presStyleLbl="node1" presStyleIdx="0" presStyleCnt="4">
        <dgm:presLayoutVars>
          <dgm:chMax val="0"/>
          <dgm:chPref val="0"/>
          <dgm:bulletEnabled val="1"/>
        </dgm:presLayoutVars>
      </dgm:prSet>
      <dgm:spPr/>
    </dgm:pt>
    <dgm:pt modelId="{993D5E9B-D141-4420-9410-8CE2028D0FA1}" type="pres">
      <dgm:prSet presAssocID="{02A7EF89-A1E9-4955-8A7A-123ECA93A826}" presName="tile2" presStyleLbl="node1" presStyleIdx="1" presStyleCnt="4"/>
      <dgm:spPr/>
    </dgm:pt>
    <dgm:pt modelId="{2C2BC2F8-8E5D-45D4-8D35-7DD1F9601E22}" type="pres">
      <dgm:prSet presAssocID="{02A7EF89-A1E9-4955-8A7A-123ECA93A826}" presName="tile2text" presStyleLbl="node1" presStyleIdx="1" presStyleCnt="4">
        <dgm:presLayoutVars>
          <dgm:chMax val="0"/>
          <dgm:chPref val="0"/>
          <dgm:bulletEnabled val="1"/>
        </dgm:presLayoutVars>
      </dgm:prSet>
      <dgm:spPr/>
    </dgm:pt>
    <dgm:pt modelId="{AB5C8C06-6584-426F-814F-6467235D6D4E}" type="pres">
      <dgm:prSet presAssocID="{02A7EF89-A1E9-4955-8A7A-123ECA93A826}" presName="tile3" presStyleLbl="node1" presStyleIdx="2" presStyleCnt="4"/>
      <dgm:spPr/>
    </dgm:pt>
    <dgm:pt modelId="{36C7F79B-BC2B-4EB8-BDDD-BFD58DDCE5ED}" type="pres">
      <dgm:prSet presAssocID="{02A7EF89-A1E9-4955-8A7A-123ECA93A826}" presName="tile3text" presStyleLbl="node1" presStyleIdx="2" presStyleCnt="4">
        <dgm:presLayoutVars>
          <dgm:chMax val="0"/>
          <dgm:chPref val="0"/>
          <dgm:bulletEnabled val="1"/>
        </dgm:presLayoutVars>
      </dgm:prSet>
      <dgm:spPr/>
    </dgm:pt>
    <dgm:pt modelId="{C54A5D6A-27B5-49CC-BF7E-013AB3576244}" type="pres">
      <dgm:prSet presAssocID="{02A7EF89-A1E9-4955-8A7A-123ECA93A826}" presName="tile4" presStyleLbl="node1" presStyleIdx="3" presStyleCnt="4"/>
      <dgm:spPr/>
    </dgm:pt>
    <dgm:pt modelId="{E178E099-96D7-41E5-BBED-288D01702183}" type="pres">
      <dgm:prSet presAssocID="{02A7EF89-A1E9-4955-8A7A-123ECA93A826}" presName="tile4text" presStyleLbl="node1" presStyleIdx="3" presStyleCnt="4">
        <dgm:presLayoutVars>
          <dgm:chMax val="0"/>
          <dgm:chPref val="0"/>
          <dgm:bulletEnabled val="1"/>
        </dgm:presLayoutVars>
      </dgm:prSet>
      <dgm:spPr/>
    </dgm:pt>
    <dgm:pt modelId="{8FE1B50A-7B5B-4C83-AFD8-A1CD11238F28}" type="pres">
      <dgm:prSet presAssocID="{02A7EF89-A1E9-4955-8A7A-123ECA93A826}" presName="centerTile" presStyleLbl="fgShp" presStyleIdx="0" presStyleCnt="1">
        <dgm:presLayoutVars>
          <dgm:chMax val="0"/>
          <dgm:chPref val="0"/>
        </dgm:presLayoutVars>
      </dgm:prSet>
      <dgm:spPr/>
    </dgm:pt>
  </dgm:ptLst>
  <dgm:cxnLst>
    <dgm:cxn modelId="{63103106-8A0F-4D80-88E2-A644D9E0055B}" srcId="{02A7EF89-A1E9-4955-8A7A-123ECA93A826}" destId="{D11C8A7A-C421-4611-81DC-15648B1AD96F}" srcOrd="0" destOrd="0" parTransId="{3E2CF2D5-59ED-4C16-AACF-3321A8A83D5A}" sibTransId="{8F14DA73-885C-4666-99D2-48DD26BC778C}"/>
    <dgm:cxn modelId="{588E3A06-F4DD-434B-B03C-F081D68AA056}" type="presOf" srcId="{2E8DC0CB-24A8-4176-BF44-7C94AE067176}" destId="{E178E099-96D7-41E5-BBED-288D01702183}" srcOrd="1" destOrd="0" presId="urn:microsoft.com/office/officeart/2005/8/layout/matrix1"/>
    <dgm:cxn modelId="{D3713B25-4F85-48C2-A177-BF3ECCCBAE34}" type="presOf" srcId="{02A7EF89-A1E9-4955-8A7A-123ECA93A826}" destId="{B612CEB8-6A4B-4EC9-9082-74362BFDF211}" srcOrd="0" destOrd="0" presId="urn:microsoft.com/office/officeart/2005/8/layout/matrix1"/>
    <dgm:cxn modelId="{4B789F2D-73E6-4D8D-9AEF-0E6A1CC339E8}" srcId="{D11C8A7A-C421-4611-81DC-15648B1AD96F}" destId="{6F2543B8-F362-4EF1-BF59-697A9B1C3B53}" srcOrd="1" destOrd="0" parTransId="{1BCCFBC1-3870-4353-B6B0-C1E755A9E1E3}" sibTransId="{968EE1CA-1E80-443D-86D0-02975CB63C73}"/>
    <dgm:cxn modelId="{6A782232-0B1C-49D5-A195-3DDCFF3F1C49}" type="presOf" srcId="{DDEE5A92-6497-461E-84EB-AAC7491D5BF8}" destId="{24AFA47E-F16E-45EE-9803-333B16101737}" srcOrd="1" destOrd="0" presId="urn:microsoft.com/office/officeart/2005/8/layout/matrix1"/>
    <dgm:cxn modelId="{2DB32734-B2A9-47CF-A3E7-7A6E842E6015}" srcId="{D11C8A7A-C421-4611-81DC-15648B1AD96F}" destId="{2E8DC0CB-24A8-4176-BF44-7C94AE067176}" srcOrd="3" destOrd="0" parTransId="{8058D780-0296-4F78-B3ED-09178564430E}" sibTransId="{E1119453-E8AB-499C-8C13-FC8280355157}"/>
    <dgm:cxn modelId="{5E73325E-041C-4C73-91FE-23A8A353B32D}" type="presOf" srcId="{DDEE5A92-6497-461E-84EB-AAC7491D5BF8}" destId="{7962FC29-50B1-48A6-A04E-9388DA17BF49}" srcOrd="0" destOrd="0" presId="urn:microsoft.com/office/officeart/2005/8/layout/matrix1"/>
    <dgm:cxn modelId="{52985E4B-127A-4B54-93E7-F578DD8B6783}" type="presOf" srcId="{6F2543B8-F362-4EF1-BF59-697A9B1C3B53}" destId="{993D5E9B-D141-4420-9410-8CE2028D0FA1}" srcOrd="0" destOrd="0" presId="urn:microsoft.com/office/officeart/2005/8/layout/matrix1"/>
    <dgm:cxn modelId="{846F424C-BBA2-4C1E-9627-13A9168BDCC0}" type="presOf" srcId="{2A7982BC-0E73-43D8-A7B1-22AFC0811569}" destId="{36C7F79B-BC2B-4EB8-BDDD-BFD58DDCE5ED}" srcOrd="1" destOrd="0" presId="urn:microsoft.com/office/officeart/2005/8/layout/matrix1"/>
    <dgm:cxn modelId="{92D36E4E-A58B-48CA-BFDE-5B9D6FE4EBEE}" type="presOf" srcId="{2E8DC0CB-24A8-4176-BF44-7C94AE067176}" destId="{C54A5D6A-27B5-49CC-BF7E-013AB3576244}" srcOrd="0" destOrd="0" presId="urn:microsoft.com/office/officeart/2005/8/layout/matrix1"/>
    <dgm:cxn modelId="{D021CC57-240F-4877-B085-45BB315EAD95}" type="presOf" srcId="{2A7982BC-0E73-43D8-A7B1-22AFC0811569}" destId="{AB5C8C06-6584-426F-814F-6467235D6D4E}" srcOrd="0" destOrd="0" presId="urn:microsoft.com/office/officeart/2005/8/layout/matrix1"/>
    <dgm:cxn modelId="{4BADD3AB-103B-4AC9-9D3B-50C5620DFB15}" srcId="{D11C8A7A-C421-4611-81DC-15648B1AD96F}" destId="{2A7982BC-0E73-43D8-A7B1-22AFC0811569}" srcOrd="2" destOrd="0" parTransId="{78317DE3-64BA-4D18-8A50-687259F395AB}" sibTransId="{16300446-A612-4BDE-B3AF-10A53F81EDE5}"/>
    <dgm:cxn modelId="{BC5CA1B8-0DCA-4669-9ED8-2ED3CD45BE27}" type="presOf" srcId="{D11C8A7A-C421-4611-81DC-15648B1AD96F}" destId="{8FE1B50A-7B5B-4C83-AFD8-A1CD11238F28}" srcOrd="0" destOrd="0" presId="urn:microsoft.com/office/officeart/2005/8/layout/matrix1"/>
    <dgm:cxn modelId="{652FB9D8-6C0C-4D56-A99C-3217E4C2642B}" type="presOf" srcId="{6F2543B8-F362-4EF1-BF59-697A9B1C3B53}" destId="{2C2BC2F8-8E5D-45D4-8D35-7DD1F9601E22}" srcOrd="1" destOrd="0" presId="urn:microsoft.com/office/officeart/2005/8/layout/matrix1"/>
    <dgm:cxn modelId="{D13E75F8-1B88-4DEA-8732-1FA632FCB31D}" srcId="{D11C8A7A-C421-4611-81DC-15648B1AD96F}" destId="{DDEE5A92-6497-461E-84EB-AAC7491D5BF8}" srcOrd="0" destOrd="0" parTransId="{09A56AB1-8A12-4AC8-81AA-90E5FF5E9C66}" sibTransId="{0D2DFF76-833F-4767-8DB6-695579CCFFEC}"/>
    <dgm:cxn modelId="{AA01CDC3-6567-47E4-9EDC-42398495AD11}" type="presParOf" srcId="{B612CEB8-6A4B-4EC9-9082-74362BFDF211}" destId="{624ECD5D-BAA2-454D-9596-03DC65C5F142}" srcOrd="0" destOrd="0" presId="urn:microsoft.com/office/officeart/2005/8/layout/matrix1"/>
    <dgm:cxn modelId="{1216545D-C19A-42C1-A78A-319AFF486A9F}" type="presParOf" srcId="{624ECD5D-BAA2-454D-9596-03DC65C5F142}" destId="{7962FC29-50B1-48A6-A04E-9388DA17BF49}" srcOrd="0" destOrd="0" presId="urn:microsoft.com/office/officeart/2005/8/layout/matrix1"/>
    <dgm:cxn modelId="{432410ED-1239-4100-BF00-16A378150166}" type="presParOf" srcId="{624ECD5D-BAA2-454D-9596-03DC65C5F142}" destId="{24AFA47E-F16E-45EE-9803-333B16101737}" srcOrd="1" destOrd="0" presId="urn:microsoft.com/office/officeart/2005/8/layout/matrix1"/>
    <dgm:cxn modelId="{3F559D5C-9576-47C6-A1EB-66BA29659DEA}" type="presParOf" srcId="{624ECD5D-BAA2-454D-9596-03DC65C5F142}" destId="{993D5E9B-D141-4420-9410-8CE2028D0FA1}" srcOrd="2" destOrd="0" presId="urn:microsoft.com/office/officeart/2005/8/layout/matrix1"/>
    <dgm:cxn modelId="{6C1F5584-22D7-4073-A1BC-5D9140FB6F0C}" type="presParOf" srcId="{624ECD5D-BAA2-454D-9596-03DC65C5F142}" destId="{2C2BC2F8-8E5D-45D4-8D35-7DD1F9601E22}" srcOrd="3" destOrd="0" presId="urn:microsoft.com/office/officeart/2005/8/layout/matrix1"/>
    <dgm:cxn modelId="{9B606762-1B22-4CFB-8304-58A087BC1229}" type="presParOf" srcId="{624ECD5D-BAA2-454D-9596-03DC65C5F142}" destId="{AB5C8C06-6584-426F-814F-6467235D6D4E}" srcOrd="4" destOrd="0" presId="urn:microsoft.com/office/officeart/2005/8/layout/matrix1"/>
    <dgm:cxn modelId="{CB742DC7-ED48-4A4C-A48E-0F84B0A3D120}" type="presParOf" srcId="{624ECD5D-BAA2-454D-9596-03DC65C5F142}" destId="{36C7F79B-BC2B-4EB8-BDDD-BFD58DDCE5ED}" srcOrd="5" destOrd="0" presId="urn:microsoft.com/office/officeart/2005/8/layout/matrix1"/>
    <dgm:cxn modelId="{11D14218-9DE3-434B-A450-119A230222EC}" type="presParOf" srcId="{624ECD5D-BAA2-454D-9596-03DC65C5F142}" destId="{C54A5D6A-27B5-49CC-BF7E-013AB3576244}" srcOrd="6" destOrd="0" presId="urn:microsoft.com/office/officeart/2005/8/layout/matrix1"/>
    <dgm:cxn modelId="{F1A2044D-00B6-4FA9-91CB-F92FA2FD6AE3}" type="presParOf" srcId="{624ECD5D-BAA2-454D-9596-03DC65C5F142}" destId="{E178E099-96D7-41E5-BBED-288D01702183}" srcOrd="7" destOrd="0" presId="urn:microsoft.com/office/officeart/2005/8/layout/matrix1"/>
    <dgm:cxn modelId="{6512973A-363A-488B-A1A0-888E212E07D7}" type="presParOf" srcId="{B612CEB8-6A4B-4EC9-9082-74362BFDF211}" destId="{8FE1B50A-7B5B-4C83-AFD8-A1CD11238F2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D86955-2522-4085-815E-847FD11292DC}" type="doc">
      <dgm:prSet loTypeId="urn:microsoft.com/office/officeart/2005/8/layout/process4" loCatId="process" qsTypeId="urn:microsoft.com/office/officeart/2005/8/quickstyle/simple1" qsCatId="simple" csTypeId="urn:microsoft.com/office/officeart/2005/8/colors/colorful4" csCatId="colorful" phldr="1"/>
      <dgm:spPr/>
      <dgm:t>
        <a:bodyPr/>
        <a:lstStyle/>
        <a:p>
          <a:endParaRPr lang="fr-FR"/>
        </a:p>
      </dgm:t>
    </dgm:pt>
    <dgm:pt modelId="{14C98463-2AA8-4208-9F18-B95F54CA7AB1}">
      <dgm:prSet phldrT="[Texte]"/>
      <dgm:spPr>
        <a:solidFill>
          <a:srgbClr val="C00000"/>
        </a:solidFill>
      </dgm:spPr>
      <dgm:t>
        <a:bodyPr/>
        <a:lstStyle/>
        <a:p>
          <a:r>
            <a:rPr lang="fr-FR" dirty="0" err="1"/>
            <a:t>Problem</a:t>
          </a:r>
          <a:r>
            <a:rPr lang="fr-FR" dirty="0"/>
            <a:t> : </a:t>
          </a:r>
          <a:r>
            <a:rPr lang="fr-FR" dirty="0" err="1"/>
            <a:t>Measuring</a:t>
          </a:r>
          <a:r>
            <a:rPr lang="fr-FR" dirty="0"/>
            <a:t> the </a:t>
          </a:r>
          <a:r>
            <a:rPr lang="fr-FR" dirty="0" err="1"/>
            <a:t>effectiveness</a:t>
          </a:r>
          <a:r>
            <a:rPr lang="fr-FR" dirty="0"/>
            <a:t> of the  </a:t>
          </a:r>
          <a:r>
            <a:rPr lang="fr-FR" dirty="0" err="1"/>
            <a:t>technical</a:t>
          </a:r>
          <a:r>
            <a:rPr lang="fr-FR" dirty="0"/>
            <a:t> </a:t>
          </a:r>
          <a:r>
            <a:rPr lang="fr-FR" dirty="0" err="1"/>
            <a:t>safeguards</a:t>
          </a:r>
          <a:endParaRPr lang="fr-FR" dirty="0"/>
        </a:p>
      </dgm:t>
    </dgm:pt>
    <dgm:pt modelId="{D1C159CE-F479-4AF7-A8CA-9AE6851A269D}" type="parTrans" cxnId="{5A90F2BB-56DA-48B9-8A1B-CA75CBBA839F}">
      <dgm:prSet/>
      <dgm:spPr/>
      <dgm:t>
        <a:bodyPr/>
        <a:lstStyle/>
        <a:p>
          <a:endParaRPr lang="fr-FR"/>
        </a:p>
      </dgm:t>
    </dgm:pt>
    <dgm:pt modelId="{60CF539E-C202-4C54-984F-C2798BE73CB8}" type="sibTrans" cxnId="{5A90F2BB-56DA-48B9-8A1B-CA75CBBA839F}">
      <dgm:prSet/>
      <dgm:spPr/>
      <dgm:t>
        <a:bodyPr/>
        <a:lstStyle/>
        <a:p>
          <a:endParaRPr lang="fr-FR"/>
        </a:p>
      </dgm:t>
    </dgm:pt>
    <dgm:pt modelId="{D1264CC8-005C-4E58-A4A3-0FC19F91DFED}">
      <dgm:prSet phldrT="[Texte]" custT="1"/>
      <dgm:spPr/>
      <dgm:t>
        <a:bodyPr/>
        <a:lstStyle/>
        <a:p>
          <a:r>
            <a:rPr lang="en-US" sz="1800" dirty="0"/>
            <a:t>Absence of a comprehensive comparative study of DNS abuse in new and legacy </a:t>
          </a:r>
          <a:r>
            <a:rPr lang="en-US" sz="1800" dirty="0" err="1"/>
            <a:t>gTLDs</a:t>
          </a:r>
          <a:r>
            <a:rPr lang="en-US" sz="1800" dirty="0"/>
            <a:t> that would allow to assess the effectiveness of New gTLD Program safeguards</a:t>
          </a:r>
          <a:endParaRPr lang="fr-FR" sz="1800" dirty="0"/>
        </a:p>
      </dgm:t>
    </dgm:pt>
    <dgm:pt modelId="{974397D3-DD9C-47E0-8E2A-F6A284BD2C49}" type="parTrans" cxnId="{B1914FEC-971C-452E-836E-1CFB1BC408F0}">
      <dgm:prSet/>
      <dgm:spPr/>
      <dgm:t>
        <a:bodyPr/>
        <a:lstStyle/>
        <a:p>
          <a:endParaRPr lang="fr-FR"/>
        </a:p>
      </dgm:t>
    </dgm:pt>
    <dgm:pt modelId="{1F3C9BB8-42C6-43C5-96B7-E62A7B6830F8}" type="sibTrans" cxnId="{B1914FEC-971C-452E-836E-1CFB1BC408F0}">
      <dgm:prSet/>
      <dgm:spPr/>
      <dgm:t>
        <a:bodyPr/>
        <a:lstStyle/>
        <a:p>
          <a:endParaRPr lang="fr-FR"/>
        </a:p>
      </dgm:t>
    </dgm:pt>
    <dgm:pt modelId="{9F83ECB5-7548-408B-85D6-B1FB6D2E32B8}">
      <dgm:prSet phldrT="[Texte]" custT="1"/>
      <dgm:spPr/>
      <dgm:t>
        <a:bodyPr/>
        <a:lstStyle/>
        <a:p>
          <a:r>
            <a:rPr lang="en-US" sz="1800" dirty="0"/>
            <a:t>Challenges arose in definition and measurement of abusive activities, as some are considered abusive in some jurisdictions but not others.</a:t>
          </a:r>
          <a:endParaRPr lang="fr-FR" sz="1800" dirty="0"/>
        </a:p>
      </dgm:t>
    </dgm:pt>
    <dgm:pt modelId="{B186F241-AADB-418A-A459-199F40F54121}" type="parTrans" cxnId="{22762E14-079D-448C-BCB8-DE805BF1B729}">
      <dgm:prSet/>
      <dgm:spPr/>
      <dgm:t>
        <a:bodyPr/>
        <a:lstStyle/>
        <a:p>
          <a:endParaRPr lang="fr-FR"/>
        </a:p>
      </dgm:t>
    </dgm:pt>
    <dgm:pt modelId="{3F4294DE-1EC1-4799-936C-21B5CFC63CCD}" type="sibTrans" cxnId="{22762E14-079D-448C-BCB8-DE805BF1B729}">
      <dgm:prSet/>
      <dgm:spPr/>
      <dgm:t>
        <a:bodyPr/>
        <a:lstStyle/>
        <a:p>
          <a:endParaRPr lang="fr-FR"/>
        </a:p>
      </dgm:t>
    </dgm:pt>
    <dgm:pt modelId="{523894D3-FB2F-4EC7-B181-63F66787374A}">
      <dgm:prSet phldrT="[Texte]"/>
      <dgm:spPr>
        <a:solidFill>
          <a:schemeClr val="accent6"/>
        </a:solidFill>
      </dgm:spPr>
      <dgm:t>
        <a:bodyPr/>
        <a:lstStyle/>
        <a:p>
          <a:r>
            <a:rPr lang="en-US" dirty="0"/>
            <a:t>Solution : Comprehensive DNS abuse study to support the CCTRT </a:t>
          </a:r>
          <a:endParaRPr lang="fr-FR" dirty="0"/>
        </a:p>
      </dgm:t>
    </dgm:pt>
    <dgm:pt modelId="{367C9330-33B9-4558-9C9F-92D4640EA35B}" type="parTrans" cxnId="{53C20D1D-2221-4BDB-85B4-45436988FC52}">
      <dgm:prSet/>
      <dgm:spPr/>
      <dgm:t>
        <a:bodyPr/>
        <a:lstStyle/>
        <a:p>
          <a:endParaRPr lang="fr-FR"/>
        </a:p>
      </dgm:t>
    </dgm:pt>
    <dgm:pt modelId="{F35E3A44-989A-4B7E-AD03-606F8610E125}" type="sibTrans" cxnId="{53C20D1D-2221-4BDB-85B4-45436988FC52}">
      <dgm:prSet/>
      <dgm:spPr/>
      <dgm:t>
        <a:bodyPr/>
        <a:lstStyle/>
        <a:p>
          <a:endParaRPr lang="fr-FR"/>
        </a:p>
      </dgm:t>
    </dgm:pt>
    <dgm:pt modelId="{E6960836-EF1C-46FB-9872-F2F6D3C563B0}">
      <dgm:prSet phldrT="[Texte]" custT="1"/>
      <dgm:spPr/>
      <dgm:t>
        <a:bodyPr/>
        <a:lstStyle/>
        <a:p>
          <a:r>
            <a:rPr lang="en-US" sz="2400" dirty="0"/>
            <a:t>To analyze levels of abuse in legacy and new </a:t>
          </a:r>
          <a:r>
            <a:rPr lang="en-US" sz="2400" dirty="0" err="1"/>
            <a:t>gTLDs</a:t>
          </a:r>
          <a:endParaRPr lang="fr-FR" sz="2400" dirty="0"/>
        </a:p>
      </dgm:t>
    </dgm:pt>
    <dgm:pt modelId="{75C8C964-A817-4316-9C6E-2BDCC779D037}" type="parTrans" cxnId="{DE61BDC2-228C-4462-83C5-21908C2DDC16}">
      <dgm:prSet/>
      <dgm:spPr/>
      <dgm:t>
        <a:bodyPr/>
        <a:lstStyle/>
        <a:p>
          <a:endParaRPr lang="fr-FR"/>
        </a:p>
      </dgm:t>
    </dgm:pt>
    <dgm:pt modelId="{672637C4-AAD5-4682-9560-01157BF8433C}" type="sibTrans" cxnId="{DE61BDC2-228C-4462-83C5-21908C2DDC16}">
      <dgm:prSet/>
      <dgm:spPr/>
      <dgm:t>
        <a:bodyPr/>
        <a:lstStyle/>
        <a:p>
          <a:endParaRPr lang="fr-FR"/>
        </a:p>
      </dgm:t>
    </dgm:pt>
    <dgm:pt modelId="{E26EB12E-635E-4FBD-AAEB-397AE3D3CF3C}">
      <dgm:prSet phldrT="[Texte]" custT="1"/>
      <dgm:spPr/>
      <dgm:t>
        <a:bodyPr/>
        <a:lstStyle/>
        <a:p>
          <a:r>
            <a:rPr lang="en-US" sz="2400" dirty="0"/>
            <a:t>And, consequently, to produce a baseline set of data for future analyses</a:t>
          </a:r>
          <a:endParaRPr lang="fr-FR" sz="2400" dirty="0"/>
        </a:p>
      </dgm:t>
    </dgm:pt>
    <dgm:pt modelId="{69310F62-368E-42EA-88BE-3BBF44DE2515}" type="parTrans" cxnId="{2B3A0BFC-3474-4F57-9199-042852A94740}">
      <dgm:prSet/>
      <dgm:spPr/>
      <dgm:t>
        <a:bodyPr/>
        <a:lstStyle/>
        <a:p>
          <a:endParaRPr lang="fr-FR"/>
        </a:p>
      </dgm:t>
    </dgm:pt>
    <dgm:pt modelId="{75EE023B-F38B-464D-B223-011ACC4BB0F4}" type="sibTrans" cxnId="{2B3A0BFC-3474-4F57-9199-042852A94740}">
      <dgm:prSet/>
      <dgm:spPr/>
      <dgm:t>
        <a:bodyPr/>
        <a:lstStyle/>
        <a:p>
          <a:endParaRPr lang="fr-FR"/>
        </a:p>
      </dgm:t>
    </dgm:pt>
    <dgm:pt modelId="{3459B9E1-CF6F-4EF9-BBC2-801E7C1FFB4B}" type="pres">
      <dgm:prSet presAssocID="{30D86955-2522-4085-815E-847FD11292DC}" presName="Name0" presStyleCnt="0">
        <dgm:presLayoutVars>
          <dgm:dir/>
          <dgm:animLvl val="lvl"/>
          <dgm:resizeHandles val="exact"/>
        </dgm:presLayoutVars>
      </dgm:prSet>
      <dgm:spPr/>
    </dgm:pt>
    <dgm:pt modelId="{6FFB7511-FD1B-4A60-B3E4-4D6FC6EDA29B}" type="pres">
      <dgm:prSet presAssocID="{523894D3-FB2F-4EC7-B181-63F66787374A}" presName="boxAndChildren" presStyleCnt="0"/>
      <dgm:spPr/>
    </dgm:pt>
    <dgm:pt modelId="{9CB6103C-47C9-4586-A826-1377DC106A0A}" type="pres">
      <dgm:prSet presAssocID="{523894D3-FB2F-4EC7-B181-63F66787374A}" presName="parentTextBox" presStyleLbl="node1" presStyleIdx="0" presStyleCnt="2"/>
      <dgm:spPr/>
    </dgm:pt>
    <dgm:pt modelId="{2271DA04-D5A2-4D0D-B131-9614B2797CB4}" type="pres">
      <dgm:prSet presAssocID="{523894D3-FB2F-4EC7-B181-63F66787374A}" presName="entireBox" presStyleLbl="node1" presStyleIdx="0" presStyleCnt="2"/>
      <dgm:spPr/>
    </dgm:pt>
    <dgm:pt modelId="{35C20E32-5EBA-4581-A7B4-94CB5E0A7D19}" type="pres">
      <dgm:prSet presAssocID="{523894D3-FB2F-4EC7-B181-63F66787374A}" presName="descendantBox" presStyleCnt="0"/>
      <dgm:spPr/>
    </dgm:pt>
    <dgm:pt modelId="{DBD56A2F-FEDB-4290-926E-8330E488132D}" type="pres">
      <dgm:prSet presAssocID="{E6960836-EF1C-46FB-9872-F2F6D3C563B0}" presName="childTextBox" presStyleLbl="fgAccFollowNode1" presStyleIdx="0" presStyleCnt="4">
        <dgm:presLayoutVars>
          <dgm:bulletEnabled val="1"/>
        </dgm:presLayoutVars>
      </dgm:prSet>
      <dgm:spPr/>
    </dgm:pt>
    <dgm:pt modelId="{51E9C241-52BB-4C49-8200-8B455F6BFBB5}" type="pres">
      <dgm:prSet presAssocID="{E26EB12E-635E-4FBD-AAEB-397AE3D3CF3C}" presName="childTextBox" presStyleLbl="fgAccFollowNode1" presStyleIdx="1" presStyleCnt="4">
        <dgm:presLayoutVars>
          <dgm:bulletEnabled val="1"/>
        </dgm:presLayoutVars>
      </dgm:prSet>
      <dgm:spPr/>
    </dgm:pt>
    <dgm:pt modelId="{EF282628-8D35-4F9C-BFAA-248A3DF1058D}" type="pres">
      <dgm:prSet presAssocID="{60CF539E-C202-4C54-984F-C2798BE73CB8}" presName="sp" presStyleCnt="0"/>
      <dgm:spPr/>
    </dgm:pt>
    <dgm:pt modelId="{2669AF5D-D5B3-4BBD-A02B-A3212E6D7FE7}" type="pres">
      <dgm:prSet presAssocID="{14C98463-2AA8-4208-9F18-B95F54CA7AB1}" presName="arrowAndChildren" presStyleCnt="0"/>
      <dgm:spPr/>
    </dgm:pt>
    <dgm:pt modelId="{9F3DE4BB-933C-45C0-9600-3485874DA3A4}" type="pres">
      <dgm:prSet presAssocID="{14C98463-2AA8-4208-9F18-B95F54CA7AB1}" presName="parentTextArrow" presStyleLbl="node1" presStyleIdx="0" presStyleCnt="2"/>
      <dgm:spPr/>
    </dgm:pt>
    <dgm:pt modelId="{D1940039-75C9-460A-9138-323D5976456B}" type="pres">
      <dgm:prSet presAssocID="{14C98463-2AA8-4208-9F18-B95F54CA7AB1}" presName="arrow" presStyleLbl="node1" presStyleIdx="1" presStyleCnt="2" custLinFactNeighborY="-511"/>
      <dgm:spPr/>
    </dgm:pt>
    <dgm:pt modelId="{4D692534-F2C7-4AAC-9D1A-4BD2FCEB17A9}" type="pres">
      <dgm:prSet presAssocID="{14C98463-2AA8-4208-9F18-B95F54CA7AB1}" presName="descendantArrow" presStyleCnt="0"/>
      <dgm:spPr/>
    </dgm:pt>
    <dgm:pt modelId="{8B93F694-7343-4AAD-B81A-DD2F3DCEF9D4}" type="pres">
      <dgm:prSet presAssocID="{D1264CC8-005C-4E58-A4A3-0FC19F91DFED}" presName="childTextArrow" presStyleLbl="fgAccFollowNode1" presStyleIdx="2" presStyleCnt="4" custScaleY="105782" custLinFactNeighborY="-4383">
        <dgm:presLayoutVars>
          <dgm:bulletEnabled val="1"/>
        </dgm:presLayoutVars>
      </dgm:prSet>
      <dgm:spPr/>
    </dgm:pt>
    <dgm:pt modelId="{1A583BD7-7DDA-428A-98D3-F81D3903FD48}" type="pres">
      <dgm:prSet presAssocID="{9F83ECB5-7548-408B-85D6-B1FB6D2E32B8}" presName="childTextArrow" presStyleLbl="fgAccFollowNode1" presStyleIdx="3" presStyleCnt="4" custScaleY="105782" custLinFactNeighborY="-4383">
        <dgm:presLayoutVars>
          <dgm:bulletEnabled val="1"/>
        </dgm:presLayoutVars>
      </dgm:prSet>
      <dgm:spPr/>
    </dgm:pt>
  </dgm:ptLst>
  <dgm:cxnLst>
    <dgm:cxn modelId="{8B9D3209-A778-4708-928D-BE741D882D2D}" type="presOf" srcId="{14C98463-2AA8-4208-9F18-B95F54CA7AB1}" destId="{9F3DE4BB-933C-45C0-9600-3485874DA3A4}" srcOrd="0" destOrd="0" presId="urn:microsoft.com/office/officeart/2005/8/layout/process4"/>
    <dgm:cxn modelId="{22762E14-079D-448C-BCB8-DE805BF1B729}" srcId="{14C98463-2AA8-4208-9F18-B95F54CA7AB1}" destId="{9F83ECB5-7548-408B-85D6-B1FB6D2E32B8}" srcOrd="1" destOrd="0" parTransId="{B186F241-AADB-418A-A459-199F40F54121}" sibTransId="{3F4294DE-1EC1-4799-936C-21B5CFC63CCD}"/>
    <dgm:cxn modelId="{53C20D1D-2221-4BDB-85B4-45436988FC52}" srcId="{30D86955-2522-4085-815E-847FD11292DC}" destId="{523894D3-FB2F-4EC7-B181-63F66787374A}" srcOrd="1" destOrd="0" parTransId="{367C9330-33B9-4558-9C9F-92D4640EA35B}" sibTransId="{F35E3A44-989A-4B7E-AD03-606F8610E125}"/>
    <dgm:cxn modelId="{BD02761D-638D-4F14-9738-9FCB578B0422}" type="presOf" srcId="{9F83ECB5-7548-408B-85D6-B1FB6D2E32B8}" destId="{1A583BD7-7DDA-428A-98D3-F81D3903FD48}" srcOrd="0" destOrd="0" presId="urn:microsoft.com/office/officeart/2005/8/layout/process4"/>
    <dgm:cxn modelId="{3498152D-095A-4E5C-BFF4-42FA6A2C752B}" type="presOf" srcId="{523894D3-FB2F-4EC7-B181-63F66787374A}" destId="{2271DA04-D5A2-4D0D-B131-9614B2797CB4}" srcOrd="1" destOrd="0" presId="urn:microsoft.com/office/officeart/2005/8/layout/process4"/>
    <dgm:cxn modelId="{5A076434-361B-4AF5-AB20-415343576D57}" type="presOf" srcId="{523894D3-FB2F-4EC7-B181-63F66787374A}" destId="{9CB6103C-47C9-4586-A826-1377DC106A0A}" srcOrd="0" destOrd="0" presId="urn:microsoft.com/office/officeart/2005/8/layout/process4"/>
    <dgm:cxn modelId="{C58FB175-AAF7-4826-88AF-1F6F636C638C}" type="presOf" srcId="{30D86955-2522-4085-815E-847FD11292DC}" destId="{3459B9E1-CF6F-4EF9-BBC2-801E7C1FFB4B}" srcOrd="0" destOrd="0" presId="urn:microsoft.com/office/officeart/2005/8/layout/process4"/>
    <dgm:cxn modelId="{0D111F7D-2019-46C4-99CC-59568EC84CF8}" type="presOf" srcId="{D1264CC8-005C-4E58-A4A3-0FC19F91DFED}" destId="{8B93F694-7343-4AAD-B81A-DD2F3DCEF9D4}" srcOrd="0" destOrd="0" presId="urn:microsoft.com/office/officeart/2005/8/layout/process4"/>
    <dgm:cxn modelId="{58FF3AA7-833B-494A-BB5B-499ED54AE4AB}" type="presOf" srcId="{E6960836-EF1C-46FB-9872-F2F6D3C563B0}" destId="{DBD56A2F-FEDB-4290-926E-8330E488132D}" srcOrd="0" destOrd="0" presId="urn:microsoft.com/office/officeart/2005/8/layout/process4"/>
    <dgm:cxn modelId="{5A90F2BB-56DA-48B9-8A1B-CA75CBBA839F}" srcId="{30D86955-2522-4085-815E-847FD11292DC}" destId="{14C98463-2AA8-4208-9F18-B95F54CA7AB1}" srcOrd="0" destOrd="0" parTransId="{D1C159CE-F479-4AF7-A8CA-9AE6851A269D}" sibTransId="{60CF539E-C202-4C54-984F-C2798BE73CB8}"/>
    <dgm:cxn modelId="{DE61BDC2-228C-4462-83C5-21908C2DDC16}" srcId="{523894D3-FB2F-4EC7-B181-63F66787374A}" destId="{E6960836-EF1C-46FB-9872-F2F6D3C563B0}" srcOrd="0" destOrd="0" parTransId="{75C8C964-A817-4316-9C6E-2BDCC779D037}" sibTransId="{672637C4-AAD5-4682-9560-01157BF8433C}"/>
    <dgm:cxn modelId="{DDB813E9-42D2-441E-AC1E-B9B006E8C312}" type="presOf" srcId="{14C98463-2AA8-4208-9F18-B95F54CA7AB1}" destId="{D1940039-75C9-460A-9138-323D5976456B}" srcOrd="1" destOrd="0" presId="urn:microsoft.com/office/officeart/2005/8/layout/process4"/>
    <dgm:cxn modelId="{B1914FEC-971C-452E-836E-1CFB1BC408F0}" srcId="{14C98463-2AA8-4208-9F18-B95F54CA7AB1}" destId="{D1264CC8-005C-4E58-A4A3-0FC19F91DFED}" srcOrd="0" destOrd="0" parTransId="{974397D3-DD9C-47E0-8E2A-F6A284BD2C49}" sibTransId="{1F3C9BB8-42C6-43C5-96B7-E62A7B6830F8}"/>
    <dgm:cxn modelId="{2B3A0BFC-3474-4F57-9199-042852A94740}" srcId="{523894D3-FB2F-4EC7-B181-63F66787374A}" destId="{E26EB12E-635E-4FBD-AAEB-397AE3D3CF3C}" srcOrd="1" destOrd="0" parTransId="{69310F62-368E-42EA-88BE-3BBF44DE2515}" sibTransId="{75EE023B-F38B-464D-B223-011ACC4BB0F4}"/>
    <dgm:cxn modelId="{25D583FD-1ADC-41FB-9558-C501F96169BF}" type="presOf" srcId="{E26EB12E-635E-4FBD-AAEB-397AE3D3CF3C}" destId="{51E9C241-52BB-4C49-8200-8B455F6BFBB5}" srcOrd="0" destOrd="0" presId="urn:microsoft.com/office/officeart/2005/8/layout/process4"/>
    <dgm:cxn modelId="{360DE648-6C2D-4C69-AEBA-3BADF1A55FB5}" type="presParOf" srcId="{3459B9E1-CF6F-4EF9-BBC2-801E7C1FFB4B}" destId="{6FFB7511-FD1B-4A60-B3E4-4D6FC6EDA29B}" srcOrd="0" destOrd="0" presId="urn:microsoft.com/office/officeart/2005/8/layout/process4"/>
    <dgm:cxn modelId="{F0907212-68F8-4A95-85F2-059C83FFFF8D}" type="presParOf" srcId="{6FFB7511-FD1B-4A60-B3E4-4D6FC6EDA29B}" destId="{9CB6103C-47C9-4586-A826-1377DC106A0A}" srcOrd="0" destOrd="0" presId="urn:microsoft.com/office/officeart/2005/8/layout/process4"/>
    <dgm:cxn modelId="{492B6C45-1C93-46CF-BE56-125756FC2E84}" type="presParOf" srcId="{6FFB7511-FD1B-4A60-B3E4-4D6FC6EDA29B}" destId="{2271DA04-D5A2-4D0D-B131-9614B2797CB4}" srcOrd="1" destOrd="0" presId="urn:microsoft.com/office/officeart/2005/8/layout/process4"/>
    <dgm:cxn modelId="{F69D0177-9A9E-4B4E-B076-0C142EF34984}" type="presParOf" srcId="{6FFB7511-FD1B-4A60-B3E4-4D6FC6EDA29B}" destId="{35C20E32-5EBA-4581-A7B4-94CB5E0A7D19}" srcOrd="2" destOrd="0" presId="urn:microsoft.com/office/officeart/2005/8/layout/process4"/>
    <dgm:cxn modelId="{50F80079-8B19-4D09-AB6F-7717747B24B4}" type="presParOf" srcId="{35C20E32-5EBA-4581-A7B4-94CB5E0A7D19}" destId="{DBD56A2F-FEDB-4290-926E-8330E488132D}" srcOrd="0" destOrd="0" presId="urn:microsoft.com/office/officeart/2005/8/layout/process4"/>
    <dgm:cxn modelId="{6568F7F1-FDC5-43DE-B136-D8D8732D0957}" type="presParOf" srcId="{35C20E32-5EBA-4581-A7B4-94CB5E0A7D19}" destId="{51E9C241-52BB-4C49-8200-8B455F6BFBB5}" srcOrd="1" destOrd="0" presId="urn:microsoft.com/office/officeart/2005/8/layout/process4"/>
    <dgm:cxn modelId="{67D1F7B9-4DD0-4DD7-B0DE-AC30EA294859}" type="presParOf" srcId="{3459B9E1-CF6F-4EF9-BBC2-801E7C1FFB4B}" destId="{EF282628-8D35-4F9C-BFAA-248A3DF1058D}" srcOrd="1" destOrd="0" presId="urn:microsoft.com/office/officeart/2005/8/layout/process4"/>
    <dgm:cxn modelId="{A625644E-3F25-4628-B65B-077E3D8B88B6}" type="presParOf" srcId="{3459B9E1-CF6F-4EF9-BBC2-801E7C1FFB4B}" destId="{2669AF5D-D5B3-4BBD-A02B-A3212E6D7FE7}" srcOrd="2" destOrd="0" presId="urn:microsoft.com/office/officeart/2005/8/layout/process4"/>
    <dgm:cxn modelId="{050E7A5A-B72A-4AF7-9063-02E398F20875}" type="presParOf" srcId="{2669AF5D-D5B3-4BBD-A02B-A3212E6D7FE7}" destId="{9F3DE4BB-933C-45C0-9600-3485874DA3A4}" srcOrd="0" destOrd="0" presId="urn:microsoft.com/office/officeart/2005/8/layout/process4"/>
    <dgm:cxn modelId="{70476340-A338-458D-9737-2C83BB5C6DA6}" type="presParOf" srcId="{2669AF5D-D5B3-4BBD-A02B-A3212E6D7FE7}" destId="{D1940039-75C9-460A-9138-323D5976456B}" srcOrd="1" destOrd="0" presId="urn:microsoft.com/office/officeart/2005/8/layout/process4"/>
    <dgm:cxn modelId="{00FDAA12-5D72-42A8-B997-E9A82E8DD0FB}" type="presParOf" srcId="{2669AF5D-D5B3-4BBD-A02B-A3212E6D7FE7}" destId="{4D692534-F2C7-4AAC-9D1A-4BD2FCEB17A9}" srcOrd="2" destOrd="0" presId="urn:microsoft.com/office/officeart/2005/8/layout/process4"/>
    <dgm:cxn modelId="{7C7AEF69-9CDE-40F6-9641-253C4F519308}" type="presParOf" srcId="{4D692534-F2C7-4AAC-9D1A-4BD2FCEB17A9}" destId="{8B93F694-7343-4AAD-B81A-DD2F3DCEF9D4}" srcOrd="0" destOrd="0" presId="urn:microsoft.com/office/officeart/2005/8/layout/process4"/>
    <dgm:cxn modelId="{C3FF7E97-2C55-4EDD-916B-90B92ED4DD61}" type="presParOf" srcId="{4D692534-F2C7-4AAC-9D1A-4BD2FCEB17A9}" destId="{1A583BD7-7DDA-428A-98D3-F81D3903FD48}"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2FC29-50B1-48A6-A04E-9388DA17BF49}">
      <dsp:nvSpPr>
        <dsp:cNvPr id="0" name=""/>
        <dsp:cNvSpPr/>
      </dsp:nvSpPr>
      <dsp:spPr>
        <a:xfrm rot="16200000">
          <a:off x="840544" y="-840544"/>
          <a:ext cx="2497015" cy="4178104"/>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r-FR" sz="2700" kern="1200" dirty="0"/>
            <a:t>New gTLD Program</a:t>
          </a:r>
        </a:p>
      </dsp:txBody>
      <dsp:txXfrm rot="5400000">
        <a:off x="0" y="0"/>
        <a:ext cx="4178104" cy="1872761"/>
      </dsp:txXfrm>
    </dsp:sp>
    <dsp:sp modelId="{993D5E9B-D141-4420-9410-8CE2028D0FA1}">
      <dsp:nvSpPr>
        <dsp:cNvPr id="0" name=""/>
        <dsp:cNvSpPr/>
      </dsp:nvSpPr>
      <dsp:spPr>
        <a:xfrm>
          <a:off x="4178104" y="0"/>
          <a:ext cx="4178104" cy="2497015"/>
        </a:xfrm>
        <a:prstGeom prst="round1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r-FR" sz="2700" kern="1200" dirty="0"/>
            <a:t>New gTLD Program </a:t>
          </a:r>
          <a:r>
            <a:rPr lang="fr-FR" sz="2700" kern="1200" dirty="0" err="1"/>
            <a:t>Safeguards</a:t>
          </a:r>
          <a:endParaRPr lang="fr-FR" sz="2700" kern="1200" dirty="0"/>
        </a:p>
      </dsp:txBody>
      <dsp:txXfrm>
        <a:off x="4178104" y="0"/>
        <a:ext cx="4178104" cy="1872761"/>
      </dsp:txXfrm>
    </dsp:sp>
    <dsp:sp modelId="{AB5C8C06-6584-426F-814F-6467235D6D4E}">
      <dsp:nvSpPr>
        <dsp:cNvPr id="0" name=""/>
        <dsp:cNvSpPr/>
      </dsp:nvSpPr>
      <dsp:spPr>
        <a:xfrm rot="10800000">
          <a:off x="0" y="2497015"/>
          <a:ext cx="4178104" cy="2497015"/>
        </a:xfrm>
        <a:prstGeom prst="round1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r-FR" sz="2700" kern="1200" dirty="0" err="1"/>
            <a:t>Stastistical</a:t>
          </a:r>
          <a:r>
            <a:rPr lang="fr-FR" sz="2700" kern="1200" dirty="0"/>
            <a:t> </a:t>
          </a:r>
          <a:r>
            <a:rPr lang="fr-FR" sz="2700" kern="1200" dirty="0" err="1"/>
            <a:t>Analysis</a:t>
          </a:r>
          <a:r>
            <a:rPr lang="fr-FR" sz="2700" kern="1200" dirty="0"/>
            <a:t> of DNS Abuse in gTLD (SADAG)</a:t>
          </a:r>
        </a:p>
      </dsp:txBody>
      <dsp:txXfrm rot="10800000">
        <a:off x="0" y="3121269"/>
        <a:ext cx="4178104" cy="1872761"/>
      </dsp:txXfrm>
    </dsp:sp>
    <dsp:sp modelId="{C54A5D6A-27B5-49CC-BF7E-013AB3576244}">
      <dsp:nvSpPr>
        <dsp:cNvPr id="0" name=""/>
        <dsp:cNvSpPr/>
      </dsp:nvSpPr>
      <dsp:spPr>
        <a:xfrm rot="5400000">
          <a:off x="5018648" y="1656471"/>
          <a:ext cx="2497015" cy="4178104"/>
        </a:xfrm>
        <a:prstGeom prst="round1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b="0" i="0" kern="1200" dirty="0"/>
            <a:t>Competition, Consumer Trust and Consumer Choice (CCT) Review Team</a:t>
          </a:r>
          <a:endParaRPr lang="fr-FR" sz="2700" kern="1200" dirty="0"/>
        </a:p>
      </dsp:txBody>
      <dsp:txXfrm rot="-5400000">
        <a:off x="4178104" y="3121269"/>
        <a:ext cx="4178104" cy="1872761"/>
      </dsp:txXfrm>
    </dsp:sp>
    <dsp:sp modelId="{8FE1B50A-7B5B-4C83-AFD8-A1CD11238F28}">
      <dsp:nvSpPr>
        <dsp:cNvPr id="0" name=""/>
        <dsp:cNvSpPr/>
      </dsp:nvSpPr>
      <dsp:spPr>
        <a:xfrm>
          <a:off x="2924672" y="1872761"/>
          <a:ext cx="2506862" cy="1248507"/>
        </a:xfrm>
        <a:prstGeom prst="roundRect">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t>Key </a:t>
          </a:r>
          <a:r>
            <a:rPr lang="fr-FR" sz="2700" kern="1200" dirty="0" err="1"/>
            <a:t>Terms</a:t>
          </a:r>
          <a:endParaRPr lang="fr-FR" sz="2700" kern="1200" dirty="0"/>
        </a:p>
      </dsp:txBody>
      <dsp:txXfrm>
        <a:off x="2985619" y="1933708"/>
        <a:ext cx="2384968" cy="11266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1DA04-D5A2-4D0D-B131-9614B2797CB4}">
      <dsp:nvSpPr>
        <dsp:cNvPr id="0" name=""/>
        <dsp:cNvSpPr/>
      </dsp:nvSpPr>
      <dsp:spPr>
        <a:xfrm>
          <a:off x="0" y="3192465"/>
          <a:ext cx="10515600" cy="2094602"/>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dirty="0"/>
            <a:t>Solution : Comprehensive DNS abuse study to support the CCTRT </a:t>
          </a:r>
          <a:endParaRPr lang="fr-FR" sz="2900" kern="1200" dirty="0"/>
        </a:p>
      </dsp:txBody>
      <dsp:txXfrm>
        <a:off x="0" y="3192465"/>
        <a:ext cx="10515600" cy="1131085"/>
      </dsp:txXfrm>
    </dsp:sp>
    <dsp:sp modelId="{DBD56A2F-FEDB-4290-926E-8330E488132D}">
      <dsp:nvSpPr>
        <dsp:cNvPr id="0" name=""/>
        <dsp:cNvSpPr/>
      </dsp:nvSpPr>
      <dsp:spPr>
        <a:xfrm>
          <a:off x="0" y="4281658"/>
          <a:ext cx="5257799" cy="96351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t>To analyze levels of abuse in legacy and new </a:t>
          </a:r>
          <a:r>
            <a:rPr lang="en-US" sz="2400" kern="1200" dirty="0" err="1"/>
            <a:t>gTLDs</a:t>
          </a:r>
          <a:endParaRPr lang="fr-FR" sz="2400" kern="1200" dirty="0"/>
        </a:p>
      </dsp:txBody>
      <dsp:txXfrm>
        <a:off x="0" y="4281658"/>
        <a:ext cx="5257799" cy="963517"/>
      </dsp:txXfrm>
    </dsp:sp>
    <dsp:sp modelId="{51E9C241-52BB-4C49-8200-8B455F6BFBB5}">
      <dsp:nvSpPr>
        <dsp:cNvPr id="0" name=""/>
        <dsp:cNvSpPr/>
      </dsp:nvSpPr>
      <dsp:spPr>
        <a:xfrm>
          <a:off x="5257800" y="4281658"/>
          <a:ext cx="5257799" cy="963517"/>
        </a:xfrm>
        <a:prstGeom prst="rect">
          <a:avLst/>
        </a:prstGeom>
        <a:solidFill>
          <a:schemeClr val="accent4">
            <a:tint val="40000"/>
            <a:alpha val="90000"/>
            <a:hueOff val="3620642"/>
            <a:satOff val="-17082"/>
            <a:lumOff val="-617"/>
            <a:alphaOff val="0"/>
          </a:schemeClr>
        </a:solidFill>
        <a:ln w="12700" cap="flat" cmpd="sng" algn="ctr">
          <a:solidFill>
            <a:schemeClr val="accent4">
              <a:tint val="40000"/>
              <a:alpha val="90000"/>
              <a:hueOff val="3620642"/>
              <a:satOff val="-17082"/>
              <a:lumOff val="-6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And, consequently, to produce a baseline set of data for future analyses</a:t>
          </a:r>
          <a:endParaRPr lang="fr-FR" sz="2400" kern="1200" dirty="0"/>
        </a:p>
      </dsp:txBody>
      <dsp:txXfrm>
        <a:off x="5257800" y="4281658"/>
        <a:ext cx="5257799" cy="963517"/>
      </dsp:txXfrm>
    </dsp:sp>
    <dsp:sp modelId="{D1940039-75C9-460A-9138-323D5976456B}">
      <dsp:nvSpPr>
        <dsp:cNvPr id="0" name=""/>
        <dsp:cNvSpPr/>
      </dsp:nvSpPr>
      <dsp:spPr>
        <a:xfrm rot="10800000">
          <a:off x="0" y="0"/>
          <a:ext cx="10515600" cy="3221498"/>
        </a:xfrm>
        <a:prstGeom prst="upArrowCallou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fr-FR" sz="2900" kern="1200" dirty="0" err="1"/>
            <a:t>Problem</a:t>
          </a:r>
          <a:r>
            <a:rPr lang="fr-FR" sz="2900" kern="1200" dirty="0"/>
            <a:t> : </a:t>
          </a:r>
          <a:r>
            <a:rPr lang="fr-FR" sz="2900" kern="1200" dirty="0" err="1"/>
            <a:t>Measuring</a:t>
          </a:r>
          <a:r>
            <a:rPr lang="fr-FR" sz="2900" kern="1200" dirty="0"/>
            <a:t> the </a:t>
          </a:r>
          <a:r>
            <a:rPr lang="fr-FR" sz="2900" kern="1200" dirty="0" err="1"/>
            <a:t>effectiveness</a:t>
          </a:r>
          <a:r>
            <a:rPr lang="fr-FR" sz="2900" kern="1200" dirty="0"/>
            <a:t> of the  </a:t>
          </a:r>
          <a:r>
            <a:rPr lang="fr-FR" sz="2900" kern="1200" dirty="0" err="1"/>
            <a:t>technical</a:t>
          </a:r>
          <a:r>
            <a:rPr lang="fr-FR" sz="2900" kern="1200" dirty="0"/>
            <a:t> </a:t>
          </a:r>
          <a:r>
            <a:rPr lang="fr-FR" sz="2900" kern="1200" dirty="0" err="1"/>
            <a:t>safeguards</a:t>
          </a:r>
          <a:endParaRPr lang="fr-FR" sz="2900" kern="1200" dirty="0"/>
        </a:p>
      </dsp:txBody>
      <dsp:txXfrm rot="-10800000">
        <a:off x="0" y="0"/>
        <a:ext cx="10515600" cy="1130746"/>
      </dsp:txXfrm>
    </dsp:sp>
    <dsp:sp modelId="{8B93F694-7343-4AAD-B81A-DD2F3DCEF9D4}">
      <dsp:nvSpPr>
        <dsp:cNvPr id="0" name=""/>
        <dsp:cNvSpPr/>
      </dsp:nvSpPr>
      <dsp:spPr>
        <a:xfrm>
          <a:off x="0" y="1063066"/>
          <a:ext cx="5257799" cy="1018922"/>
        </a:xfrm>
        <a:prstGeom prst="rect">
          <a:avLst/>
        </a:prstGeom>
        <a:solidFill>
          <a:schemeClr val="accent4">
            <a:tint val="40000"/>
            <a:alpha val="90000"/>
            <a:hueOff val="7241284"/>
            <a:satOff val="-34163"/>
            <a:lumOff val="-1234"/>
            <a:alphaOff val="0"/>
          </a:schemeClr>
        </a:solidFill>
        <a:ln w="12700" cap="flat" cmpd="sng" algn="ctr">
          <a:solidFill>
            <a:schemeClr val="accent4">
              <a:tint val="40000"/>
              <a:alpha val="90000"/>
              <a:hueOff val="7241284"/>
              <a:satOff val="-34163"/>
              <a:lumOff val="-12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Absence of a comprehensive comparative study of DNS abuse in new and legacy </a:t>
          </a:r>
          <a:r>
            <a:rPr lang="en-US" sz="1800" kern="1200" dirty="0" err="1"/>
            <a:t>gTLDs</a:t>
          </a:r>
          <a:r>
            <a:rPr lang="en-US" sz="1800" kern="1200" dirty="0"/>
            <a:t> that would allow to assess the effectiveness of New gTLD Program safeguards</a:t>
          </a:r>
          <a:endParaRPr lang="fr-FR" sz="1800" kern="1200" dirty="0"/>
        </a:p>
      </dsp:txBody>
      <dsp:txXfrm>
        <a:off x="0" y="1063066"/>
        <a:ext cx="5257799" cy="1018922"/>
      </dsp:txXfrm>
    </dsp:sp>
    <dsp:sp modelId="{1A583BD7-7DDA-428A-98D3-F81D3903FD48}">
      <dsp:nvSpPr>
        <dsp:cNvPr id="0" name=""/>
        <dsp:cNvSpPr/>
      </dsp:nvSpPr>
      <dsp:spPr>
        <a:xfrm>
          <a:off x="5257800" y="1063066"/>
          <a:ext cx="5257799" cy="1018922"/>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Challenges arose in definition and measurement of abusive activities, as some are considered abusive in some jurisdictions but not others.</a:t>
          </a:r>
          <a:endParaRPr lang="fr-FR" sz="1800" kern="1200" dirty="0"/>
        </a:p>
      </dsp:txBody>
      <dsp:txXfrm>
        <a:off x="5257800" y="1063066"/>
        <a:ext cx="5257799" cy="101892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3BC8D-D22B-41D7-9C3A-D79DF90CCF6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F5A0FF3-3A58-478A-9FB9-DEAD5785D9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a16="http://schemas.microsoft.com/office/drawing/2014/main" id="{8A9E21BC-0D3B-4A90-A46B-B3EFF34CDDC3}"/>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4CDFD17A-E3F1-421D-9D02-32B8409866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D92A31-4872-41BF-ABB8-81C13BF7368A}"/>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412412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249B4-A517-4984-8D23-5B397F16DE8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BE5FC82-2EDD-4329-8DA1-C4DF723C88B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47C76A-D087-41D4-8561-FD9437B98959}"/>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C0E1CA50-A3C0-42EC-902E-60B0A85714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4B0166-8FDB-48DF-8770-FDD585F2D7EB}"/>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11475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2DC2CD7-8493-4536-887C-50174446E25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980909B-77FD-4A5F-B4D6-75E94333D41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76F314-5041-4956-8480-7BE980A1F267}"/>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67F8EB54-17FD-4E3A-B492-543A0FEE20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EE63F4-552C-43F5-9921-2EFBCF49C38F}"/>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386977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007CEF-C4B0-4106-8EF0-2EB25264FAD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AEDF20A-07F5-4D2A-BE80-91DC104382A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F6535D-E218-4F07-AC9A-F3A198D9D1DD}"/>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1990DF43-D329-47D2-9E49-8D053A0BB5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0DCB93-8A1E-4346-ADEE-7551251F1BCC}"/>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307925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F90C12-3D2C-410E-AA9B-B00A972AE4C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9E05F2A-4860-4743-91EF-E8683E56E1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ACA8577-0843-4187-84A3-6A0960CA4604}"/>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3EFDE63B-64B8-4E63-A9A0-D4532D4287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321F9E-084E-4791-9922-9BDE6C292F76}"/>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48952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2E5237-E34D-430E-A096-B14B92B493A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CF115E-CD7F-47A9-9662-FBA86F49DB5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D7006FD-3E8A-4DD0-9B7B-A5B190B9E54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E0587B5-B56F-44F3-8D01-E8A19A695C89}"/>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6" name="Espace réservé du pied de page 5">
            <a:extLst>
              <a:ext uri="{FF2B5EF4-FFF2-40B4-BE49-F238E27FC236}">
                <a16:creationId xmlns:a16="http://schemas.microsoft.com/office/drawing/2014/main" id="{B2EC88C0-9E91-4A28-8DA5-62317949D80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B3FF37-A958-4B3D-A96A-04E2F2E84F06}"/>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196820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FE94A6-4015-4831-9DB9-098639E4B16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E6FA274-3446-4FC5-825E-9DD155DA3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C325660-A603-4BBC-8AB0-A9BAD833E25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39A8606-D0F3-4C12-9264-8AA621AEE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C7DA8EA9-2D09-4434-906B-B7F5BF5F856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33CB909-77CB-48E2-BA3B-C7E34DB07864}"/>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8" name="Espace réservé du pied de page 7">
            <a:extLst>
              <a:ext uri="{FF2B5EF4-FFF2-40B4-BE49-F238E27FC236}">
                <a16:creationId xmlns:a16="http://schemas.microsoft.com/office/drawing/2014/main" id="{B43A9A3D-A6BE-42B0-8D2C-8B33C1AF86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1E2088-A929-4C6A-91DF-C401C3DC8F31}"/>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90251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7686C-E283-41A0-AD32-19899B40DE4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BF599F-E363-489B-8D01-1F35EE09A243}"/>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4" name="Espace réservé du pied de page 3">
            <a:extLst>
              <a:ext uri="{FF2B5EF4-FFF2-40B4-BE49-F238E27FC236}">
                <a16:creationId xmlns:a16="http://schemas.microsoft.com/office/drawing/2014/main" id="{F85A63A5-E720-4EFB-8DFD-242352A3C71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7944FA6-9220-444A-B2FA-DB1DF97FDD7B}"/>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17131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54D72A-2B10-40CA-9902-5B67230E5DDE}"/>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3" name="Espace réservé du pied de page 2">
            <a:extLst>
              <a:ext uri="{FF2B5EF4-FFF2-40B4-BE49-F238E27FC236}">
                <a16:creationId xmlns:a16="http://schemas.microsoft.com/office/drawing/2014/main" id="{998E1F0A-0E28-430B-A866-8263A6F6042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2FC9D97-AD09-4DAB-BEA0-2E10588A2EC1}"/>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44343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1D1E05-0235-4DC4-9EF7-3461CF4CBBE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7199D0A-C3B1-45BE-8C4F-5676700C4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57A2C4-C95D-4E57-BB95-2D8BAA024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67EF104-C37A-4104-BACC-555CD65A133A}"/>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6" name="Espace réservé du pied de page 5">
            <a:extLst>
              <a:ext uri="{FF2B5EF4-FFF2-40B4-BE49-F238E27FC236}">
                <a16:creationId xmlns:a16="http://schemas.microsoft.com/office/drawing/2014/main" id="{E4973517-D03A-43BD-BC97-907A8E26A9E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47BB028-7600-4B19-89C9-04DE27DF7DE3}"/>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323024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8AC04-4ABA-409B-906E-A7FB333ACBB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972956C-EB21-41E1-B12E-D4D2AC6ED4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6F47482-C0CA-46E6-8AE3-E276442AE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9FA8122-DE47-4B39-AD7E-B6B77C270333}"/>
              </a:ext>
            </a:extLst>
          </p:cNvPr>
          <p:cNvSpPr>
            <a:spLocks noGrp="1"/>
          </p:cNvSpPr>
          <p:nvPr>
            <p:ph type="dt" sz="half" idx="10"/>
          </p:nvPr>
        </p:nvSpPr>
        <p:spPr/>
        <p:txBody>
          <a:bodyPr/>
          <a:lstStyle/>
          <a:p>
            <a:fld id="{E6435A1E-B50E-4176-A063-FDDB2552441A}" type="datetimeFigureOut">
              <a:rPr lang="fr-FR" smtClean="0"/>
              <a:t>22/08/2017</a:t>
            </a:fld>
            <a:endParaRPr lang="fr-FR"/>
          </a:p>
        </p:txBody>
      </p:sp>
      <p:sp>
        <p:nvSpPr>
          <p:cNvPr id="6" name="Espace réservé du pied de page 5">
            <a:extLst>
              <a:ext uri="{FF2B5EF4-FFF2-40B4-BE49-F238E27FC236}">
                <a16:creationId xmlns:a16="http://schemas.microsoft.com/office/drawing/2014/main" id="{A13B3D05-20E8-4DD3-9255-669F76C631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C0089E-0CCB-47B9-AE5D-B92E9C1256B1}"/>
              </a:ext>
            </a:extLst>
          </p:cNvPr>
          <p:cNvSpPr>
            <a:spLocks noGrp="1"/>
          </p:cNvSpPr>
          <p:nvPr>
            <p:ph type="sldNum" sz="quarter" idx="12"/>
          </p:nvPr>
        </p:nvSpPr>
        <p:spPr/>
        <p:txBody>
          <a:bodyPr/>
          <a:lstStyle/>
          <a:p>
            <a:fld id="{4929ACFE-00F4-4EC3-9E2B-243730112AEA}" type="slidenum">
              <a:rPr lang="fr-FR" smtClean="0"/>
              <a:t>‹N°›</a:t>
            </a:fld>
            <a:endParaRPr lang="fr-FR"/>
          </a:p>
        </p:txBody>
      </p:sp>
    </p:spTree>
    <p:extLst>
      <p:ext uri="{BB962C8B-B14F-4D97-AF65-F5344CB8AC3E}">
        <p14:creationId xmlns:p14="http://schemas.microsoft.com/office/powerpoint/2010/main" val="114280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19B25D1-B3B8-4C6B-AC5E-519DED82F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322BB64-19D4-488C-A401-7B00FEF404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781678-FC37-4B43-9E0E-750BE96A3D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35A1E-B50E-4176-A063-FDDB2552441A}" type="datetimeFigureOut">
              <a:rPr lang="fr-FR" smtClean="0"/>
              <a:t>22/08/2017</a:t>
            </a:fld>
            <a:endParaRPr lang="fr-FR"/>
          </a:p>
        </p:txBody>
      </p:sp>
      <p:sp>
        <p:nvSpPr>
          <p:cNvPr id="5" name="Espace réservé du pied de page 4">
            <a:extLst>
              <a:ext uri="{FF2B5EF4-FFF2-40B4-BE49-F238E27FC236}">
                <a16:creationId xmlns:a16="http://schemas.microsoft.com/office/drawing/2014/main" id="{58E3F4DA-17E8-4C6E-A9F3-E15D0B9C4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6F7C708-B38D-4D66-AE8E-F71F07954D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9ACFE-00F4-4EC3-9E2B-243730112AEA}" type="slidenum">
              <a:rPr lang="fr-FR" smtClean="0"/>
              <a:t>‹N°›</a:t>
            </a:fld>
            <a:endParaRPr lang="fr-FR"/>
          </a:p>
        </p:txBody>
      </p:sp>
    </p:spTree>
    <p:extLst>
      <p:ext uri="{BB962C8B-B14F-4D97-AF65-F5344CB8AC3E}">
        <p14:creationId xmlns:p14="http://schemas.microsoft.com/office/powerpoint/2010/main" val="323560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frica2point0.org/" TargetMode="External"/><Relationship Id="rId2" Type="http://schemas.openxmlformats.org/officeDocument/2006/relationships/hyperlink" Target="mailto:farell@benin2point0.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cann.org/public-comments/new-gtld-safeguards-dns-abuse-2016-03-15-en" TargetMode="External"/><Relationship Id="rId2" Type="http://schemas.openxmlformats.org/officeDocument/2006/relationships/hyperlink" Target="https://www.icann.org/public-comments/sadag-final-2017-08-09-en" TargetMode="External"/><Relationship Id="rId1" Type="http://schemas.openxmlformats.org/officeDocument/2006/relationships/slideLayout" Target="../slideLayouts/slideLayout2.xml"/><Relationship Id="rId6" Type="http://schemas.openxmlformats.org/officeDocument/2006/relationships/hyperlink" Target="https://www.icann.org/en/system/files/files/report-comments-new-gtld-safeguards-dns-abuse-17jun16-en.pdf" TargetMode="External"/><Relationship Id="rId5" Type="http://schemas.openxmlformats.org/officeDocument/2006/relationships/hyperlink" Target="https://newgtlds.icann.org/en/reviews" TargetMode="External"/><Relationship Id="rId4" Type="http://schemas.openxmlformats.org/officeDocument/2006/relationships/hyperlink" Target="https://www.icann.org/news/announcement-2016-07-18-en"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icann.org/resources/pages/governance/bylaws-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ewgtlds.icann.org/en/review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CEABB8-1569-4B25-AB58-092410BB7E27}"/>
              </a:ext>
            </a:extLst>
          </p:cNvPr>
          <p:cNvSpPr>
            <a:spLocks noGrp="1"/>
          </p:cNvSpPr>
          <p:nvPr>
            <p:ph type="ctrTitle"/>
          </p:nvPr>
        </p:nvSpPr>
        <p:spPr>
          <a:xfrm>
            <a:off x="1524000" y="1783544"/>
            <a:ext cx="9144000" cy="2387600"/>
          </a:xfrm>
        </p:spPr>
        <p:txBody>
          <a:bodyPr>
            <a:normAutofit fontScale="90000"/>
          </a:bodyPr>
          <a:lstStyle/>
          <a:p>
            <a:r>
              <a:rPr lang="fr-FR" b="1" dirty="0" err="1"/>
              <a:t>Summary</a:t>
            </a:r>
            <a:r>
              <a:rPr lang="fr-FR" b="1" dirty="0"/>
              <a:t> of the « New gTLD Program </a:t>
            </a:r>
            <a:r>
              <a:rPr lang="fr-FR" b="1" dirty="0" err="1"/>
              <a:t>Safeguards</a:t>
            </a:r>
            <a:r>
              <a:rPr lang="fr-FR" b="1" dirty="0"/>
              <a:t> » </a:t>
            </a:r>
            <a:r>
              <a:rPr lang="fr-FR" b="1" dirty="0" err="1"/>
              <a:t>context</a:t>
            </a:r>
            <a:r>
              <a:rPr lang="fr-FR" b="1" dirty="0"/>
              <a:t> </a:t>
            </a:r>
            <a:r>
              <a:rPr lang="fr-FR" b="1" dirty="0" err="1"/>
              <a:t>before</a:t>
            </a:r>
            <a:r>
              <a:rPr lang="fr-FR" b="1" dirty="0"/>
              <a:t> </a:t>
            </a:r>
            <a:br>
              <a:rPr lang="fr-FR" b="1" dirty="0"/>
            </a:br>
            <a:r>
              <a:rPr lang="fr-FR" b="1" dirty="0"/>
              <a:t>the </a:t>
            </a:r>
            <a:r>
              <a:rPr lang="fr-FR" b="1" dirty="0" err="1"/>
              <a:t>Statistical</a:t>
            </a:r>
            <a:r>
              <a:rPr lang="fr-FR" b="1" dirty="0"/>
              <a:t> </a:t>
            </a:r>
            <a:r>
              <a:rPr lang="fr-FR" b="1" dirty="0" err="1"/>
              <a:t>Analysis</a:t>
            </a:r>
            <a:r>
              <a:rPr lang="fr-FR" b="1" dirty="0"/>
              <a:t> of DNS Abuse in gTLD</a:t>
            </a:r>
          </a:p>
        </p:txBody>
      </p:sp>
      <p:sp>
        <p:nvSpPr>
          <p:cNvPr id="3" name="Sous-titre 2">
            <a:extLst>
              <a:ext uri="{FF2B5EF4-FFF2-40B4-BE49-F238E27FC236}">
                <a16:creationId xmlns:a16="http://schemas.microsoft.com/office/drawing/2014/main" id="{9777870D-7CB9-4E81-A490-1D11056AE634}"/>
              </a:ext>
            </a:extLst>
          </p:cNvPr>
          <p:cNvSpPr>
            <a:spLocks noGrp="1"/>
          </p:cNvSpPr>
          <p:nvPr>
            <p:ph type="subTitle" idx="1"/>
          </p:nvPr>
        </p:nvSpPr>
        <p:spPr>
          <a:xfrm>
            <a:off x="1524000" y="4556195"/>
            <a:ext cx="9144000" cy="1655762"/>
          </a:xfrm>
        </p:spPr>
        <p:txBody>
          <a:bodyPr>
            <a:normAutofit fontScale="92500" lnSpcReduction="10000"/>
          </a:bodyPr>
          <a:lstStyle/>
          <a:p>
            <a:endParaRPr lang="fr-FR" dirty="0">
              <a:solidFill>
                <a:srgbClr val="C00000"/>
              </a:solidFill>
            </a:endParaRPr>
          </a:p>
          <a:p>
            <a:pPr algn="l"/>
            <a:r>
              <a:rPr lang="fr-FR" dirty="0">
                <a:solidFill>
                  <a:srgbClr val="C00000"/>
                </a:solidFill>
              </a:rPr>
              <a:t>Farell FOLLY, </a:t>
            </a:r>
            <a:r>
              <a:rPr lang="fr-FR" dirty="0" err="1">
                <a:solidFill>
                  <a:srgbClr val="C00000"/>
                </a:solidFill>
              </a:rPr>
              <a:t>Africa</a:t>
            </a:r>
            <a:r>
              <a:rPr lang="fr-FR" dirty="0">
                <a:solidFill>
                  <a:srgbClr val="C00000"/>
                </a:solidFill>
              </a:rPr>
              <a:t> 2.0 </a:t>
            </a:r>
            <a:r>
              <a:rPr lang="fr-FR" dirty="0" err="1">
                <a:solidFill>
                  <a:srgbClr val="C00000"/>
                </a:solidFill>
              </a:rPr>
              <a:t>Foundation</a:t>
            </a:r>
            <a:endParaRPr lang="fr-FR" dirty="0">
              <a:solidFill>
                <a:srgbClr val="C00000"/>
              </a:solidFill>
            </a:endParaRPr>
          </a:p>
          <a:p>
            <a:pPr algn="l"/>
            <a:r>
              <a:rPr lang="fr-FR" dirty="0"/>
              <a:t>E-mail : </a:t>
            </a:r>
            <a:r>
              <a:rPr lang="fr-FR" dirty="0">
                <a:hlinkClick r:id="rId2"/>
              </a:rPr>
              <a:t>farell@benin2point0.org</a:t>
            </a:r>
            <a:r>
              <a:rPr lang="fr-FR" dirty="0"/>
              <a:t> </a:t>
            </a:r>
          </a:p>
          <a:p>
            <a:pPr algn="l"/>
            <a:r>
              <a:rPr lang="fr-FR" dirty="0"/>
              <a:t>Web : 	</a:t>
            </a:r>
            <a:r>
              <a:rPr lang="fr-FR" dirty="0">
                <a:hlinkClick r:id="rId3"/>
              </a:rPr>
              <a:t>www.africa2point0.org</a:t>
            </a:r>
            <a:r>
              <a:rPr lang="fr-FR" dirty="0"/>
              <a:t> </a:t>
            </a:r>
          </a:p>
        </p:txBody>
      </p:sp>
      <p:cxnSp>
        <p:nvCxnSpPr>
          <p:cNvPr id="5" name="Connecteur droit 4">
            <a:extLst>
              <a:ext uri="{FF2B5EF4-FFF2-40B4-BE49-F238E27FC236}">
                <a16:creationId xmlns:a16="http://schemas.microsoft.com/office/drawing/2014/main" id="{D564029F-DDEA-4FD3-A807-7B070006C820}"/>
              </a:ext>
            </a:extLst>
          </p:cNvPr>
          <p:cNvCxnSpPr>
            <a:cxnSpLocks/>
          </p:cNvCxnSpPr>
          <p:nvPr/>
        </p:nvCxnSpPr>
        <p:spPr>
          <a:xfrm>
            <a:off x="490330" y="4678017"/>
            <a:ext cx="11489635"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546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376D01-E823-468C-B360-DBDDB409921F}"/>
              </a:ext>
            </a:extLst>
          </p:cNvPr>
          <p:cNvSpPr>
            <a:spLocks noGrp="1"/>
          </p:cNvSpPr>
          <p:nvPr>
            <p:ph type="title"/>
          </p:nvPr>
        </p:nvSpPr>
        <p:spPr/>
        <p:txBody>
          <a:bodyPr/>
          <a:lstStyle/>
          <a:p>
            <a:r>
              <a:rPr lang="fr-FR" b="1" dirty="0" err="1">
                <a:solidFill>
                  <a:schemeClr val="accent1"/>
                </a:solidFill>
              </a:rPr>
              <a:t>Webography</a:t>
            </a:r>
            <a:endParaRPr lang="fr-FR" b="1" dirty="0">
              <a:solidFill>
                <a:schemeClr val="accent1"/>
              </a:solidFill>
            </a:endParaRPr>
          </a:p>
        </p:txBody>
      </p:sp>
      <p:sp>
        <p:nvSpPr>
          <p:cNvPr id="3" name="Espace réservé du contenu 2">
            <a:extLst>
              <a:ext uri="{FF2B5EF4-FFF2-40B4-BE49-F238E27FC236}">
                <a16:creationId xmlns:a16="http://schemas.microsoft.com/office/drawing/2014/main" id="{5CB34771-0369-4DCC-A058-C3C4AE7BAF8C}"/>
              </a:ext>
            </a:extLst>
          </p:cNvPr>
          <p:cNvSpPr>
            <a:spLocks noGrp="1"/>
          </p:cNvSpPr>
          <p:nvPr>
            <p:ph idx="1"/>
          </p:nvPr>
        </p:nvSpPr>
        <p:spPr/>
        <p:txBody>
          <a:bodyPr/>
          <a:lstStyle/>
          <a:p>
            <a:r>
              <a:rPr lang="fr-FR" dirty="0">
                <a:hlinkClick r:id="rId2"/>
              </a:rPr>
              <a:t>https://www.icann.org/public-comments/sadag-final-2017-08-09-en</a:t>
            </a:r>
            <a:r>
              <a:rPr lang="fr-FR" dirty="0"/>
              <a:t> </a:t>
            </a:r>
          </a:p>
          <a:p>
            <a:r>
              <a:rPr lang="fr-FR" dirty="0">
                <a:hlinkClick r:id="rId3"/>
              </a:rPr>
              <a:t>https://www.icann.org/public-comments/new-gtld-safeguards-dns-abuse-2016-03-15-en</a:t>
            </a:r>
            <a:r>
              <a:rPr lang="fr-FR" dirty="0"/>
              <a:t> </a:t>
            </a:r>
          </a:p>
          <a:p>
            <a:r>
              <a:rPr lang="fr-FR" dirty="0">
                <a:hlinkClick r:id="rId4"/>
              </a:rPr>
              <a:t>https://www.icann.org/news/announcement-2016-07-18-en</a:t>
            </a:r>
            <a:r>
              <a:rPr lang="fr-FR" dirty="0"/>
              <a:t> </a:t>
            </a:r>
          </a:p>
          <a:p>
            <a:r>
              <a:rPr lang="fr-FR" dirty="0">
                <a:hlinkClick r:id="rId5"/>
              </a:rPr>
              <a:t>https://newgtlds.icann.org/en/reviews</a:t>
            </a:r>
            <a:r>
              <a:rPr lang="fr-FR" dirty="0"/>
              <a:t> </a:t>
            </a:r>
          </a:p>
          <a:p>
            <a:r>
              <a:rPr lang="fr-FR" dirty="0">
                <a:hlinkClick r:id="rId6"/>
              </a:rPr>
              <a:t>https://www.icann.org/en/system/files/files/report-comments-new-gtld-safeguards-dns-abuse-17jun16-en.pdf</a:t>
            </a:r>
            <a:r>
              <a:rPr lang="fr-FR" dirty="0"/>
              <a:t> </a:t>
            </a:r>
          </a:p>
          <a:p>
            <a:r>
              <a:rPr lang="fr-FR" dirty="0">
                <a:hlinkClick r:id="rId3"/>
              </a:rPr>
              <a:t>https://www.icann.org/public-comments/new-gtld-safeguards-dns-abuse-2016-03-15-en</a:t>
            </a:r>
            <a:r>
              <a:rPr lang="fr-FR" dirty="0"/>
              <a:t> </a:t>
            </a:r>
          </a:p>
        </p:txBody>
      </p:sp>
    </p:spTree>
    <p:extLst>
      <p:ext uri="{BB962C8B-B14F-4D97-AF65-F5344CB8AC3E}">
        <p14:creationId xmlns:p14="http://schemas.microsoft.com/office/powerpoint/2010/main" val="82683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a:extLst>
              <a:ext uri="{FF2B5EF4-FFF2-40B4-BE49-F238E27FC236}">
                <a16:creationId xmlns:a16="http://schemas.microsoft.com/office/drawing/2014/main" id="{0C8CE894-A37C-4361-B0F4-6D08D984C40B}"/>
              </a:ext>
            </a:extLst>
          </p:cNvPr>
          <p:cNvGraphicFramePr/>
          <p:nvPr>
            <p:extLst>
              <p:ext uri="{D42A27DB-BD31-4B8C-83A1-F6EECF244321}">
                <p14:modId xmlns:p14="http://schemas.microsoft.com/office/powerpoint/2010/main" val="4137424446"/>
              </p:ext>
            </p:extLst>
          </p:nvPr>
        </p:nvGraphicFramePr>
        <p:xfrm>
          <a:off x="1856937" y="1280161"/>
          <a:ext cx="8356208" cy="4994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92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3CB5E-5056-4611-BCA9-D57371BB6D52}"/>
              </a:ext>
            </a:extLst>
          </p:cNvPr>
          <p:cNvSpPr>
            <a:spLocks noGrp="1"/>
          </p:cNvSpPr>
          <p:nvPr>
            <p:ph type="title"/>
          </p:nvPr>
        </p:nvSpPr>
        <p:spPr/>
        <p:txBody>
          <a:bodyPr/>
          <a:lstStyle/>
          <a:p>
            <a:r>
              <a:rPr lang="fr-FR" b="1" dirty="0" err="1">
                <a:solidFill>
                  <a:schemeClr val="accent1"/>
                </a:solidFill>
              </a:rPr>
              <a:t>What</a:t>
            </a:r>
            <a:r>
              <a:rPr lang="fr-FR" b="1" dirty="0">
                <a:solidFill>
                  <a:schemeClr val="accent1"/>
                </a:solidFill>
              </a:rPr>
              <a:t> </a:t>
            </a:r>
            <a:r>
              <a:rPr lang="fr-FR" b="1" dirty="0" err="1">
                <a:solidFill>
                  <a:schemeClr val="accent1"/>
                </a:solidFill>
              </a:rPr>
              <a:t>is</a:t>
            </a:r>
            <a:r>
              <a:rPr lang="fr-FR" b="1" dirty="0">
                <a:solidFill>
                  <a:schemeClr val="accent1"/>
                </a:solidFill>
              </a:rPr>
              <a:t> CCTRT ?</a:t>
            </a:r>
          </a:p>
        </p:txBody>
      </p:sp>
      <p:sp>
        <p:nvSpPr>
          <p:cNvPr id="3" name="Espace réservé du contenu 2">
            <a:extLst>
              <a:ext uri="{FF2B5EF4-FFF2-40B4-BE49-F238E27FC236}">
                <a16:creationId xmlns:a16="http://schemas.microsoft.com/office/drawing/2014/main" id="{44F06FE6-D4DE-4334-AFDD-D46A7055888F}"/>
              </a:ext>
            </a:extLst>
          </p:cNvPr>
          <p:cNvSpPr>
            <a:spLocks noGrp="1"/>
          </p:cNvSpPr>
          <p:nvPr>
            <p:ph idx="1"/>
          </p:nvPr>
        </p:nvSpPr>
        <p:spPr/>
        <p:txBody>
          <a:bodyPr/>
          <a:lstStyle/>
          <a:p>
            <a:r>
              <a:rPr lang="en-US" dirty="0"/>
              <a:t>The Competition, Consumer Trust and Consumer Choice Review is mandated by ICANN </a:t>
            </a:r>
            <a:r>
              <a:rPr lang="en-US" dirty="0">
                <a:hlinkClick r:id="rId2"/>
              </a:rPr>
              <a:t>Bylaws</a:t>
            </a:r>
            <a:r>
              <a:rPr lang="en-US" dirty="0"/>
              <a:t> Section 4.6 (d) to examine the extent to which the introduction or expansion of </a:t>
            </a:r>
            <a:r>
              <a:rPr lang="en-US" dirty="0" err="1"/>
              <a:t>gTLDs</a:t>
            </a:r>
            <a:r>
              <a:rPr lang="en-US" dirty="0"/>
              <a:t> has promoted competition, consumer trust and consumer choice. It will also assess the effectiveness of the application and evaluation processes, as well as the safeguards put in place by ICANN to mitigate issues involved in the introduction or expansion of new </a:t>
            </a:r>
            <a:r>
              <a:rPr lang="en-US" dirty="0" err="1"/>
              <a:t>gTLDs</a:t>
            </a:r>
            <a:r>
              <a:rPr lang="en-US" dirty="0"/>
              <a:t>.</a:t>
            </a:r>
            <a:endParaRPr lang="fr-FR" dirty="0"/>
          </a:p>
        </p:txBody>
      </p:sp>
    </p:spTree>
    <p:extLst>
      <p:ext uri="{BB962C8B-B14F-4D97-AF65-F5344CB8AC3E}">
        <p14:creationId xmlns:p14="http://schemas.microsoft.com/office/powerpoint/2010/main" val="101591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2A9623-3F4D-495A-A238-0778EDC938BE}"/>
              </a:ext>
            </a:extLst>
          </p:cNvPr>
          <p:cNvSpPr>
            <a:spLocks noGrp="1"/>
          </p:cNvSpPr>
          <p:nvPr>
            <p:ph type="title"/>
          </p:nvPr>
        </p:nvSpPr>
        <p:spPr/>
        <p:txBody>
          <a:bodyPr/>
          <a:lstStyle/>
          <a:p>
            <a:r>
              <a:rPr lang="fr-FR" b="1" dirty="0">
                <a:solidFill>
                  <a:schemeClr val="accent1"/>
                </a:solidFill>
              </a:rPr>
              <a:t>New gTLD Program</a:t>
            </a:r>
          </a:p>
        </p:txBody>
      </p:sp>
      <p:sp>
        <p:nvSpPr>
          <p:cNvPr id="3" name="Espace réservé du contenu 2">
            <a:extLst>
              <a:ext uri="{FF2B5EF4-FFF2-40B4-BE49-F238E27FC236}">
                <a16:creationId xmlns:a16="http://schemas.microsoft.com/office/drawing/2014/main" id="{2CDB6C56-D8C6-4BC5-B3B0-2056BE5138A5}"/>
              </a:ext>
            </a:extLst>
          </p:cNvPr>
          <p:cNvSpPr>
            <a:spLocks noGrp="1"/>
          </p:cNvSpPr>
          <p:nvPr>
            <p:ph idx="1"/>
          </p:nvPr>
        </p:nvSpPr>
        <p:spPr/>
        <p:txBody>
          <a:bodyPr>
            <a:normAutofit fontScale="92500"/>
          </a:bodyPr>
          <a:lstStyle/>
          <a:p>
            <a:pPr>
              <a:buFont typeface="Wingdings" panose="05000000000000000000" pitchFamily="2" charset="2"/>
              <a:buChar char="q"/>
            </a:pPr>
            <a:r>
              <a:rPr lang="en-US" dirty="0"/>
              <a:t>ICANN's New gTLD Program has enabled hundreds of new top-level domains to enter into the internet's root zone since the first delegations occurred in October 2013. Comprehensive reviews are currently underway in a number of areas, including:</a:t>
            </a:r>
          </a:p>
          <a:p>
            <a:pPr marL="0" indent="0">
              <a:buNone/>
            </a:pPr>
            <a:endParaRPr lang="en-US" dirty="0"/>
          </a:p>
          <a:p>
            <a:pPr lvl="1">
              <a:buFont typeface="Wingdings" panose="05000000000000000000" pitchFamily="2" charset="2"/>
              <a:buChar char="§"/>
            </a:pPr>
            <a:r>
              <a:rPr lang="en-US" b="1" dirty="0">
                <a:solidFill>
                  <a:srgbClr val="C00000"/>
                </a:solidFill>
              </a:rPr>
              <a:t>Effects of the program on competition, consumer trust and consumer choice</a:t>
            </a:r>
          </a:p>
          <a:p>
            <a:pPr lvl="1">
              <a:buFont typeface="Wingdings" panose="05000000000000000000" pitchFamily="2" charset="2"/>
              <a:buChar char="§"/>
            </a:pPr>
            <a:r>
              <a:rPr lang="en-US" b="1" dirty="0">
                <a:solidFill>
                  <a:srgbClr val="C00000"/>
                </a:solidFill>
              </a:rPr>
              <a:t>Effectiveness of Rights Protection Mechanisms (RPMs) built in to the program</a:t>
            </a:r>
          </a:p>
          <a:p>
            <a:pPr lvl="1">
              <a:buFont typeface="Wingdings" panose="05000000000000000000" pitchFamily="2" charset="2"/>
              <a:buChar char="§"/>
            </a:pPr>
            <a:r>
              <a:rPr lang="en-US" b="1" dirty="0">
                <a:solidFill>
                  <a:srgbClr val="C00000"/>
                </a:solidFill>
              </a:rPr>
              <a:t>Stability of the DNS root zone</a:t>
            </a:r>
          </a:p>
          <a:p>
            <a:pPr lvl="1">
              <a:buFont typeface="Wingdings" panose="05000000000000000000" pitchFamily="2" charset="2"/>
              <a:buChar char="§"/>
            </a:pPr>
            <a:r>
              <a:rPr lang="en-US" b="1" dirty="0">
                <a:solidFill>
                  <a:srgbClr val="C00000"/>
                </a:solidFill>
              </a:rPr>
              <a:t>Effectiveness of the gTLD application and evaluation processes used in the Program</a:t>
            </a:r>
          </a:p>
          <a:p>
            <a:pPr lvl="1">
              <a:buFont typeface="Wingdings" panose="05000000000000000000" pitchFamily="2" charset="2"/>
              <a:buChar char="§"/>
            </a:pPr>
            <a:r>
              <a:rPr lang="en-US" b="1" dirty="0">
                <a:solidFill>
                  <a:srgbClr val="C00000"/>
                </a:solidFill>
              </a:rPr>
              <a:t>Operational aspects of the New gTLD Program in terms of efficiency, effectiveness and other areas.</a:t>
            </a:r>
          </a:p>
          <a:p>
            <a:endParaRPr lang="fr-FR" dirty="0"/>
          </a:p>
        </p:txBody>
      </p:sp>
      <p:sp>
        <p:nvSpPr>
          <p:cNvPr id="5" name="Rectangle 4">
            <a:extLst>
              <a:ext uri="{FF2B5EF4-FFF2-40B4-BE49-F238E27FC236}">
                <a16:creationId xmlns:a16="http://schemas.microsoft.com/office/drawing/2014/main" id="{B40104EC-057E-43B3-8517-59534B7BD79E}"/>
              </a:ext>
            </a:extLst>
          </p:cNvPr>
          <p:cNvSpPr/>
          <p:nvPr/>
        </p:nvSpPr>
        <p:spPr>
          <a:xfrm>
            <a:off x="3883049" y="6311900"/>
            <a:ext cx="3869201" cy="369332"/>
          </a:xfrm>
          <a:prstGeom prst="rect">
            <a:avLst/>
          </a:prstGeom>
        </p:spPr>
        <p:txBody>
          <a:bodyPr wrap="none">
            <a:spAutoFit/>
          </a:bodyPr>
          <a:lstStyle/>
          <a:p>
            <a:r>
              <a:rPr lang="fr-FR" dirty="0">
                <a:hlinkClick r:id="rId2"/>
              </a:rPr>
              <a:t>https://newgtlds.icann.org/en/reviews</a:t>
            </a:r>
            <a:r>
              <a:rPr lang="fr-FR" dirty="0"/>
              <a:t> </a:t>
            </a:r>
          </a:p>
        </p:txBody>
      </p:sp>
    </p:spTree>
    <p:extLst>
      <p:ext uri="{BB962C8B-B14F-4D97-AF65-F5344CB8AC3E}">
        <p14:creationId xmlns:p14="http://schemas.microsoft.com/office/powerpoint/2010/main" val="376200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DE3D1-815F-4A02-9FB7-9D2948015DA5}"/>
              </a:ext>
            </a:extLst>
          </p:cNvPr>
          <p:cNvSpPr>
            <a:spLocks noGrp="1"/>
          </p:cNvSpPr>
          <p:nvPr>
            <p:ph type="title"/>
          </p:nvPr>
        </p:nvSpPr>
        <p:spPr/>
        <p:txBody>
          <a:bodyPr/>
          <a:lstStyle/>
          <a:p>
            <a:r>
              <a:rPr lang="fr-FR" b="1" dirty="0">
                <a:solidFill>
                  <a:schemeClr val="accent1"/>
                </a:solidFill>
              </a:rPr>
              <a:t>New gTLD Program </a:t>
            </a:r>
            <a:r>
              <a:rPr lang="fr-FR" b="1" dirty="0" err="1">
                <a:solidFill>
                  <a:schemeClr val="accent1"/>
                </a:solidFill>
              </a:rPr>
              <a:t>Safeguards</a:t>
            </a:r>
            <a:endParaRPr lang="fr-FR" b="1" dirty="0">
              <a:solidFill>
                <a:schemeClr val="accent1"/>
              </a:solidFill>
            </a:endParaRPr>
          </a:p>
        </p:txBody>
      </p:sp>
      <p:sp>
        <p:nvSpPr>
          <p:cNvPr id="3" name="Espace réservé du contenu 2">
            <a:extLst>
              <a:ext uri="{FF2B5EF4-FFF2-40B4-BE49-F238E27FC236}">
                <a16:creationId xmlns:a16="http://schemas.microsoft.com/office/drawing/2014/main" id="{AE9A4155-7E78-4799-8839-4B0A28D93B17}"/>
              </a:ext>
            </a:extLst>
          </p:cNvPr>
          <p:cNvSpPr>
            <a:spLocks noGrp="1"/>
          </p:cNvSpPr>
          <p:nvPr>
            <p:ph idx="1"/>
          </p:nvPr>
        </p:nvSpPr>
        <p:spPr/>
        <p:txBody>
          <a:bodyPr>
            <a:normAutofit/>
          </a:bodyPr>
          <a:lstStyle/>
          <a:p>
            <a:r>
              <a:rPr lang="en-US" dirty="0"/>
              <a:t>In accordance with section 9.3 of ICANN's Affirmation of Commitments (</a:t>
            </a:r>
            <a:r>
              <a:rPr lang="en-US" dirty="0" err="1"/>
              <a:t>AoC</a:t>
            </a:r>
            <a:r>
              <a:rPr lang="en-US" dirty="0"/>
              <a:t>) to promote competition, consumer choice, and consumer trust in the Domain Name System (DNS), this report is intended to aid the work of the review team on Competition, Consumer Choice, and Consumer Trust (CCT-RT). It will do so by:</a:t>
            </a:r>
          </a:p>
          <a:p>
            <a:pPr lvl="1"/>
            <a:r>
              <a:rPr lang="en-US" dirty="0">
                <a:solidFill>
                  <a:srgbClr val="C00000"/>
                </a:solidFill>
              </a:rPr>
              <a:t>Providing an overview of the state of DNS abuse following the roll-out of the New Generic Top-Level Domain (gTLD) Program in January 2012</a:t>
            </a:r>
          </a:p>
          <a:p>
            <a:pPr lvl="1"/>
            <a:r>
              <a:rPr lang="en-US" dirty="0">
                <a:solidFill>
                  <a:srgbClr val="C00000"/>
                </a:solidFill>
              </a:rPr>
              <a:t>Discussing options for measuring the effectiveness of nine safeguards put in place to mitigate DNS abuse in new </a:t>
            </a:r>
            <a:r>
              <a:rPr lang="en-US" dirty="0" err="1">
                <a:solidFill>
                  <a:srgbClr val="C00000"/>
                </a:solidFill>
              </a:rPr>
              <a:t>gTLDs</a:t>
            </a:r>
            <a:endParaRPr lang="en-US" dirty="0">
              <a:solidFill>
                <a:srgbClr val="C00000"/>
              </a:solidFill>
            </a:endParaRPr>
          </a:p>
          <a:p>
            <a:pPr lvl="1"/>
            <a:r>
              <a:rPr lang="en-US" dirty="0">
                <a:solidFill>
                  <a:srgbClr val="C00000"/>
                </a:solidFill>
              </a:rPr>
              <a:t>Proposing a research model to help assess the effectiveness of the nine safeguards in mitigating DNS abuse in new </a:t>
            </a:r>
            <a:r>
              <a:rPr lang="en-US" dirty="0" err="1">
                <a:solidFill>
                  <a:srgbClr val="C00000"/>
                </a:solidFill>
              </a:rPr>
              <a:t>gTLDs</a:t>
            </a:r>
            <a:endParaRPr lang="fr-FR" dirty="0">
              <a:solidFill>
                <a:srgbClr val="C00000"/>
              </a:solidFill>
            </a:endParaRPr>
          </a:p>
        </p:txBody>
      </p:sp>
    </p:spTree>
    <p:extLst>
      <p:ext uri="{BB962C8B-B14F-4D97-AF65-F5344CB8AC3E}">
        <p14:creationId xmlns:p14="http://schemas.microsoft.com/office/powerpoint/2010/main" val="331255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DE3D1-815F-4A02-9FB7-9D2948015DA5}"/>
              </a:ext>
            </a:extLst>
          </p:cNvPr>
          <p:cNvSpPr>
            <a:spLocks noGrp="1"/>
          </p:cNvSpPr>
          <p:nvPr>
            <p:ph type="title"/>
          </p:nvPr>
        </p:nvSpPr>
        <p:spPr/>
        <p:txBody>
          <a:bodyPr/>
          <a:lstStyle/>
          <a:p>
            <a:r>
              <a:rPr lang="fr-FR" b="1" dirty="0">
                <a:solidFill>
                  <a:schemeClr val="accent1"/>
                </a:solidFill>
              </a:rPr>
              <a:t>New gTLD Program </a:t>
            </a:r>
            <a:r>
              <a:rPr lang="fr-FR" b="1" dirty="0" err="1">
                <a:solidFill>
                  <a:schemeClr val="accent1"/>
                </a:solidFill>
              </a:rPr>
              <a:t>Safeguards</a:t>
            </a:r>
            <a:endParaRPr lang="fr-FR" b="1" dirty="0">
              <a:solidFill>
                <a:schemeClr val="accent1"/>
              </a:solidFill>
            </a:endParaRPr>
          </a:p>
        </p:txBody>
      </p:sp>
      <p:sp>
        <p:nvSpPr>
          <p:cNvPr id="3" name="Espace réservé du contenu 2">
            <a:extLst>
              <a:ext uri="{FF2B5EF4-FFF2-40B4-BE49-F238E27FC236}">
                <a16:creationId xmlns:a16="http://schemas.microsoft.com/office/drawing/2014/main" id="{AE9A4155-7E78-4799-8839-4B0A28D93B17}"/>
              </a:ext>
            </a:extLst>
          </p:cNvPr>
          <p:cNvSpPr>
            <a:spLocks noGrp="1"/>
          </p:cNvSpPr>
          <p:nvPr>
            <p:ph idx="1"/>
          </p:nvPr>
        </p:nvSpPr>
        <p:spPr>
          <a:xfrm>
            <a:off x="838200" y="1825625"/>
            <a:ext cx="10515600" cy="4351338"/>
          </a:xfrm>
        </p:spPr>
        <p:txBody>
          <a:bodyPr>
            <a:normAutofit/>
          </a:bodyPr>
          <a:lstStyle/>
          <a:p>
            <a:r>
              <a:rPr lang="fr-FR" dirty="0">
                <a:solidFill>
                  <a:srgbClr val="C00000"/>
                </a:solidFill>
              </a:rPr>
              <a:t>Public Comment : March (open) - June (close) - July 2016 (Final)</a:t>
            </a:r>
          </a:p>
          <a:p>
            <a:r>
              <a:rPr lang="en-US" dirty="0"/>
              <a:t>Explores methods for measuring the effectiveness of safeguards against Domain Name System (DNS) abuse that were implemented as part of the New gTLD Program</a:t>
            </a:r>
            <a:endParaRPr lang="fr-FR" dirty="0"/>
          </a:p>
          <a:p>
            <a:r>
              <a:rPr lang="fr-FR" dirty="0"/>
              <a:t>Explores </a:t>
            </a:r>
            <a:r>
              <a:rPr lang="fr-FR" dirty="0" err="1"/>
              <a:t>which</a:t>
            </a:r>
            <a:r>
              <a:rPr lang="fr-FR" dirty="0"/>
              <a:t> </a:t>
            </a:r>
            <a:r>
              <a:rPr lang="fr-FR" dirty="0" err="1"/>
              <a:t>activites</a:t>
            </a:r>
            <a:r>
              <a:rPr lang="fr-FR" dirty="0"/>
              <a:t> </a:t>
            </a:r>
            <a:r>
              <a:rPr lang="fr-FR" dirty="0" err="1"/>
              <a:t>may</a:t>
            </a:r>
            <a:r>
              <a:rPr lang="fr-FR" dirty="0"/>
              <a:t> constitue abuse and </a:t>
            </a:r>
            <a:r>
              <a:rPr lang="fr-FR" dirty="0" err="1"/>
              <a:t>provide</a:t>
            </a:r>
            <a:r>
              <a:rPr lang="fr-FR" dirty="0"/>
              <a:t> a </a:t>
            </a:r>
            <a:r>
              <a:rPr lang="fr-FR" dirty="0" err="1"/>
              <a:t>prelimary</a:t>
            </a:r>
            <a:r>
              <a:rPr lang="fr-FR" dirty="0"/>
              <a:t> </a:t>
            </a:r>
            <a:r>
              <a:rPr lang="fr-FR" dirty="0" err="1"/>
              <a:t>literature</a:t>
            </a:r>
            <a:r>
              <a:rPr lang="fr-FR" dirty="0"/>
              <a:t> </a:t>
            </a:r>
            <a:r>
              <a:rPr lang="fr-FR" dirty="0" err="1"/>
              <a:t>review</a:t>
            </a:r>
            <a:r>
              <a:rPr lang="fr-FR" dirty="0"/>
              <a:t> </a:t>
            </a:r>
            <a:r>
              <a:rPr lang="fr-FR" dirty="0" err="1"/>
              <a:t>examining</a:t>
            </a:r>
            <a:r>
              <a:rPr lang="fr-FR" dirty="0"/>
              <a:t> rates of abuse in new gTLD and the DNS as a </a:t>
            </a:r>
            <a:r>
              <a:rPr lang="fr-FR" dirty="0" err="1"/>
              <a:t>whole</a:t>
            </a:r>
            <a:endParaRPr lang="fr-FR" dirty="0"/>
          </a:p>
          <a:p>
            <a:r>
              <a:rPr lang="en-US" dirty="0"/>
              <a:t>Intends to help inform the CCTRT analysis of how well program safeguards prevent DNS abuse</a:t>
            </a:r>
          </a:p>
          <a:p>
            <a:endParaRPr lang="fr-FR" dirty="0"/>
          </a:p>
        </p:txBody>
      </p:sp>
      <p:sp>
        <p:nvSpPr>
          <p:cNvPr id="5" name="Rectangle 4">
            <a:extLst>
              <a:ext uri="{FF2B5EF4-FFF2-40B4-BE49-F238E27FC236}">
                <a16:creationId xmlns:a16="http://schemas.microsoft.com/office/drawing/2014/main" id="{E395F741-AAFF-4223-8A83-F82C1A1654C8}"/>
              </a:ext>
            </a:extLst>
          </p:cNvPr>
          <p:cNvSpPr/>
          <p:nvPr/>
        </p:nvSpPr>
        <p:spPr>
          <a:xfrm>
            <a:off x="1195754" y="6120691"/>
            <a:ext cx="10564837" cy="659939"/>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solidFill>
                  <a:schemeClr val="accent1"/>
                </a:solidFill>
              </a:rPr>
              <a:t>CCTRT </a:t>
            </a:r>
            <a:r>
              <a:rPr lang="fr-FR" sz="2200" dirty="0" err="1">
                <a:solidFill>
                  <a:schemeClr val="accent1"/>
                </a:solidFill>
              </a:rPr>
              <a:t>is</a:t>
            </a:r>
            <a:r>
              <a:rPr lang="fr-FR" sz="2200" dirty="0">
                <a:solidFill>
                  <a:schemeClr val="accent1"/>
                </a:solidFill>
              </a:rPr>
              <a:t> </a:t>
            </a:r>
            <a:r>
              <a:rPr lang="fr-FR" sz="2200" dirty="0" err="1">
                <a:solidFill>
                  <a:schemeClr val="accent1"/>
                </a:solidFill>
              </a:rPr>
              <a:t>considering</a:t>
            </a:r>
            <a:r>
              <a:rPr lang="fr-FR" sz="2200" dirty="0">
                <a:solidFill>
                  <a:schemeClr val="accent1"/>
                </a:solidFill>
              </a:rPr>
              <a:t> the report and the feedback as </a:t>
            </a:r>
            <a:r>
              <a:rPr lang="fr-FR" sz="2200" dirty="0" err="1">
                <a:solidFill>
                  <a:schemeClr val="accent1"/>
                </a:solidFill>
              </a:rPr>
              <a:t>it</a:t>
            </a:r>
            <a:r>
              <a:rPr lang="fr-FR" sz="2200" dirty="0">
                <a:solidFill>
                  <a:schemeClr val="accent1"/>
                </a:solidFill>
              </a:rPr>
              <a:t> continues to design </a:t>
            </a:r>
            <a:r>
              <a:rPr lang="fr-FR" sz="2200" dirty="0" err="1">
                <a:solidFill>
                  <a:schemeClr val="accent1"/>
                </a:solidFill>
              </a:rPr>
              <a:t>its</a:t>
            </a:r>
            <a:r>
              <a:rPr lang="fr-FR" sz="2200" dirty="0">
                <a:solidFill>
                  <a:schemeClr val="accent1"/>
                </a:solidFill>
              </a:rPr>
              <a:t> </a:t>
            </a:r>
            <a:r>
              <a:rPr lang="fr-FR" sz="2200" dirty="0" err="1">
                <a:solidFill>
                  <a:schemeClr val="accent1"/>
                </a:solidFill>
              </a:rPr>
              <a:t>review</a:t>
            </a:r>
            <a:r>
              <a:rPr lang="fr-FR" sz="2200" dirty="0">
                <a:solidFill>
                  <a:schemeClr val="accent1"/>
                </a:solidFill>
              </a:rPr>
              <a:t> of the New gTLD Program </a:t>
            </a:r>
            <a:r>
              <a:rPr lang="fr-FR" sz="2200" dirty="0" err="1">
                <a:solidFill>
                  <a:schemeClr val="accent1"/>
                </a:solidFill>
              </a:rPr>
              <a:t>safeguards</a:t>
            </a:r>
            <a:endParaRPr lang="fr-FR" sz="2200" dirty="0">
              <a:solidFill>
                <a:schemeClr val="accent1"/>
              </a:solidFill>
            </a:endParaRPr>
          </a:p>
        </p:txBody>
      </p:sp>
    </p:spTree>
    <p:extLst>
      <p:ext uri="{BB962C8B-B14F-4D97-AF65-F5344CB8AC3E}">
        <p14:creationId xmlns:p14="http://schemas.microsoft.com/office/powerpoint/2010/main" val="207815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CF1FC-E7DA-40A2-9747-1E875E6D1349}"/>
              </a:ext>
            </a:extLst>
          </p:cNvPr>
          <p:cNvSpPr>
            <a:spLocks noGrp="1"/>
          </p:cNvSpPr>
          <p:nvPr>
            <p:ph type="title"/>
          </p:nvPr>
        </p:nvSpPr>
        <p:spPr>
          <a:xfrm>
            <a:off x="838199" y="365125"/>
            <a:ext cx="11245949" cy="1325563"/>
          </a:xfrm>
        </p:spPr>
        <p:txBody>
          <a:bodyPr/>
          <a:lstStyle/>
          <a:p>
            <a:r>
              <a:rPr lang="fr-FR" b="1" dirty="0" err="1">
                <a:solidFill>
                  <a:schemeClr val="accent1"/>
                </a:solidFill>
              </a:rPr>
              <a:t>Statistical</a:t>
            </a:r>
            <a:r>
              <a:rPr lang="fr-FR" b="1" dirty="0">
                <a:solidFill>
                  <a:schemeClr val="accent1"/>
                </a:solidFill>
              </a:rPr>
              <a:t> </a:t>
            </a:r>
            <a:r>
              <a:rPr lang="fr-FR" b="1" dirty="0" err="1">
                <a:solidFill>
                  <a:schemeClr val="accent1"/>
                </a:solidFill>
              </a:rPr>
              <a:t>Analysis</a:t>
            </a:r>
            <a:r>
              <a:rPr lang="fr-FR" b="1" dirty="0">
                <a:solidFill>
                  <a:schemeClr val="accent1"/>
                </a:solidFill>
              </a:rPr>
              <a:t> of DNS Abuse in gTLD (SADAG)</a:t>
            </a:r>
          </a:p>
        </p:txBody>
      </p:sp>
      <p:graphicFrame>
        <p:nvGraphicFramePr>
          <p:cNvPr id="6" name="Espace réservé du contenu 5">
            <a:extLst>
              <a:ext uri="{FF2B5EF4-FFF2-40B4-BE49-F238E27FC236}">
                <a16:creationId xmlns:a16="http://schemas.microsoft.com/office/drawing/2014/main" id="{09F5E657-0F30-4A1C-A5FF-12E86E003446}"/>
              </a:ext>
            </a:extLst>
          </p:cNvPr>
          <p:cNvGraphicFramePr>
            <a:graphicFrameLocks noGrp="1"/>
          </p:cNvGraphicFramePr>
          <p:nvPr>
            <p:ph idx="1"/>
            <p:extLst>
              <p:ext uri="{D42A27DB-BD31-4B8C-83A1-F6EECF244321}">
                <p14:modId xmlns:p14="http://schemas.microsoft.com/office/powerpoint/2010/main" val="3133740314"/>
              </p:ext>
            </p:extLst>
          </p:nvPr>
        </p:nvGraphicFramePr>
        <p:xfrm>
          <a:off x="838200" y="1406769"/>
          <a:ext cx="10515600" cy="5289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88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F66ED-A2D3-4887-B4B4-C2B61A979183}"/>
              </a:ext>
            </a:extLst>
          </p:cNvPr>
          <p:cNvSpPr>
            <a:spLocks noGrp="1"/>
          </p:cNvSpPr>
          <p:nvPr>
            <p:ph type="title"/>
          </p:nvPr>
        </p:nvSpPr>
        <p:spPr>
          <a:xfrm>
            <a:off x="838200" y="365125"/>
            <a:ext cx="11353800" cy="1325563"/>
          </a:xfrm>
        </p:spPr>
        <p:txBody>
          <a:bodyPr/>
          <a:lstStyle/>
          <a:p>
            <a:r>
              <a:rPr lang="fr-FR" b="1" dirty="0" err="1">
                <a:solidFill>
                  <a:schemeClr val="accent1"/>
                </a:solidFill>
              </a:rPr>
              <a:t>Statistical</a:t>
            </a:r>
            <a:r>
              <a:rPr lang="fr-FR" b="1" dirty="0">
                <a:solidFill>
                  <a:schemeClr val="accent1"/>
                </a:solidFill>
              </a:rPr>
              <a:t> </a:t>
            </a:r>
            <a:r>
              <a:rPr lang="fr-FR" b="1" dirty="0" err="1">
                <a:solidFill>
                  <a:schemeClr val="accent1"/>
                </a:solidFill>
              </a:rPr>
              <a:t>Analysis</a:t>
            </a:r>
            <a:r>
              <a:rPr lang="fr-FR" b="1" dirty="0">
                <a:solidFill>
                  <a:schemeClr val="accent1"/>
                </a:solidFill>
              </a:rPr>
              <a:t> of DNS Abuse in gTLD (SADAG)</a:t>
            </a:r>
            <a:endParaRPr lang="fr-FR" dirty="0"/>
          </a:p>
        </p:txBody>
      </p:sp>
      <p:sp>
        <p:nvSpPr>
          <p:cNvPr id="3" name="Espace réservé du contenu 2">
            <a:extLst>
              <a:ext uri="{FF2B5EF4-FFF2-40B4-BE49-F238E27FC236}">
                <a16:creationId xmlns:a16="http://schemas.microsoft.com/office/drawing/2014/main" id="{DDB4EF7B-689F-4865-BBB6-0079D1FFA876}"/>
              </a:ext>
            </a:extLst>
          </p:cNvPr>
          <p:cNvSpPr>
            <a:spLocks noGrp="1"/>
          </p:cNvSpPr>
          <p:nvPr>
            <p:ph idx="1"/>
          </p:nvPr>
        </p:nvSpPr>
        <p:spPr/>
        <p:txBody>
          <a:bodyPr>
            <a:normAutofit fontScale="92500"/>
          </a:bodyPr>
          <a:lstStyle/>
          <a:p>
            <a:r>
              <a:rPr lang="en-US" dirty="0"/>
              <a:t>The SADAG study serves to inform the CCTRT's analysis of potential factors explaining abuse rates in a given gTLD. The study analyzes rates of spam, phishing, and malware distribution in the global gTLD DNS from 2014 to 2016, distinguishing between legacy and new </a:t>
            </a:r>
            <a:r>
              <a:rPr lang="en-US" dirty="0" err="1"/>
              <a:t>gTLDs</a:t>
            </a:r>
            <a:r>
              <a:rPr lang="en-US" dirty="0"/>
              <a:t>.</a:t>
            </a:r>
          </a:p>
          <a:p>
            <a:endParaRPr lang="en-US" dirty="0"/>
          </a:p>
          <a:p>
            <a:r>
              <a:rPr lang="en-US" dirty="0"/>
              <a:t>The aim of this study is to enable the CCTRT to determine abuse level correlations between registries and registrars, gTLD zones, and, to the extent possible, corresponding safeguards. This research will also serve as a baseline for future CCTRTs and other review teams, including the Security, Stability and Resiliency Review Team, which began its work in March 2017.</a:t>
            </a:r>
            <a:endParaRPr lang="fr-FR" dirty="0"/>
          </a:p>
        </p:txBody>
      </p:sp>
    </p:spTree>
    <p:extLst>
      <p:ext uri="{BB962C8B-B14F-4D97-AF65-F5344CB8AC3E}">
        <p14:creationId xmlns:p14="http://schemas.microsoft.com/office/powerpoint/2010/main" val="343909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0860FA6-08D4-4054-BF6F-FF6DFEF4EADD}"/>
              </a:ext>
            </a:extLst>
          </p:cNvPr>
          <p:cNvSpPr>
            <a:spLocks noGrp="1"/>
          </p:cNvSpPr>
          <p:nvPr>
            <p:ph idx="1"/>
          </p:nvPr>
        </p:nvSpPr>
        <p:spPr/>
        <p:txBody>
          <a:bodyPr>
            <a:normAutofit fontScale="92500"/>
          </a:bodyPr>
          <a:lstStyle/>
          <a:p>
            <a:r>
              <a:rPr lang="en-US" dirty="0"/>
              <a:t>The study provides measures and analysis of:</a:t>
            </a:r>
          </a:p>
          <a:p>
            <a:endParaRPr lang="en-US" dirty="0"/>
          </a:p>
          <a:p>
            <a:pPr lvl="1">
              <a:buFont typeface="Wingdings" panose="05000000000000000000" pitchFamily="2" charset="2"/>
              <a:buChar char="ü"/>
            </a:pPr>
            <a:r>
              <a:rPr lang="en-US" dirty="0">
                <a:solidFill>
                  <a:schemeClr val="bg1">
                    <a:lumMod val="50000"/>
                  </a:schemeClr>
                </a:solidFill>
              </a:rPr>
              <a:t>Absolute counts of abusive domains per gTLD and registrar from 1 January 2014 until 31 December 2016</a:t>
            </a:r>
          </a:p>
          <a:p>
            <a:pPr lvl="1">
              <a:buFont typeface="Wingdings" panose="05000000000000000000" pitchFamily="2" charset="2"/>
              <a:buChar char="ü"/>
            </a:pPr>
            <a:r>
              <a:rPr lang="en-US" dirty="0">
                <a:solidFill>
                  <a:schemeClr val="bg1">
                    <a:lumMod val="50000"/>
                  </a:schemeClr>
                </a:solidFill>
              </a:rPr>
              <a:t>Abuse rates, based on an "abused domains per 10,000" ratio (as a normalization factor to account for different TLD sizes), per gTLD and registrar from 1 January 2014 until 31 December 2016</a:t>
            </a:r>
          </a:p>
          <a:p>
            <a:pPr lvl="1">
              <a:buFont typeface="Wingdings" panose="05000000000000000000" pitchFamily="2" charset="2"/>
              <a:buChar char="ü"/>
            </a:pPr>
            <a:r>
              <a:rPr lang="en-US" dirty="0">
                <a:solidFill>
                  <a:schemeClr val="bg1">
                    <a:lumMod val="50000"/>
                  </a:schemeClr>
                </a:solidFill>
              </a:rPr>
              <a:t>Abuse associated with privacy and proxy services</a:t>
            </a:r>
          </a:p>
          <a:p>
            <a:pPr lvl="1">
              <a:buFont typeface="Wingdings" panose="05000000000000000000" pitchFamily="2" charset="2"/>
              <a:buChar char="ü"/>
            </a:pPr>
            <a:r>
              <a:rPr lang="en-US" dirty="0">
                <a:solidFill>
                  <a:schemeClr val="bg1">
                    <a:lumMod val="50000"/>
                  </a:schemeClr>
                </a:solidFill>
              </a:rPr>
              <a:t>Geographic locations associated with abusive activities</a:t>
            </a:r>
          </a:p>
          <a:p>
            <a:pPr lvl="1">
              <a:buFont typeface="Wingdings" panose="05000000000000000000" pitchFamily="2" charset="2"/>
              <a:buChar char="ü"/>
            </a:pPr>
            <a:r>
              <a:rPr lang="en-US" dirty="0">
                <a:solidFill>
                  <a:schemeClr val="bg1">
                    <a:lumMod val="50000"/>
                  </a:schemeClr>
                </a:solidFill>
              </a:rPr>
              <a:t>Abuse levels distinguished by "maliciously registered" versus "compromised" domains</a:t>
            </a:r>
          </a:p>
          <a:p>
            <a:pPr lvl="1">
              <a:buFont typeface="Wingdings" panose="05000000000000000000" pitchFamily="2" charset="2"/>
              <a:buChar char="ü"/>
            </a:pPr>
            <a:r>
              <a:rPr lang="en-US" dirty="0">
                <a:solidFill>
                  <a:schemeClr val="bg1">
                    <a:lumMod val="50000"/>
                  </a:schemeClr>
                </a:solidFill>
              </a:rPr>
              <a:t>Effects of DNSSEC, domain parking, and registration restrictions on abuse levels</a:t>
            </a:r>
            <a:endParaRPr lang="fr-FR" dirty="0">
              <a:solidFill>
                <a:schemeClr val="bg1">
                  <a:lumMod val="50000"/>
                </a:schemeClr>
              </a:solidFill>
            </a:endParaRPr>
          </a:p>
        </p:txBody>
      </p:sp>
      <p:sp>
        <p:nvSpPr>
          <p:cNvPr id="5" name="Titre 1">
            <a:extLst>
              <a:ext uri="{FF2B5EF4-FFF2-40B4-BE49-F238E27FC236}">
                <a16:creationId xmlns:a16="http://schemas.microsoft.com/office/drawing/2014/main" id="{231B25CC-01C1-4C6C-A79E-BEF08E09ACE5}"/>
              </a:ext>
            </a:extLst>
          </p:cNvPr>
          <p:cNvSpPr>
            <a:spLocks noGrp="1"/>
          </p:cNvSpPr>
          <p:nvPr>
            <p:ph type="title"/>
          </p:nvPr>
        </p:nvSpPr>
        <p:spPr>
          <a:xfrm>
            <a:off x="838200" y="365125"/>
            <a:ext cx="11353800" cy="1325563"/>
          </a:xfrm>
        </p:spPr>
        <p:txBody>
          <a:bodyPr/>
          <a:lstStyle/>
          <a:p>
            <a:r>
              <a:rPr lang="fr-FR" b="1" dirty="0" err="1">
                <a:solidFill>
                  <a:schemeClr val="accent1"/>
                </a:solidFill>
              </a:rPr>
              <a:t>Statistical</a:t>
            </a:r>
            <a:r>
              <a:rPr lang="fr-FR" b="1" dirty="0">
                <a:solidFill>
                  <a:schemeClr val="accent1"/>
                </a:solidFill>
              </a:rPr>
              <a:t> </a:t>
            </a:r>
            <a:r>
              <a:rPr lang="fr-FR" b="1" dirty="0" err="1">
                <a:solidFill>
                  <a:schemeClr val="accent1"/>
                </a:solidFill>
              </a:rPr>
              <a:t>Analysis</a:t>
            </a:r>
            <a:r>
              <a:rPr lang="fr-FR" b="1" dirty="0">
                <a:solidFill>
                  <a:schemeClr val="accent1"/>
                </a:solidFill>
              </a:rPr>
              <a:t> of DNS Abuse in gTLD (SADAG)</a:t>
            </a:r>
            <a:endParaRPr lang="fr-FR" dirty="0"/>
          </a:p>
        </p:txBody>
      </p:sp>
    </p:spTree>
    <p:extLst>
      <p:ext uri="{BB962C8B-B14F-4D97-AF65-F5344CB8AC3E}">
        <p14:creationId xmlns:p14="http://schemas.microsoft.com/office/powerpoint/2010/main" val="3156788248"/>
      </p:ext>
    </p:extLst>
  </p:cSld>
  <p:clrMapOvr>
    <a:masterClrMapping/>
  </p:clrMapOvr>
</p:sld>
</file>

<file path=ppt/theme/theme1.xml><?xml version="1.0" encoding="utf-8"?>
<a:theme xmlns:a="http://schemas.openxmlformats.org/drawingml/2006/main" name="Thème Office">
  <a:themeElements>
    <a:clrScheme name="Personnalisé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7B7B7B"/>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TotalTime>
  <Words>820</Words>
  <Application>Microsoft Office PowerPoint</Application>
  <PresentationFormat>Grand écran</PresentationFormat>
  <Paragraphs>59</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Wingdings</vt:lpstr>
      <vt:lpstr>Thème Office</vt:lpstr>
      <vt:lpstr>Summary of the « New gTLD Program Safeguards » context before  the Statistical Analysis of DNS Abuse in gTLD</vt:lpstr>
      <vt:lpstr>Présentation PowerPoint</vt:lpstr>
      <vt:lpstr>What is CCTRT ?</vt:lpstr>
      <vt:lpstr>New gTLD Program</vt:lpstr>
      <vt:lpstr>New gTLD Program Safeguards</vt:lpstr>
      <vt:lpstr>New gTLD Program Safeguards</vt:lpstr>
      <vt:lpstr>Statistical Analysis of DNS Abuse in gTLD (SADAG)</vt:lpstr>
      <vt:lpstr>Statistical Analysis of DNS Abuse in gTLD (SADAG)</vt:lpstr>
      <vt:lpstr>Statistical Analysis of DNS Abuse in gTLD (SADAG)</vt:lpstr>
      <vt:lpstr>Webography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Farell</dc:creator>
  <cp:lastModifiedBy>Farell</cp:lastModifiedBy>
  <cp:revision>25</cp:revision>
  <dcterms:created xsi:type="dcterms:W3CDTF">2017-08-21T10:52:27Z</dcterms:created>
  <dcterms:modified xsi:type="dcterms:W3CDTF">2017-08-22T00:37:03Z</dcterms:modified>
</cp:coreProperties>
</file>