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5" r:id="rId2"/>
    <p:sldId id="381" r:id="rId3"/>
    <p:sldId id="1266" r:id="rId4"/>
    <p:sldId id="1260" r:id="rId5"/>
    <p:sldId id="1265" r:id="rId6"/>
    <p:sldId id="1261" r:id="rId7"/>
    <p:sldId id="1263" r:id="rId8"/>
    <p:sldId id="1268" r:id="rId9"/>
    <p:sldId id="1270" r:id="rId10"/>
    <p:sldId id="1271" r:id="rId11"/>
    <p:sldId id="1264" r:id="rId12"/>
    <p:sldId id="1267" r:id="rId13"/>
    <p:sldId id="5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81"/>
    <a:srgbClr val="F1A31D"/>
    <a:srgbClr val="35B66D"/>
    <a:srgbClr val="000000"/>
    <a:srgbClr val="5E5E5E"/>
    <a:srgbClr val="CB460F"/>
    <a:srgbClr val="7AA5C4"/>
    <a:srgbClr val="47B6E2"/>
    <a:srgbClr val="FFFFF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7" autoAdjust="0"/>
    <p:restoredTop sz="94732" autoAdjust="0"/>
  </p:normalViewPr>
  <p:slideViewPr>
    <p:cSldViewPr snapToGrid="0" snapToObjects="1">
      <p:cViewPr varScale="1">
        <p:scale>
          <a:sx n="110" d="100"/>
          <a:sy n="110" d="100"/>
        </p:scale>
        <p:origin x="1112" y="184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228479" y="2020824"/>
            <a:ext cx="7939649" cy="1325880"/>
          </a:xfrm>
        </p:spPr>
        <p:txBody>
          <a:bodyPr>
            <a:normAutofit/>
          </a:bodyPr>
          <a:lstStyle/>
          <a:p>
            <a:r>
              <a:rPr lang="en-US" dirty="0"/>
              <a:t>ICANN87 Kickoff</a:t>
            </a:r>
            <a:br>
              <a:rPr lang="en-US" dirty="0"/>
            </a:br>
            <a:r>
              <a:rPr lang="en-US" dirty="0"/>
              <a:t>Production Planning Call No.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5FD323-8526-4FE4-FAEC-70E8FA3F9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8088" y="6262324"/>
            <a:ext cx="9299448" cy="403785"/>
          </a:xfrm>
        </p:spPr>
        <p:txBody>
          <a:bodyPr/>
          <a:lstStyle/>
          <a:p>
            <a:r>
              <a:rPr lang="en-US" dirty="0"/>
              <a:t>24 June 2026 at 17:00 UTC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14707C-F73C-EAED-6A9C-E48726E67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Feedback on ICANN86 and ICANN87 Planning Kickoff</a:t>
            </a:r>
          </a:p>
        </p:txBody>
      </p:sp>
    </p:spTree>
    <p:extLst>
      <p:ext uri="{BB962C8B-B14F-4D97-AF65-F5344CB8AC3E}">
        <p14:creationId xmlns:p14="http://schemas.microsoft.com/office/powerpoint/2010/main" val="77549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E519-1131-447F-7A96-45B66D93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ECE5-E218-87FB-97A3-218CCCDB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baseline="0" dirty="0">
                <a:effectLst/>
                <a:latin typeface="+mj-lt"/>
                <a:ea typeface="+mj-ea"/>
                <a:cs typeface="Arial"/>
              </a:rPr>
              <a:t>Next Round Request for ICANN87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387BB-5796-EF59-86A2-230C3D922247}"/>
              </a:ext>
            </a:extLst>
          </p:cNvPr>
          <p:cNvSpPr txBox="1"/>
          <p:nvPr/>
        </p:nvSpPr>
        <p:spPr>
          <a:xfrm>
            <a:off x="812800" y="1082843"/>
            <a:ext cx="10543117" cy="495918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E8B79-287F-4F82-BB6F-EAF43255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34" y="2334126"/>
            <a:ext cx="12000889" cy="19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E6F60-8218-77D9-5A37-D96595E9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0" y="616645"/>
            <a:ext cx="11280619" cy="569671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A518A-7CCD-2060-D7C3-3F0EE3C1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ICANN87 Production Timeline</a:t>
            </a:r>
            <a:endParaRPr lang="en-B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A5A0D-92F3-E8F3-B052-C69B3366C5FE}"/>
              </a:ext>
            </a:extLst>
          </p:cNvPr>
          <p:cNvSpPr txBox="1"/>
          <p:nvPr/>
        </p:nvSpPr>
        <p:spPr>
          <a:xfrm>
            <a:off x="3052482" y="3239852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8715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460C-68B0-0223-3C62-C04AE6E1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7A06B-18B0-935C-6D85-4E69E25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sz="3600" dirty="0"/>
              <a:t>Discussion: Community priorities &amp;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dirty="0" err="1"/>
              <a:t>email@icann.org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216" y="397242"/>
            <a:ext cx="10576000" cy="17683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24441" y="2846284"/>
            <a:ext cx="10543117" cy="92792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&amp; Introduction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Feedback on ICANN86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Information on ICANN87: Venue &amp; Logistics 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ICANN87 Block Schedule  &amp; Production timeline 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 Community Priorities &amp; Suggestions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AOB Closing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E557-FD0A-9CBA-8987-9202A405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D7CE9-AE8F-734A-836C-A07697A7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Welcome &amp;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7440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Community </a:t>
            </a:r>
            <a:r>
              <a:rPr lang="en-US" sz="3600" dirty="0"/>
              <a:t>Feedback on ICANN86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16D9-A630-CCD0-BC5D-D6147CF9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F9FDB-6BCA-44C3-B35A-BF65A8F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Information on ICANN87: Venue &amp; Logistics </a:t>
            </a:r>
            <a:br>
              <a:rPr lang="en-US" sz="3600" b="1" dirty="0">
                <a:solidFill>
                  <a:srgbClr val="FCD48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600" dirty="0"/>
              <a:t>Draft ICANN87 Block Schedule &amp; Production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87EF-97DA-98D9-C255-1D2DEA5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BE" sz="2600"/>
              <a:t>Draft Block Schedule ICANN8</a:t>
            </a:r>
            <a:r>
              <a:rPr lang="en-US" sz="2600"/>
              <a:t>7 Option 1.</a:t>
            </a:r>
            <a:endParaRPr lang="en-BE" sz="2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3A32D-AFD0-9965-3418-C61D3678DC89}"/>
              </a:ext>
            </a:extLst>
          </p:cNvPr>
          <p:cNvSpPr txBox="1"/>
          <p:nvPr/>
        </p:nvSpPr>
        <p:spPr>
          <a:xfrm>
            <a:off x="812800" y="1470213"/>
            <a:ext cx="5176308" cy="457181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endParaRPr lang="en-US" sz="1900" kern="12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 dirty="0">
                <a:solidFill>
                  <a:srgbClr val="000000"/>
                </a:solidFill>
              </a:rPr>
              <a:t>2 Public Forums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 dirty="0">
                <a:solidFill>
                  <a:srgbClr val="000000"/>
                </a:solidFill>
              </a:rPr>
              <a:t>2 Community sessions</a:t>
            </a: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</a:pPr>
            <a:r>
              <a:rPr lang="en-US" sz="1900" kern="1200" dirty="0">
                <a:solidFill>
                  <a:srgbClr val="000000"/>
                </a:solidFill>
              </a:rPr>
              <a:t>(60 mins each)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 dirty="0">
                <a:solidFill>
                  <a:srgbClr val="000000"/>
                </a:solidFill>
              </a:rPr>
              <a:t>1 Executive Q&amp;A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 dirty="0">
                <a:solidFill>
                  <a:srgbClr val="000000"/>
                </a:solidFill>
              </a:rPr>
              <a:t>1 Geo Forum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endParaRPr lang="en-US" sz="1900" kern="12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A95DD-9A28-263E-AB5B-91C728AE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15" y="807334"/>
            <a:ext cx="7437001" cy="483404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2B383-2091-45D0-4727-57DA3520CE25}"/>
              </a:ext>
            </a:extLst>
          </p:cNvPr>
          <p:cNvSpPr txBox="1"/>
          <p:nvPr/>
        </p:nvSpPr>
        <p:spPr>
          <a:xfrm>
            <a:off x="609600" y="11116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97593-4E34-B71F-133D-25D61169BDD5}"/>
              </a:ext>
            </a:extLst>
          </p:cNvPr>
          <p:cNvSpPr txBox="1"/>
          <p:nvPr/>
        </p:nvSpPr>
        <p:spPr>
          <a:xfrm>
            <a:off x="1039906" y="13984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735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51866-CC63-F0F4-6979-DA62C1B8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72-1A96-F65E-AF4F-BA72E19C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BE" sz="2600"/>
              <a:t>Draft Block Schedule ICANN8</a:t>
            </a:r>
            <a:r>
              <a:rPr lang="en-US" sz="2600"/>
              <a:t>7 Option 2. </a:t>
            </a:r>
            <a:endParaRPr lang="en-BE" sz="2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5C3B1-3624-414A-E8CD-DC862DD59AF8}"/>
              </a:ext>
            </a:extLst>
          </p:cNvPr>
          <p:cNvSpPr txBox="1"/>
          <p:nvPr/>
        </p:nvSpPr>
        <p:spPr>
          <a:xfrm>
            <a:off x="812800" y="1470213"/>
            <a:ext cx="5176308" cy="457181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>
                <a:solidFill>
                  <a:srgbClr val="000000"/>
                </a:solidFill>
              </a:rPr>
              <a:t>1 Public Forum (90 mins)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>
                <a:solidFill>
                  <a:srgbClr val="000000"/>
                </a:solidFill>
              </a:rPr>
              <a:t>2 Community Sessions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>
                <a:solidFill>
                  <a:srgbClr val="000000"/>
                </a:solidFill>
              </a:rPr>
              <a:t>1 Exec Q&amp;A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>
                <a:solidFill>
                  <a:srgbClr val="000000"/>
                </a:solidFill>
              </a:rPr>
              <a:t>1 Geo Forum</a:t>
            </a:r>
          </a:p>
          <a:p>
            <a:pPr marL="34290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kern="1200">
                <a:solidFill>
                  <a:srgbClr val="000000"/>
                </a:solidFill>
              </a:rPr>
              <a:t>1 Board &amp; Community session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2948D9-BD95-75A3-DE35-0B39AA83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65" y="1111623"/>
            <a:ext cx="6979867" cy="457181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BEE4D-272C-C699-E76A-E2B607858353}"/>
              </a:ext>
            </a:extLst>
          </p:cNvPr>
          <p:cNvSpPr txBox="1"/>
          <p:nvPr/>
        </p:nvSpPr>
        <p:spPr>
          <a:xfrm>
            <a:off x="609600" y="11116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157DC-C102-4FB7-849E-B5AC70E3A3B1}"/>
              </a:ext>
            </a:extLst>
          </p:cNvPr>
          <p:cNvSpPr txBox="1"/>
          <p:nvPr/>
        </p:nvSpPr>
        <p:spPr>
          <a:xfrm>
            <a:off x="1039906" y="13984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3310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1447-74A8-AB70-DC1E-18712922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baseline="0">
                <a:effectLst/>
                <a:latin typeface="+mj-lt"/>
                <a:ea typeface="+mj-ea"/>
                <a:cs typeface="Arial"/>
              </a:rPr>
              <a:t>Pointers to keep in mind and questions for the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E1CE-2DE0-C735-DA4E-5F99CA9380B4}"/>
              </a:ext>
            </a:extLst>
          </p:cNvPr>
          <p:cNvSpPr txBox="1"/>
          <p:nvPr/>
        </p:nvSpPr>
        <p:spPr>
          <a:xfrm>
            <a:off x="812800" y="1082843"/>
            <a:ext cx="10543117" cy="495918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</a:pPr>
            <a:r>
              <a:rPr lang="en-US" b="1" dirty="0">
                <a:solidFill>
                  <a:schemeClr val="accent2"/>
                </a:solidFill>
              </a:rPr>
              <a:t>Pointers: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dirty="0">
                <a:solidFill>
                  <a:srgbClr val="000000"/>
                </a:solidFill>
              </a:rPr>
              <a:t>The Q&amp;A ICANN Org Executive Team is generally on Monday </a:t>
            </a: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dirty="0">
                <a:solidFill>
                  <a:srgbClr val="000000"/>
                </a:solidFill>
              </a:rPr>
              <a:t>The Next Round Team would like their sessions present on the Block Schedule as they did for ICANN85 (Mumbai) : end of day sessions with one or two plenary-type sessions. 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</a:pPr>
            <a:r>
              <a:rPr lang="en-US" b="1" dirty="0">
                <a:solidFill>
                  <a:schemeClr val="accent2"/>
                </a:solidFill>
              </a:rPr>
              <a:t>Questions:</a:t>
            </a: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dirty="0">
                <a:solidFill>
                  <a:srgbClr val="000000"/>
                </a:solidFill>
              </a:rPr>
              <a:t>Is there a need to the Board &amp; Community Engagement Discussion (How We Meet recommendations)</a:t>
            </a: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dirty="0">
                <a:solidFill>
                  <a:srgbClr val="000000"/>
                </a:solidFill>
              </a:rPr>
              <a:t>Would you like to see one or two Community Sessions?</a:t>
            </a: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dirty="0">
                <a:solidFill>
                  <a:srgbClr val="000000"/>
                </a:solidFill>
              </a:rPr>
              <a:t>Is the Geo Forum a session you still would like to attend in person or would you prefer it be held during Prep Week? </a:t>
            </a:r>
          </a:p>
        </p:txBody>
      </p:sp>
    </p:spTree>
    <p:extLst>
      <p:ext uri="{BB962C8B-B14F-4D97-AF65-F5344CB8AC3E}">
        <p14:creationId xmlns:p14="http://schemas.microsoft.com/office/powerpoint/2010/main" val="147983013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67765</TotalTime>
  <Words>323</Words>
  <Application>Microsoft Macintosh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Segoe UI</vt:lpstr>
      <vt:lpstr>Source Sans Pro</vt:lpstr>
      <vt:lpstr>Wingdings</vt:lpstr>
      <vt:lpstr>ICANN PPT_Arial_16x9_June 2017_potx</vt:lpstr>
      <vt:lpstr>ICANN87 Kickoff Production Planning Call No. 1</vt:lpstr>
      <vt:lpstr>Agenda</vt:lpstr>
      <vt:lpstr>1. Welcome &amp; Introduction</vt:lpstr>
      <vt:lpstr>2. Community Feedback on ICANN86</vt:lpstr>
      <vt:lpstr>3. NEW Information on ICANN87: Venue &amp; Logistics  </vt:lpstr>
      <vt:lpstr>4. Draft ICANN87 Block Schedule &amp; Production timeline</vt:lpstr>
      <vt:lpstr>Draft Block Schedule ICANN87 Option 1.</vt:lpstr>
      <vt:lpstr>Draft Block Schedule ICANN87 Option 2. </vt:lpstr>
      <vt:lpstr>Pointers to keep in mind and questions for the group</vt:lpstr>
      <vt:lpstr>Next Round Request for ICANN87</vt:lpstr>
      <vt:lpstr>ICANN87 Production Timeline</vt:lpstr>
      <vt:lpstr>5. Discussion: Community priorities &amp; Suggestions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Nathalie Peregrine</cp:lastModifiedBy>
  <cp:revision>108</cp:revision>
  <cp:lastPrinted>2017-01-26T19:29:02Z</cp:lastPrinted>
  <dcterms:created xsi:type="dcterms:W3CDTF">2017-05-30T19:34:46Z</dcterms:created>
  <dcterms:modified xsi:type="dcterms:W3CDTF">2026-06-24T16:34:40Z</dcterms:modified>
</cp:coreProperties>
</file>