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85" r:id="rId2"/>
    <p:sldId id="381" r:id="rId3"/>
    <p:sldId id="1266" r:id="rId4"/>
    <p:sldId id="1260" r:id="rId5"/>
    <p:sldId id="1265" r:id="rId6"/>
    <p:sldId id="1261" r:id="rId7"/>
    <p:sldId id="1263" r:id="rId8"/>
    <p:sldId id="1264" r:id="rId9"/>
    <p:sldId id="1267" r:id="rId10"/>
    <p:sldId id="5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481"/>
    <a:srgbClr val="F1A31D"/>
    <a:srgbClr val="35B66D"/>
    <a:srgbClr val="000000"/>
    <a:srgbClr val="5E5E5E"/>
    <a:srgbClr val="CB460F"/>
    <a:srgbClr val="7AA5C4"/>
    <a:srgbClr val="47B6E2"/>
    <a:srgbClr val="FFFFFF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45" autoAdjust="0"/>
    <p:restoredTop sz="93997" autoAdjust="0"/>
  </p:normalViewPr>
  <p:slideViewPr>
    <p:cSldViewPr snapToGrid="0" snapToObjects="1">
      <p:cViewPr varScale="1">
        <p:scale>
          <a:sx n="72" d="100"/>
          <a:sy n="72" d="100"/>
        </p:scale>
        <p:origin x="232" y="848"/>
      </p:cViewPr>
      <p:guideLst>
        <p:guide orient="horz" pos="14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68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7/1/25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7/1/25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5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6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8.emf"/><Relationship Id="rId16" Type="http://schemas.openxmlformats.org/officeDocument/2006/relationships/image" Target="../media/image23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4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 marL="1371600" indent="0">
              <a:buNone/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75" b="8780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72" b="7826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</p:spPr>
      </p:pic>
      <p:sp>
        <p:nvSpPr>
          <p:cNvPr id="28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3037"/>
            <a:ext cx="12192000" cy="569686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208224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6" name="Straight Connector 3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>
            <a:endCxn id="41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48" name="Oval 4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385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0" name="Oval 19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3082" y="0"/>
            <a:ext cx="10788321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596" y="5193792"/>
            <a:ext cx="1189829" cy="951863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257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483281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8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10805054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7" y="5193792"/>
            <a:ext cx="1193800" cy="95250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6" name="Arc 55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>
            <a:endCxn id="56" idx="0"/>
          </p:cNvCxnSpPr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1" name="Oval 30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2" name="Oval 31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3"/>
            <a:ext cx="1221638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0366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Arc 37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59" name="Straight Connector 5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Oval 26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395" y="4874480"/>
            <a:ext cx="1189829" cy="951863"/>
          </a:xfrm>
          <a:prstGeom prst="rect">
            <a:avLst/>
          </a:prstGeom>
        </p:spPr>
      </p:pic>
      <p:sp>
        <p:nvSpPr>
          <p:cNvPr id="48" name="Oval 47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52" name="Oval 51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5" name="Straight Connector 54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55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6" name="Picture 55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58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9" name="Picture 58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 userDrawn="1"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61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2" name="Picture 61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 userDrawn="1"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64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5" name="Picture 64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 userDrawn="1"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67" name="Picture 66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68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69" name="Group 68"/>
          <p:cNvGrpSpPr/>
          <p:nvPr userDrawn="1"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 userDrawn="1"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4" name="Picture 73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1" y="6320453"/>
            <a:ext cx="23872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2504929" y="6320453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2446072" y="2281331"/>
            <a:ext cx="0" cy="397659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2444626" y="2221895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2504929" y="2220449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11700996" y="6320453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1808013" cy="53134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6932" y="1039938"/>
            <a:ext cx="4287549" cy="7606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9709" y="2853692"/>
            <a:ext cx="3149229" cy="3236708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Oval 50"/>
          <p:cNvSpPr/>
          <p:nvPr userDrawn="1"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2" name="Straight Connector 51"/>
          <p:cNvCxnSpPr/>
          <p:nvPr userDrawn="1"/>
        </p:nvCxnSpPr>
        <p:spPr>
          <a:xfrm flipH="1">
            <a:off x="11700996" y="2219538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601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6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044" y="4878445"/>
            <a:ext cx="1193800" cy="952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16645"/>
            <a:ext cx="12192000" cy="5696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2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07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965" y="614512"/>
            <a:ext cx="4655184" cy="56967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31" name="Oval 30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14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679" r:id="rId22"/>
    <p:sldLayoutId id="2147483727" r:id="rId23"/>
    <p:sldLayoutId id="2147483728" r:id="rId24"/>
    <p:sldLayoutId id="2147483730" r:id="rId25"/>
    <p:sldLayoutId id="2147483731" r:id="rId26"/>
    <p:sldLayoutId id="2147483732" r:id="rId27"/>
    <p:sldLayoutId id="2147483729" r:id="rId28"/>
    <p:sldLayoutId id="2147483734" r:id="rId29"/>
    <p:sldLayoutId id="2147483688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  <p:sldLayoutId id="2147483687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2" r:id="rId45"/>
    <p:sldLayoutId id="2147483716" r:id="rId46"/>
    <p:sldLayoutId id="2147483717" r:id="rId47"/>
    <p:sldLayoutId id="2147483751" r:id="rId48"/>
    <p:sldLayoutId id="2147483753" r:id="rId49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3" userDrawn="1">
          <p15:clr>
            <a:srgbClr val="F26B43"/>
          </p15:clr>
        </p15:guide>
        <p15:guide id="4" pos="512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24" userDrawn="1">
          <p15:clr>
            <a:srgbClr val="F26B43"/>
          </p15:clr>
        </p15:guide>
        <p15:guide id="7" orient="horz" pos="4105" userDrawn="1">
          <p15:clr>
            <a:srgbClr val="F26B43"/>
          </p15:clr>
        </p15:guide>
        <p15:guide id="8" orient="horz" pos="384" userDrawn="1">
          <p15:clr>
            <a:srgbClr val="F26B43"/>
          </p15:clr>
        </p15:guide>
        <p15:guide id="9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tter.com/icann" TargetMode="External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openxmlformats.org/officeDocument/2006/relationships/hyperlink" Target="flickr.com/photos/icann" TargetMode="External"/><Relationship Id="rId7" Type="http://schemas.openxmlformats.org/officeDocument/2006/relationships/image" Target="../media/image20.png"/><Relationship Id="rId12" Type="http://schemas.openxmlformats.org/officeDocument/2006/relationships/hyperlink" Target="facebook.com/icannorg" TargetMode="External"/><Relationship Id="rId17" Type="http://schemas.openxmlformats.org/officeDocument/2006/relationships/hyperlink" Target="https://soundcloud.com/icann" TargetMode="External"/><Relationship Id="rId2" Type="http://schemas.openxmlformats.org/officeDocument/2006/relationships/hyperlink" Target="https://www.flickr.com/photos/icann" TargetMode="External"/><Relationship Id="rId16" Type="http://schemas.openxmlformats.org/officeDocument/2006/relationships/hyperlink" Target="https://www.youtube.com/user/ICANNnews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linkedin.com/company/icann" TargetMode="External"/><Relationship Id="rId11" Type="http://schemas.openxmlformats.org/officeDocument/2006/relationships/hyperlink" Target="https://www.facebook.com/icannorg" TargetMode="External"/><Relationship Id="rId5" Type="http://schemas.openxmlformats.org/officeDocument/2006/relationships/hyperlink" Target="https://www.linkedin.com/company/icann" TargetMode="External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19" Type="http://schemas.openxmlformats.org/officeDocument/2006/relationships/hyperlink" Target="https://www.slideshare.net/icannpresentations" TargetMode="External"/><Relationship Id="rId4" Type="http://schemas.openxmlformats.org/officeDocument/2006/relationships/image" Target="../media/image19.png"/><Relationship Id="rId9" Type="http://schemas.openxmlformats.org/officeDocument/2006/relationships/hyperlink" Target="twitter.com/icann" TargetMode="External"/><Relationship Id="rId14" Type="http://schemas.openxmlformats.org/officeDocument/2006/relationships/hyperlink" Target="youtube.com/user/ICANNnew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2228479" y="2020824"/>
            <a:ext cx="7939649" cy="1325880"/>
          </a:xfrm>
        </p:spPr>
        <p:txBody>
          <a:bodyPr>
            <a:normAutofit/>
          </a:bodyPr>
          <a:lstStyle/>
          <a:p>
            <a:r>
              <a:rPr lang="en-US" dirty="0"/>
              <a:t>ICANN84 Kickoff</a:t>
            </a:r>
            <a:br>
              <a:rPr lang="en-US" dirty="0"/>
            </a:br>
            <a:r>
              <a:rPr lang="en-US" dirty="0"/>
              <a:t>Production Planning Call No.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5FD323-8526-4FE4-FAEC-70E8FA3F9A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 July 2025 at 14:30 UTC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414707C-F73C-EAED-6A9C-E48726E67F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Feedback on ICANN83 and ICANN84 Planning Kickoff</a:t>
            </a:r>
          </a:p>
        </p:txBody>
      </p:sp>
    </p:spTree>
    <p:extLst>
      <p:ext uri="{BB962C8B-B14F-4D97-AF65-F5344CB8AC3E}">
        <p14:creationId xmlns:p14="http://schemas.microsoft.com/office/powerpoint/2010/main" val="77549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Engage with ICANN</a:t>
            </a:r>
            <a:endParaRPr lang="en-US" dirty="0"/>
          </a:p>
        </p:txBody>
      </p:sp>
      <p:sp>
        <p:nvSpPr>
          <p:cNvPr id="29" name="Text Placeholder 32"/>
          <p:cNvSpPr txBox="1">
            <a:spLocks/>
          </p:cNvSpPr>
          <p:nvPr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0" name="Text Placeholder 33"/>
          <p:cNvSpPr txBox="1">
            <a:spLocks/>
          </p:cNvSpPr>
          <p:nvPr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31" name="Text Placeholder 29"/>
          <p:cNvSpPr txBox="1">
            <a:spLocks/>
          </p:cNvSpPr>
          <p:nvPr/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Email: </a:t>
            </a:r>
            <a:r>
              <a:rPr lang="en-US" dirty="0" err="1"/>
              <a:t>email@icann.org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8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9" action="ppaction://hlinkfile"/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2" action="ppaction://hlinkfile"/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4" action="ppaction://hlinkfile"/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6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6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461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7216" y="397242"/>
            <a:ext cx="10576000" cy="17683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824441" y="2846284"/>
            <a:ext cx="10543117" cy="927926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Welcome &amp; Introduction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b="1" dirty="0">
              <a:solidFill>
                <a:srgbClr val="FCD4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Feedback on ICANN83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b="1" dirty="0">
              <a:solidFill>
                <a:srgbClr val="FCD4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Information on ICANN4: Venue &amp; Logistics </a:t>
            </a:r>
            <a:endParaRPr lang="en-US" sz="2000" b="1" dirty="0">
              <a:solidFill>
                <a:srgbClr val="FCD4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b="1" dirty="0">
              <a:solidFill>
                <a:srgbClr val="FCD481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Draft ICANN84 Block Schedule  &amp; Production timeline </a:t>
            </a:r>
            <a:endParaRPr lang="en-US" sz="2000" b="1" dirty="0">
              <a:solidFill>
                <a:srgbClr val="FCD4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b="1" dirty="0">
              <a:solidFill>
                <a:srgbClr val="FCD48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Discussion: Community Priorities &amp; Suggestions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b="1" dirty="0">
              <a:solidFill>
                <a:srgbClr val="FCD48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AOB Closing</a:t>
            </a:r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3E557-FD0A-9CBA-8987-9202A405C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BD7CE9-AE8F-734A-836C-A07697A7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Welcome &amp; Introduction</a:t>
            </a:r>
          </a:p>
        </p:txBody>
      </p:sp>
    </p:spTree>
    <p:extLst>
      <p:ext uri="{BB962C8B-B14F-4D97-AF65-F5344CB8AC3E}">
        <p14:creationId xmlns:p14="http://schemas.microsoft.com/office/powerpoint/2010/main" val="407440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Community </a:t>
            </a:r>
            <a:r>
              <a:rPr lang="en-US" sz="3600" dirty="0"/>
              <a:t>Feedback on ICANN83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5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A16D9-A630-CCD0-BC5D-D6147CF96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6F9FDB-6BCA-44C3-B35A-BF65A8F6C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Information on ICANN84: Venue &amp; Logistics </a:t>
            </a:r>
            <a:br>
              <a:rPr lang="en-US" sz="3600" b="1" dirty="0">
                <a:solidFill>
                  <a:srgbClr val="FCD48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3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sz="3600" dirty="0"/>
              <a:t>Draft ICANN83 Block Schedule &amp; Production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4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6640ED-A243-6E19-1C37-38468C54A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3" y="265722"/>
            <a:ext cx="10345271" cy="798696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887EF-97DA-98D9-C255-1D2DEA56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BE" sz="2400"/>
              <a:t>Draft Block Schedule ICANN8</a:t>
            </a:r>
            <a:r>
              <a:rPr lang="en-US" sz="2400"/>
              <a:t>4</a:t>
            </a:r>
            <a:endParaRPr lang="en-BE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2B383-2091-45D0-4727-57DA3520CE25}"/>
              </a:ext>
            </a:extLst>
          </p:cNvPr>
          <p:cNvSpPr txBox="1"/>
          <p:nvPr/>
        </p:nvSpPr>
        <p:spPr>
          <a:xfrm>
            <a:off x="609600" y="111162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BE" dirty="0" err="1">
              <a:cs typeface="Source Sans Pr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97593-4E34-B71F-133D-25D61169BDD5}"/>
              </a:ext>
            </a:extLst>
          </p:cNvPr>
          <p:cNvSpPr txBox="1"/>
          <p:nvPr/>
        </p:nvSpPr>
        <p:spPr>
          <a:xfrm>
            <a:off x="1039906" y="139849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BE" dirty="0" err="1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7355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518A-7CCD-2060-D7C3-3F0EE3C1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ICANN84 Production Timeline</a:t>
            </a:r>
            <a:endParaRPr lang="en-BE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EA5A0D-92F3-E8F3-B052-C69B3366C5FE}"/>
              </a:ext>
            </a:extLst>
          </p:cNvPr>
          <p:cNvSpPr txBox="1"/>
          <p:nvPr/>
        </p:nvSpPr>
        <p:spPr>
          <a:xfrm>
            <a:off x="3052482" y="3239852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8678C7-ABA9-237F-A0D8-85C74F591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6211"/>
            <a:ext cx="11135638" cy="860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5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A460C-68B0-0223-3C62-C04AE6E1D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C7A06B-18B0-935C-6D85-4E69E251B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sz="3600" dirty="0"/>
              <a:t>Discussion: Community priorities &amp; Suggestions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96655"/>
      </p:ext>
    </p:extLst>
  </p:cSld>
  <p:clrMapOvr>
    <a:masterClrMapping/>
  </p:clrMapOvr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_16x9 20170601.potx" id="{6DCE996D-886D-4310-B448-1ACF06EC9706}" vid="{B8D7A136-CA80-4520-9EC3-55CACFEC00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66060</TotalTime>
  <Words>152</Words>
  <Application>Microsoft Macintosh PowerPoint</Application>
  <PresentationFormat>Widescreen</PresentationFormat>
  <Paragraphs>35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Segoe UI</vt:lpstr>
      <vt:lpstr>Source Sans Pro</vt:lpstr>
      <vt:lpstr>Wingdings</vt:lpstr>
      <vt:lpstr>ICANN PPT_Arial_16x9_June 2017_potx</vt:lpstr>
      <vt:lpstr>ICANN84 Kickoff Production Planning Call No. 1</vt:lpstr>
      <vt:lpstr>Agenda</vt:lpstr>
      <vt:lpstr>1. Welcome &amp; Introduction</vt:lpstr>
      <vt:lpstr>2. Community Feedback on ICANN83</vt:lpstr>
      <vt:lpstr>3. NEW Information on ICANN84: Venue &amp; Logistics  </vt:lpstr>
      <vt:lpstr>4. Draft ICANN83 Block Schedule &amp; Production timeline</vt:lpstr>
      <vt:lpstr>Draft Block Schedule ICANN84</vt:lpstr>
      <vt:lpstr>ICANN84 Production Timeline</vt:lpstr>
      <vt:lpstr>5. Discussion: Community priorities &amp; Suggestions</vt:lpstr>
      <vt:lpstr>Engage with ICANN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(150 character limit)</dc:title>
  <dc:creator>Julio Polito</dc:creator>
  <cp:lastModifiedBy>Nathalie PEREGRINE</cp:lastModifiedBy>
  <cp:revision>100</cp:revision>
  <cp:lastPrinted>2017-01-26T19:29:02Z</cp:lastPrinted>
  <dcterms:created xsi:type="dcterms:W3CDTF">2017-05-30T19:34:46Z</dcterms:created>
  <dcterms:modified xsi:type="dcterms:W3CDTF">2025-07-01T11:24:29Z</dcterms:modified>
</cp:coreProperties>
</file>