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Layouts/slideLayout1.xml" ContentType="application/vnd.openxmlformats-officedocument.presentationml.slideLayout+xml"/>
  <Override PartName="/ppt/theme/theme2.xml" ContentType="application/vnd.openxmlformats-officedocument.them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Lst>
  <p:sldSz cx="9144000" cy="51435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b="def" i="def"/>
      <a:tcStyle>
        <a:tcBdr/>
        <a:fill>
          <a:solidFill>
            <a:srgbClr val="E8EBF5"/>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b="def" i="def"/>
      <a:tcStyle>
        <a:tcBdr/>
        <a:fill>
          <a:solidFill>
            <a:srgbClr val="F0F0F0"/>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b="def" i="def"/>
      <a:tcStyle>
        <a:tcBdr/>
        <a:fill>
          <a:solidFill>
            <a:srgbClr val="EBF1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17" name="Shape 17"/>
          <p:cNvSpPr/>
          <p:nvPr>
            <p:ph type="sldImg"/>
          </p:nvPr>
        </p:nvSpPr>
        <p:spPr>
          <a:xfrm>
            <a:off x="1143000" y="685800"/>
            <a:ext cx="4572000" cy="3429000"/>
          </a:xfrm>
          <a:prstGeom prst="rect">
            <a:avLst/>
          </a:prstGeom>
        </p:spPr>
        <p:txBody>
          <a:bodyPr/>
          <a:lstStyle/>
          <a:p>
            <a:pPr/>
          </a:p>
        </p:txBody>
      </p:sp>
      <p:sp>
        <p:nvSpPr>
          <p:cNvPr id="18" name="Shape 18"/>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DEFAULT">
    <p:spTree>
      <p:nvGrpSpPr>
        <p:cNvPr id="1" name=""/>
        <p:cNvGrpSpPr/>
        <p:nvPr/>
      </p:nvGrpSpPr>
      <p:grpSpPr>
        <a:xfrm>
          <a:off x="0" y="0"/>
          <a:ext cx="0" cy="0"/>
          <a:chOff x="0" y="0"/>
          <a:chExt cx="0" cy="0"/>
        </a:xfrm>
      </p:grpSpPr>
      <p:sp>
        <p:nvSpPr>
          <p:cNvPr id="1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solidFill>
          <a:srgbClr val="FFFFFF"/>
        </a:solidFill>
      </p:bgPr>
    </p:bg>
    <p:spTree>
      <p:nvGrpSpPr>
        <p:cNvPr id="1" name=""/>
        <p:cNvGrpSpPr/>
        <p:nvPr/>
      </p:nvGrpSpPr>
      <p:grpSpPr>
        <a:xfrm>
          <a:off x="0" y="0"/>
          <a:ext cx="0" cy="0"/>
          <a:chOff x="0" y="0"/>
          <a:chExt cx="0" cy="0"/>
        </a:xfrm>
      </p:grpSpPr>
      <p:sp>
        <p:nvSpPr>
          <p:cNvPr id="2" name="Title Text"/>
          <p:cNvSpPr txBox="1"/>
          <p:nvPr>
            <p:ph type="title"/>
          </p:nvPr>
        </p:nvSpPr>
        <p:spPr>
          <a:xfrm>
            <a:off x="457200" y="69056"/>
            <a:ext cx="8229600" cy="1131094"/>
          </a:xfrm>
          <a:prstGeom prst="rect">
            <a:avLst/>
          </a:prstGeom>
          <a:ln w="12700">
            <a:miter lim="400000"/>
          </a:ln>
          <a:extLst>
            <a:ext uri="{C572A759-6A51-4108-AA02-DFA0A04FC94B}">
              <ma14:wrappingTextBoxFlag xmlns:ma14="http://schemas.microsoft.com/office/mac/drawingml/2011/main" val="1"/>
            </a:ext>
          </a:extLst>
        </p:spPr>
        <p:txBody>
          <a:bodyPr lIns="45719" rIns="45719" anchor="ctr"/>
          <a:lstStyle/>
          <a:p>
            <a:pPr/>
            <a:r>
              <a:t>Title Text</a:t>
            </a:r>
          </a:p>
        </p:txBody>
      </p:sp>
      <p:sp>
        <p:nvSpPr>
          <p:cNvPr id="3" name="Body Level One…"/>
          <p:cNvSpPr txBox="1"/>
          <p:nvPr>
            <p:ph type="body" idx="1"/>
          </p:nvPr>
        </p:nvSpPr>
        <p:spPr>
          <a:xfrm>
            <a:off x="457200" y="1200150"/>
            <a:ext cx="8229600" cy="3943350"/>
          </a:xfrm>
          <a:prstGeom prst="rect">
            <a:avLst/>
          </a:prstGeom>
          <a:ln w="12700">
            <a:miter lim="400000"/>
          </a:ln>
          <a:extLst>
            <a:ext uri="{C572A759-6A51-4108-AA02-DFA0A04FC94B}">
              <ma14:wrappingTextBoxFlag xmlns:ma14="http://schemas.microsoft.com/office/mac/drawingml/2011/main" val="1"/>
            </a:ext>
          </a:extLst>
        </p:spPr>
        <p:txBody>
          <a:bodyPr lIns="45719" rIns="45719"/>
          <a:lstStyle/>
          <a:p>
            <a:pPr/>
            <a:r>
              <a:t>Body Level One</a:t>
            </a:r>
          </a:p>
          <a:p>
            <a:pPr lvl="1"/>
            <a:r>
              <a:t>Body Level Two</a:t>
            </a:r>
          </a:p>
          <a:p>
            <a:pPr lvl="2"/>
            <a:r>
              <a:t>Body Level Three</a:t>
            </a:r>
          </a:p>
          <a:p>
            <a:pPr lvl="3"/>
            <a:r>
              <a:t>Body Level Four</a:t>
            </a:r>
          </a:p>
          <a:p>
            <a:pPr lvl="4"/>
            <a:r>
              <a:t>Body Level Five</a:t>
            </a:r>
          </a:p>
        </p:txBody>
      </p:sp>
      <p:sp>
        <p:nvSpPr>
          <p:cNvPr id="4" name="Slide Number"/>
          <p:cNvSpPr txBox="1"/>
          <p:nvPr>
            <p:ph type="sldNum" sz="quarter" idx="2"/>
          </p:nvPr>
        </p:nvSpPr>
        <p:spPr>
          <a:xfrm>
            <a:off x="4419600" y="4627562"/>
            <a:ext cx="2133600" cy="279401"/>
          </a:xfrm>
          <a:prstGeom prst="rect">
            <a:avLst/>
          </a:prstGeom>
          <a:ln w="12700">
            <a:miter lim="400000"/>
          </a:ln>
        </p:spPr>
        <p:txBody>
          <a:bodyPr wrap="none" lIns="45719" rIns="45719" anchor="ctr">
            <a:spAutoFit/>
          </a:bodyPr>
          <a:lstStyle>
            <a:lvl1pPr algn="r">
              <a:defRPr sz="1200"/>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2"/>
  </p:sldLayoutIdLst>
  <p:transition xmlns:p14="http://schemas.microsoft.com/office/powerpoint/2010/main" spd="med" advClick="1"/>
  <p:txStyles>
    <p:titleStyle>
      <a:lvl1pPr marL="0" marR="0" indent="0" algn="ctr" defTabSz="914400" rtl="0" latinLnBrk="0">
        <a:lnSpc>
          <a:spcPct val="10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1pPr>
      <a:lvl2pPr marL="0" marR="0" indent="0" algn="ctr" defTabSz="914400" rtl="0" latinLnBrk="0">
        <a:lnSpc>
          <a:spcPct val="10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2pPr>
      <a:lvl3pPr marL="0" marR="0" indent="0" algn="ctr" defTabSz="914400" rtl="0" latinLnBrk="0">
        <a:lnSpc>
          <a:spcPct val="10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3pPr>
      <a:lvl4pPr marL="0" marR="0" indent="0" algn="ctr" defTabSz="914400" rtl="0" latinLnBrk="0">
        <a:lnSpc>
          <a:spcPct val="10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4pPr>
      <a:lvl5pPr marL="0" marR="0" indent="0" algn="ctr" defTabSz="914400" rtl="0" latinLnBrk="0">
        <a:lnSpc>
          <a:spcPct val="10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5pPr>
      <a:lvl6pPr marL="0" marR="0" indent="0" algn="ctr" defTabSz="914400" rtl="0" latinLnBrk="0">
        <a:lnSpc>
          <a:spcPct val="10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6pPr>
      <a:lvl7pPr marL="0" marR="0" indent="0" algn="ctr" defTabSz="914400" rtl="0" latinLnBrk="0">
        <a:lnSpc>
          <a:spcPct val="10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7pPr>
      <a:lvl8pPr marL="0" marR="0" indent="0" algn="ctr" defTabSz="914400" rtl="0" latinLnBrk="0">
        <a:lnSpc>
          <a:spcPct val="10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8pPr>
      <a:lvl9pPr marL="0" marR="0" indent="0" algn="ctr" defTabSz="914400" rtl="0" latinLnBrk="0">
        <a:lnSpc>
          <a:spcPct val="10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9pPr>
    </p:titleStyle>
    <p:bodyStyle>
      <a:lvl1pPr marL="342900" marR="0" indent="-342900" algn="l" defTabSz="914400" rtl="0" latinLnBrk="0">
        <a:lnSpc>
          <a:spcPct val="100000"/>
        </a:lnSpc>
        <a:spcBef>
          <a:spcPts val="700"/>
        </a:spcBef>
        <a:spcAft>
          <a:spcPts val="0"/>
        </a:spcAft>
        <a:buClrTx/>
        <a:buSzPct val="100000"/>
        <a:buFont typeface="Arial"/>
        <a:buChar char="•"/>
        <a:tabLst/>
        <a:defRPr b="0" baseline="0" cap="none" i="0" spc="0" strike="noStrike" sz="3200" u="none">
          <a:solidFill>
            <a:srgbClr val="000000"/>
          </a:solidFill>
          <a:uFillTx/>
          <a:latin typeface="+mn-lt"/>
          <a:ea typeface="+mn-ea"/>
          <a:cs typeface="+mn-cs"/>
          <a:sym typeface="Calibri"/>
        </a:defRPr>
      </a:lvl1pPr>
      <a:lvl2pPr marL="783771" marR="0" indent="-326571" algn="l" defTabSz="914400" rtl="0" latinLnBrk="0">
        <a:lnSpc>
          <a:spcPct val="100000"/>
        </a:lnSpc>
        <a:spcBef>
          <a:spcPts val="700"/>
        </a:spcBef>
        <a:spcAft>
          <a:spcPts val="0"/>
        </a:spcAft>
        <a:buClrTx/>
        <a:buSzPct val="100000"/>
        <a:buFont typeface="Arial"/>
        <a:buChar char="–"/>
        <a:tabLst/>
        <a:defRPr b="0" baseline="0" cap="none" i="0" spc="0" strike="noStrike" sz="3200" u="none">
          <a:solidFill>
            <a:srgbClr val="000000"/>
          </a:solidFill>
          <a:uFillTx/>
          <a:latin typeface="+mn-lt"/>
          <a:ea typeface="+mn-ea"/>
          <a:cs typeface="+mn-cs"/>
          <a:sym typeface="Calibri"/>
        </a:defRPr>
      </a:lvl2pPr>
      <a:lvl3pPr marL="1219200" marR="0" indent="-304800" algn="l" defTabSz="914400" rtl="0" latinLnBrk="0">
        <a:lnSpc>
          <a:spcPct val="100000"/>
        </a:lnSpc>
        <a:spcBef>
          <a:spcPts val="700"/>
        </a:spcBef>
        <a:spcAft>
          <a:spcPts val="0"/>
        </a:spcAft>
        <a:buClrTx/>
        <a:buSzPct val="100000"/>
        <a:buFont typeface="Arial"/>
        <a:buChar char="•"/>
        <a:tabLst/>
        <a:defRPr b="0" baseline="0" cap="none" i="0" spc="0" strike="noStrike" sz="3200" u="none">
          <a:solidFill>
            <a:srgbClr val="000000"/>
          </a:solidFill>
          <a:uFillTx/>
          <a:latin typeface="+mn-lt"/>
          <a:ea typeface="+mn-ea"/>
          <a:cs typeface="+mn-cs"/>
          <a:sym typeface="Calibri"/>
        </a:defRPr>
      </a:lvl3pPr>
      <a:lvl4pPr marL="1737360" marR="0" indent="-365760" algn="l" defTabSz="914400" rtl="0" latinLnBrk="0">
        <a:lnSpc>
          <a:spcPct val="100000"/>
        </a:lnSpc>
        <a:spcBef>
          <a:spcPts val="700"/>
        </a:spcBef>
        <a:spcAft>
          <a:spcPts val="0"/>
        </a:spcAft>
        <a:buClrTx/>
        <a:buSzPct val="100000"/>
        <a:buFont typeface="Arial"/>
        <a:buChar char="–"/>
        <a:tabLst/>
        <a:defRPr b="0" baseline="0" cap="none" i="0" spc="0" strike="noStrike" sz="3200" u="none">
          <a:solidFill>
            <a:srgbClr val="000000"/>
          </a:solidFill>
          <a:uFillTx/>
          <a:latin typeface="+mn-lt"/>
          <a:ea typeface="+mn-ea"/>
          <a:cs typeface="+mn-cs"/>
          <a:sym typeface="Calibri"/>
        </a:defRPr>
      </a:lvl4pPr>
      <a:lvl5pPr marL="2194560" marR="0" indent="-365760" algn="l" defTabSz="914400" rtl="0" latinLnBrk="0">
        <a:lnSpc>
          <a:spcPct val="100000"/>
        </a:lnSpc>
        <a:spcBef>
          <a:spcPts val="700"/>
        </a:spcBef>
        <a:spcAft>
          <a:spcPts val="0"/>
        </a:spcAft>
        <a:buClrTx/>
        <a:buSzPct val="100000"/>
        <a:buFont typeface="Arial"/>
        <a:buChar char="»"/>
        <a:tabLst/>
        <a:defRPr b="0" baseline="0" cap="none" i="0" spc="0" strike="noStrike" sz="3200" u="none">
          <a:solidFill>
            <a:srgbClr val="000000"/>
          </a:solidFill>
          <a:uFillTx/>
          <a:latin typeface="+mn-lt"/>
          <a:ea typeface="+mn-ea"/>
          <a:cs typeface="+mn-cs"/>
          <a:sym typeface="Calibri"/>
        </a:defRPr>
      </a:lvl5pPr>
      <a:lvl6pPr marL="2651760" marR="0" indent="-365760" algn="l" defTabSz="914400" rtl="0" latinLnBrk="0">
        <a:lnSpc>
          <a:spcPct val="100000"/>
        </a:lnSpc>
        <a:spcBef>
          <a:spcPts val="700"/>
        </a:spcBef>
        <a:spcAft>
          <a:spcPts val="0"/>
        </a:spcAft>
        <a:buClrTx/>
        <a:buSzPct val="100000"/>
        <a:buFont typeface="Arial"/>
        <a:buChar char="•"/>
        <a:tabLst/>
        <a:defRPr b="0" baseline="0" cap="none" i="0" spc="0" strike="noStrike" sz="3200" u="none">
          <a:solidFill>
            <a:srgbClr val="000000"/>
          </a:solidFill>
          <a:uFillTx/>
          <a:latin typeface="+mn-lt"/>
          <a:ea typeface="+mn-ea"/>
          <a:cs typeface="+mn-cs"/>
          <a:sym typeface="Calibri"/>
        </a:defRPr>
      </a:lvl6pPr>
      <a:lvl7pPr marL="3108960" marR="0" indent="-365760" algn="l" defTabSz="914400" rtl="0" latinLnBrk="0">
        <a:lnSpc>
          <a:spcPct val="100000"/>
        </a:lnSpc>
        <a:spcBef>
          <a:spcPts val="700"/>
        </a:spcBef>
        <a:spcAft>
          <a:spcPts val="0"/>
        </a:spcAft>
        <a:buClrTx/>
        <a:buSzPct val="100000"/>
        <a:buFont typeface="Arial"/>
        <a:buChar char="•"/>
        <a:tabLst/>
        <a:defRPr b="0" baseline="0" cap="none" i="0" spc="0" strike="noStrike" sz="3200" u="none">
          <a:solidFill>
            <a:srgbClr val="000000"/>
          </a:solidFill>
          <a:uFillTx/>
          <a:latin typeface="+mn-lt"/>
          <a:ea typeface="+mn-ea"/>
          <a:cs typeface="+mn-cs"/>
          <a:sym typeface="Calibri"/>
        </a:defRPr>
      </a:lvl7pPr>
      <a:lvl8pPr marL="3566159" marR="0" indent="-365759" algn="l" defTabSz="914400" rtl="0" latinLnBrk="0">
        <a:lnSpc>
          <a:spcPct val="100000"/>
        </a:lnSpc>
        <a:spcBef>
          <a:spcPts val="700"/>
        </a:spcBef>
        <a:spcAft>
          <a:spcPts val="0"/>
        </a:spcAft>
        <a:buClrTx/>
        <a:buSzPct val="100000"/>
        <a:buFont typeface="Arial"/>
        <a:buChar char="•"/>
        <a:tabLst/>
        <a:defRPr b="0" baseline="0" cap="none" i="0" spc="0" strike="noStrike" sz="3200" u="none">
          <a:solidFill>
            <a:srgbClr val="000000"/>
          </a:solidFill>
          <a:uFillTx/>
          <a:latin typeface="+mn-lt"/>
          <a:ea typeface="+mn-ea"/>
          <a:cs typeface="+mn-cs"/>
          <a:sym typeface="Calibri"/>
        </a:defRPr>
      </a:lvl8pPr>
      <a:lvl9pPr marL="4023359" marR="0" indent="-365759" algn="l" defTabSz="914400" rtl="0" latinLnBrk="0">
        <a:lnSpc>
          <a:spcPct val="100000"/>
        </a:lnSpc>
        <a:spcBef>
          <a:spcPts val="700"/>
        </a:spcBef>
        <a:spcAft>
          <a:spcPts val="0"/>
        </a:spcAft>
        <a:buClrTx/>
        <a:buSzPct val="100000"/>
        <a:buFont typeface="Arial"/>
        <a:buChar char="•"/>
        <a:tabLst/>
        <a:defRPr b="0" baseline="0" cap="none" i="0" spc="0" strike="noStrike" sz="3200" u="none">
          <a:solidFill>
            <a:srgbClr val="000000"/>
          </a:solidFill>
          <a:uFillTx/>
          <a:latin typeface="+mn-lt"/>
          <a:ea typeface="+mn-ea"/>
          <a:cs typeface="+mn-cs"/>
          <a:sym typeface="Calibri"/>
        </a:defRPr>
      </a:lvl9pPr>
    </p:bodyStyle>
    <p:otherStyle>
      <a:lvl1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s>

</file>

<file path=ppt/slides/_rels/slide4.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png"/></Relationships>

</file>

<file path=ppt/slides/_rels/slide7.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12294A"/>
        </a:solidFill>
      </p:bgPr>
    </p:bg>
    <p:spTree>
      <p:nvGrpSpPr>
        <p:cNvPr id="1" name=""/>
        <p:cNvGrpSpPr/>
        <p:nvPr/>
      </p:nvGrpSpPr>
      <p:grpSpPr>
        <a:xfrm>
          <a:off x="0" y="0"/>
          <a:ext cx="0" cy="0"/>
          <a:chOff x="0" y="0"/>
          <a:chExt cx="0" cy="0"/>
        </a:xfrm>
      </p:grpSpPr>
      <p:sp>
        <p:nvSpPr>
          <p:cNvPr id="20" name="Shape 0"/>
          <p:cNvSpPr/>
          <p:nvPr/>
        </p:nvSpPr>
        <p:spPr>
          <a:xfrm>
            <a:off x="-1" y="0"/>
            <a:ext cx="3474722" cy="5143500"/>
          </a:xfrm>
          <a:prstGeom prst="rect">
            <a:avLst/>
          </a:prstGeom>
          <a:solidFill>
            <a:srgbClr val="1C4069"/>
          </a:solidFill>
          <a:ln w="12700">
            <a:solidFill>
              <a:srgbClr val="1C4069"/>
            </a:solidFill>
          </a:ln>
        </p:spPr>
        <p:txBody>
          <a:bodyPr lIns="45719" rIns="45719"/>
          <a:lstStyle/>
          <a:p>
            <a:pPr/>
          </a:p>
        </p:txBody>
      </p:sp>
      <p:sp>
        <p:nvSpPr>
          <p:cNvPr id="21" name="Shape 1"/>
          <p:cNvSpPr/>
          <p:nvPr/>
        </p:nvSpPr>
        <p:spPr>
          <a:xfrm>
            <a:off x="3474720" y="0"/>
            <a:ext cx="73153" cy="5143500"/>
          </a:xfrm>
          <a:prstGeom prst="rect">
            <a:avLst/>
          </a:prstGeom>
          <a:solidFill>
            <a:srgbClr val="2563A8"/>
          </a:solidFill>
          <a:ln w="12700">
            <a:solidFill>
              <a:srgbClr val="2563A8"/>
            </a:solidFill>
          </a:ln>
        </p:spPr>
        <p:txBody>
          <a:bodyPr lIns="45719" rIns="45719"/>
          <a:lstStyle/>
          <a:p>
            <a:pPr/>
          </a:p>
        </p:txBody>
      </p:sp>
      <p:sp>
        <p:nvSpPr>
          <p:cNvPr id="22" name="Shape 2"/>
          <p:cNvSpPr/>
          <p:nvPr/>
        </p:nvSpPr>
        <p:spPr>
          <a:xfrm>
            <a:off x="-1" y="4114800"/>
            <a:ext cx="3474722" cy="1028700"/>
          </a:xfrm>
          <a:prstGeom prst="rect">
            <a:avLst/>
          </a:prstGeom>
          <a:solidFill>
            <a:srgbClr val="2563A8"/>
          </a:solidFill>
          <a:ln w="12700">
            <a:solidFill>
              <a:srgbClr val="2563A8"/>
            </a:solidFill>
          </a:ln>
        </p:spPr>
        <p:txBody>
          <a:bodyPr lIns="45719" rIns="45719"/>
          <a:lstStyle/>
          <a:p>
            <a:pPr/>
          </a:p>
        </p:txBody>
      </p:sp>
      <p:sp>
        <p:nvSpPr>
          <p:cNvPr id="23" name="Text 3"/>
          <p:cNvSpPr txBox="1"/>
          <p:nvPr/>
        </p:nvSpPr>
        <p:spPr>
          <a:xfrm>
            <a:off x="365759" y="541506"/>
            <a:ext cx="2743201" cy="654348"/>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b="1" sz="5200">
                <a:solidFill>
                  <a:srgbClr val="FFFFFF"/>
                </a:solidFill>
              </a:defRPr>
            </a:lvl1pPr>
          </a:lstStyle>
          <a:p>
            <a:pPr/>
            <a:r>
              <a:t>NCSG</a:t>
            </a:r>
          </a:p>
        </p:txBody>
      </p:sp>
      <p:sp>
        <p:nvSpPr>
          <p:cNvPr id="24" name="Text 4"/>
          <p:cNvSpPr txBox="1"/>
          <p:nvPr/>
        </p:nvSpPr>
        <p:spPr>
          <a:xfrm>
            <a:off x="365759" y="1319356"/>
            <a:ext cx="2926082" cy="241648"/>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a:solidFill>
                  <a:srgbClr val="A8C4E0"/>
                </a:solidFill>
              </a:defRPr>
            </a:lvl1pPr>
          </a:lstStyle>
          <a:p>
            <a:pPr/>
            <a:r>
              <a:t>Policy Committee</a:t>
            </a:r>
          </a:p>
        </p:txBody>
      </p:sp>
      <p:sp>
        <p:nvSpPr>
          <p:cNvPr id="25" name="Text 5"/>
          <p:cNvSpPr txBox="1"/>
          <p:nvPr/>
        </p:nvSpPr>
        <p:spPr>
          <a:xfrm>
            <a:off x="365759" y="1712548"/>
            <a:ext cx="2926082" cy="241648"/>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a:solidFill>
                  <a:srgbClr val="A8C4E0"/>
                </a:solidFill>
              </a:defRPr>
            </a:lvl1pPr>
          </a:lstStyle>
          <a:p>
            <a:pPr/>
            <a:r>
              <a:t>Meeting Prep</a:t>
            </a:r>
          </a:p>
        </p:txBody>
      </p:sp>
      <p:sp>
        <p:nvSpPr>
          <p:cNvPr id="26" name="Text 6"/>
          <p:cNvSpPr txBox="1"/>
          <p:nvPr/>
        </p:nvSpPr>
        <p:spPr>
          <a:xfrm>
            <a:off x="365759" y="4294703"/>
            <a:ext cx="2926082" cy="463154"/>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p>
            <a:pPr>
              <a:defRPr b="1" sz="1600">
                <a:solidFill>
                  <a:srgbClr val="FFFFFF"/>
                </a:solidFill>
              </a:defRPr>
            </a:pPr>
            <a:r>
              <a:t>GNSO Council</a:t>
            </a:r>
          </a:p>
          <a:p>
            <a:pPr>
              <a:defRPr b="1" sz="1600">
                <a:solidFill>
                  <a:srgbClr val="FFFFFF"/>
                </a:solidFill>
              </a:defRPr>
            </a:pPr>
            <a:r>
              <a:t>21 May 2026</a:t>
            </a:r>
          </a:p>
        </p:txBody>
      </p:sp>
      <p:sp>
        <p:nvSpPr>
          <p:cNvPr id="27" name="Text 7"/>
          <p:cNvSpPr txBox="1"/>
          <p:nvPr/>
        </p:nvSpPr>
        <p:spPr>
          <a:xfrm>
            <a:off x="3840479" y="2465640"/>
            <a:ext cx="5029201" cy="646560"/>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p>
            <a:pPr>
              <a:defRPr sz="1400">
                <a:solidFill>
                  <a:srgbClr val="A8C4E0"/>
                </a:solidFill>
              </a:defRPr>
            </a:pPr>
            <a:r>
              <a:t>Agenda Overview · GAC Letter on 15-day Verification</a:t>
            </a:r>
          </a:p>
          <a:p>
            <a:pPr>
              <a:defRPr sz="1400">
                <a:solidFill>
                  <a:srgbClr val="A8C4E0"/>
                </a:solidFill>
              </a:defRPr>
            </a:pPr>
            <a:r>
              <a:t>Board Letter on Authentication · DNS Abuse Briefing</a:t>
            </a:r>
          </a:p>
          <a:p>
            <a:pPr>
              <a:defRPr sz="1400">
                <a:solidFill>
                  <a:srgbClr val="A8C4E0"/>
                </a:solidFill>
              </a:defRPr>
            </a:pPr>
            <a:r>
              <a:t>SSAD / RDRS Status · NCSG Positions</a:t>
            </a:r>
          </a:p>
        </p:txBody>
      </p:sp>
      <p:sp>
        <p:nvSpPr>
          <p:cNvPr id="28" name="Text 8"/>
          <p:cNvSpPr txBox="1"/>
          <p:nvPr/>
        </p:nvSpPr>
        <p:spPr>
          <a:xfrm>
            <a:off x="3840479" y="4754924"/>
            <a:ext cx="5029201" cy="137072"/>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1000">
                <a:solidFill>
                  <a:srgbClr val="94A3B8"/>
                </a:solidFill>
              </a:defRPr>
            </a:lvl1pPr>
          </a:lstStyle>
          <a:p>
            <a:pPr/>
            <a:r>
              <a:t>Prepared for Farzaneh Badiei | Internal Use Only</a:t>
            </a:r>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E8F0F8"/>
        </a:solidFill>
      </p:bgPr>
    </p:bg>
    <p:spTree>
      <p:nvGrpSpPr>
        <p:cNvPr id="1" name=""/>
        <p:cNvGrpSpPr/>
        <p:nvPr/>
      </p:nvGrpSpPr>
      <p:grpSpPr>
        <a:xfrm>
          <a:off x="0" y="0"/>
          <a:ext cx="0" cy="0"/>
          <a:chOff x="0" y="0"/>
          <a:chExt cx="0" cy="0"/>
        </a:xfrm>
      </p:grpSpPr>
      <p:sp>
        <p:nvSpPr>
          <p:cNvPr id="30" name="Shape 0"/>
          <p:cNvSpPr/>
          <p:nvPr/>
        </p:nvSpPr>
        <p:spPr>
          <a:xfrm>
            <a:off x="365759" y="228600"/>
            <a:ext cx="64009" cy="777241"/>
          </a:xfrm>
          <a:prstGeom prst="rect">
            <a:avLst/>
          </a:prstGeom>
          <a:solidFill>
            <a:srgbClr val="2563A8"/>
          </a:solidFill>
          <a:ln w="12700">
            <a:solidFill>
              <a:srgbClr val="2563A8"/>
            </a:solidFill>
          </a:ln>
        </p:spPr>
        <p:txBody>
          <a:bodyPr lIns="45719" rIns="45719"/>
          <a:lstStyle/>
          <a:p>
            <a:pPr/>
          </a:p>
        </p:txBody>
      </p:sp>
      <p:sp>
        <p:nvSpPr>
          <p:cNvPr id="31" name="Text 1"/>
          <p:cNvSpPr txBox="1"/>
          <p:nvPr/>
        </p:nvSpPr>
        <p:spPr>
          <a:xfrm>
            <a:off x="548640" y="305659"/>
            <a:ext cx="8229601" cy="293937"/>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b="1" sz="2200">
                <a:solidFill>
                  <a:srgbClr val="12294A"/>
                </a:solidFill>
              </a:defRPr>
            </a:lvl1pPr>
          </a:lstStyle>
          <a:p>
            <a:pPr/>
            <a:r>
              <a:t>GNSO Council Agenda — 21 May 2026</a:t>
            </a:r>
          </a:p>
        </p:txBody>
      </p:sp>
      <p:sp>
        <p:nvSpPr>
          <p:cNvPr id="32" name="Text 2"/>
          <p:cNvSpPr txBox="1"/>
          <p:nvPr/>
        </p:nvSpPr>
        <p:spPr>
          <a:xfrm>
            <a:off x="548640" y="726239"/>
            <a:ext cx="8229601" cy="156866"/>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1200">
                <a:solidFill>
                  <a:srgbClr val="94A3B8"/>
                </a:solidFill>
              </a:defRPr>
            </a:lvl1pPr>
          </a:lstStyle>
          <a:p>
            <a:pPr/>
            <a:r>
              <a:t>05:00 UTC | 01:00 Washington DC | 06:00 London</a:t>
            </a:r>
          </a:p>
        </p:txBody>
      </p:sp>
      <p:sp>
        <p:nvSpPr>
          <p:cNvPr id="33" name="Shape 3"/>
          <p:cNvSpPr/>
          <p:nvPr/>
        </p:nvSpPr>
        <p:spPr>
          <a:xfrm>
            <a:off x="365759" y="1097280"/>
            <a:ext cx="8412482" cy="530352"/>
          </a:xfrm>
          <a:prstGeom prst="rect">
            <a:avLst/>
          </a:prstGeom>
          <a:solidFill>
            <a:srgbClr val="FFFFFF"/>
          </a:solidFill>
          <a:ln w="12700">
            <a:solidFill>
              <a:srgbClr val="D0DCF0"/>
            </a:solidFill>
          </a:ln>
        </p:spPr>
        <p:txBody>
          <a:bodyPr lIns="45719" rIns="45719"/>
          <a:lstStyle/>
          <a:p>
            <a:pPr/>
          </a:p>
        </p:txBody>
      </p:sp>
      <p:sp>
        <p:nvSpPr>
          <p:cNvPr id="34" name="Shape 4"/>
          <p:cNvSpPr/>
          <p:nvPr/>
        </p:nvSpPr>
        <p:spPr>
          <a:xfrm>
            <a:off x="365759" y="1097280"/>
            <a:ext cx="384049" cy="530352"/>
          </a:xfrm>
          <a:prstGeom prst="rect">
            <a:avLst/>
          </a:prstGeom>
          <a:solidFill>
            <a:srgbClr val="94A3B8"/>
          </a:solidFill>
          <a:ln w="12700">
            <a:solidFill>
              <a:srgbClr val="94A3B8"/>
            </a:solidFill>
          </a:ln>
        </p:spPr>
        <p:txBody>
          <a:bodyPr lIns="45719" rIns="45719"/>
          <a:lstStyle/>
          <a:p>
            <a:pPr/>
          </a:p>
        </p:txBody>
      </p:sp>
      <p:sp>
        <p:nvSpPr>
          <p:cNvPr id="35" name="Text 5"/>
          <p:cNvSpPr txBox="1"/>
          <p:nvPr/>
        </p:nvSpPr>
        <p:spPr>
          <a:xfrm>
            <a:off x="365759" y="1257879"/>
            <a:ext cx="384049" cy="209154"/>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lgn="ctr">
              <a:defRPr b="1" sz="1600">
                <a:solidFill>
                  <a:srgbClr val="FFFFFF"/>
                </a:solidFill>
              </a:defRPr>
            </a:lvl1pPr>
          </a:lstStyle>
          <a:p>
            <a:pPr/>
            <a:r>
              <a:t>1</a:t>
            </a:r>
          </a:p>
        </p:txBody>
      </p:sp>
      <p:sp>
        <p:nvSpPr>
          <p:cNvPr id="36" name="Text 6"/>
          <p:cNvSpPr txBox="1"/>
          <p:nvPr/>
        </p:nvSpPr>
        <p:spPr>
          <a:xfrm>
            <a:off x="841247" y="1293167"/>
            <a:ext cx="6217922" cy="156866"/>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1200">
                <a:solidFill>
                  <a:srgbClr val="12294A"/>
                </a:solidFill>
              </a:defRPr>
            </a:lvl1pPr>
          </a:lstStyle>
          <a:p>
            <a:pPr/>
            <a:r>
              <a:t>Administrative Matters</a:t>
            </a:r>
          </a:p>
        </p:txBody>
      </p:sp>
      <p:sp>
        <p:nvSpPr>
          <p:cNvPr id="37" name="Text 7"/>
          <p:cNvSpPr txBox="1"/>
          <p:nvPr/>
        </p:nvSpPr>
        <p:spPr>
          <a:xfrm>
            <a:off x="7132319" y="1304466"/>
            <a:ext cx="822961" cy="134268"/>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lgn="r">
              <a:defRPr sz="1100">
                <a:solidFill>
                  <a:srgbClr val="94A3B8"/>
                </a:solidFill>
              </a:defRPr>
            </a:lvl1pPr>
          </a:lstStyle>
          <a:p>
            <a:pPr/>
            <a:r>
              <a:t>5 min</a:t>
            </a:r>
          </a:p>
        </p:txBody>
      </p:sp>
      <p:sp>
        <p:nvSpPr>
          <p:cNvPr id="38" name="Shape 8"/>
          <p:cNvSpPr/>
          <p:nvPr/>
        </p:nvSpPr>
        <p:spPr>
          <a:xfrm>
            <a:off x="365759" y="1719072"/>
            <a:ext cx="8412482" cy="530352"/>
          </a:xfrm>
          <a:prstGeom prst="rect">
            <a:avLst/>
          </a:prstGeom>
          <a:solidFill>
            <a:srgbClr val="FFFFFF"/>
          </a:solidFill>
          <a:ln w="12700">
            <a:solidFill>
              <a:srgbClr val="D0DCF0"/>
            </a:solidFill>
          </a:ln>
        </p:spPr>
        <p:txBody>
          <a:bodyPr lIns="45719" rIns="45719"/>
          <a:lstStyle/>
          <a:p>
            <a:pPr/>
          </a:p>
        </p:txBody>
      </p:sp>
      <p:sp>
        <p:nvSpPr>
          <p:cNvPr id="39" name="Shape 9"/>
          <p:cNvSpPr/>
          <p:nvPr/>
        </p:nvSpPr>
        <p:spPr>
          <a:xfrm>
            <a:off x="365759" y="1719072"/>
            <a:ext cx="384049" cy="530352"/>
          </a:xfrm>
          <a:prstGeom prst="rect">
            <a:avLst/>
          </a:prstGeom>
          <a:solidFill>
            <a:srgbClr val="0D7A6F"/>
          </a:solidFill>
          <a:ln w="12700">
            <a:solidFill>
              <a:srgbClr val="0D7A6F"/>
            </a:solidFill>
          </a:ln>
        </p:spPr>
        <p:txBody>
          <a:bodyPr lIns="45719" rIns="45719"/>
          <a:lstStyle/>
          <a:p>
            <a:pPr/>
          </a:p>
        </p:txBody>
      </p:sp>
      <p:sp>
        <p:nvSpPr>
          <p:cNvPr id="40" name="Text 10"/>
          <p:cNvSpPr txBox="1"/>
          <p:nvPr/>
        </p:nvSpPr>
        <p:spPr>
          <a:xfrm>
            <a:off x="365759" y="1879671"/>
            <a:ext cx="384049" cy="209154"/>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lgn="ctr">
              <a:defRPr b="1" sz="1600">
                <a:solidFill>
                  <a:srgbClr val="FFFFFF"/>
                </a:solidFill>
              </a:defRPr>
            </a:lvl1pPr>
          </a:lstStyle>
          <a:p>
            <a:pPr/>
            <a:r>
              <a:t>2</a:t>
            </a:r>
          </a:p>
        </p:txBody>
      </p:sp>
      <p:sp>
        <p:nvSpPr>
          <p:cNvPr id="41" name="Text 11"/>
          <p:cNvSpPr txBox="1"/>
          <p:nvPr/>
        </p:nvSpPr>
        <p:spPr>
          <a:xfrm>
            <a:off x="841247" y="1914959"/>
            <a:ext cx="6217922" cy="156866"/>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1200">
                <a:solidFill>
                  <a:srgbClr val="12294A"/>
                </a:solidFill>
              </a:defRPr>
            </a:lvl1pPr>
          </a:lstStyle>
          <a:p>
            <a:pPr/>
            <a:r>
              <a:t>Projects &amp; Action Items Review</a:t>
            </a:r>
          </a:p>
        </p:txBody>
      </p:sp>
      <p:sp>
        <p:nvSpPr>
          <p:cNvPr id="42" name="Text 12"/>
          <p:cNvSpPr txBox="1"/>
          <p:nvPr/>
        </p:nvSpPr>
        <p:spPr>
          <a:xfrm>
            <a:off x="7132319" y="1926258"/>
            <a:ext cx="822961" cy="134268"/>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lgn="r">
              <a:defRPr sz="1100">
                <a:solidFill>
                  <a:srgbClr val="94A3B8"/>
                </a:solidFill>
              </a:defRPr>
            </a:lvl1pPr>
          </a:lstStyle>
          <a:p>
            <a:pPr/>
            <a:r>
              <a:t>5 min</a:t>
            </a:r>
          </a:p>
        </p:txBody>
      </p:sp>
      <p:sp>
        <p:nvSpPr>
          <p:cNvPr id="43" name="Shape 13"/>
          <p:cNvSpPr/>
          <p:nvPr/>
        </p:nvSpPr>
        <p:spPr>
          <a:xfrm>
            <a:off x="365759" y="2340864"/>
            <a:ext cx="8412482" cy="530353"/>
          </a:xfrm>
          <a:prstGeom prst="rect">
            <a:avLst/>
          </a:prstGeom>
          <a:solidFill>
            <a:srgbClr val="EBF3FF"/>
          </a:solidFill>
          <a:ln w="12700">
            <a:solidFill>
              <a:srgbClr val="D0DCF0"/>
            </a:solidFill>
          </a:ln>
        </p:spPr>
        <p:txBody>
          <a:bodyPr lIns="45719" rIns="45719"/>
          <a:lstStyle/>
          <a:p>
            <a:pPr/>
          </a:p>
        </p:txBody>
      </p:sp>
      <p:sp>
        <p:nvSpPr>
          <p:cNvPr id="44" name="Shape 14"/>
          <p:cNvSpPr/>
          <p:nvPr/>
        </p:nvSpPr>
        <p:spPr>
          <a:xfrm>
            <a:off x="365759" y="2340864"/>
            <a:ext cx="384049" cy="530353"/>
          </a:xfrm>
          <a:prstGeom prst="rect">
            <a:avLst/>
          </a:prstGeom>
          <a:solidFill>
            <a:srgbClr val="2563A8"/>
          </a:solidFill>
          <a:ln w="12700">
            <a:solidFill>
              <a:srgbClr val="2563A8"/>
            </a:solidFill>
          </a:ln>
        </p:spPr>
        <p:txBody>
          <a:bodyPr lIns="45719" rIns="45719"/>
          <a:lstStyle/>
          <a:p>
            <a:pPr/>
          </a:p>
        </p:txBody>
      </p:sp>
      <p:sp>
        <p:nvSpPr>
          <p:cNvPr id="45" name="Text 15"/>
          <p:cNvSpPr txBox="1"/>
          <p:nvPr/>
        </p:nvSpPr>
        <p:spPr>
          <a:xfrm>
            <a:off x="365759" y="2501463"/>
            <a:ext cx="384049" cy="209154"/>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lgn="ctr">
              <a:defRPr b="1" sz="1600">
                <a:solidFill>
                  <a:srgbClr val="FFFFFF"/>
                </a:solidFill>
              </a:defRPr>
            </a:lvl1pPr>
          </a:lstStyle>
          <a:p>
            <a:pPr/>
            <a:r>
              <a:t>3</a:t>
            </a:r>
          </a:p>
        </p:txBody>
      </p:sp>
      <p:sp>
        <p:nvSpPr>
          <p:cNvPr id="46" name="Text 16"/>
          <p:cNvSpPr txBox="1"/>
          <p:nvPr/>
        </p:nvSpPr>
        <p:spPr>
          <a:xfrm>
            <a:off x="841247" y="2536751"/>
            <a:ext cx="6217922" cy="156866"/>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b="1" sz="1200">
                <a:solidFill>
                  <a:srgbClr val="12294A"/>
                </a:solidFill>
              </a:defRPr>
            </a:lvl1pPr>
          </a:lstStyle>
          <a:p>
            <a:pPr/>
            <a:r>
              <a:t>VOTE — Board Un-Adoption Process (GGP/PDP Manuals)</a:t>
            </a:r>
          </a:p>
        </p:txBody>
      </p:sp>
      <p:sp>
        <p:nvSpPr>
          <p:cNvPr id="47" name="Text 17"/>
          <p:cNvSpPr txBox="1"/>
          <p:nvPr/>
        </p:nvSpPr>
        <p:spPr>
          <a:xfrm>
            <a:off x="7132319" y="2548050"/>
            <a:ext cx="822961" cy="134269"/>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lgn="r">
              <a:defRPr sz="1100">
                <a:solidFill>
                  <a:srgbClr val="94A3B8"/>
                </a:solidFill>
              </a:defRPr>
            </a:lvl1pPr>
          </a:lstStyle>
          <a:p>
            <a:pPr/>
            <a:r>
              <a:t>20 min</a:t>
            </a:r>
          </a:p>
        </p:txBody>
      </p:sp>
      <p:sp>
        <p:nvSpPr>
          <p:cNvPr id="48" name="Shape 18"/>
          <p:cNvSpPr/>
          <p:nvPr/>
        </p:nvSpPr>
        <p:spPr>
          <a:xfrm>
            <a:off x="8046719" y="2432304"/>
            <a:ext cx="640081" cy="329185"/>
          </a:xfrm>
          <a:prstGeom prst="rect">
            <a:avLst/>
          </a:prstGeom>
          <a:solidFill>
            <a:srgbClr val="2563A8"/>
          </a:solidFill>
          <a:ln w="12700">
            <a:solidFill>
              <a:srgbClr val="2563A8"/>
            </a:solidFill>
          </a:ln>
        </p:spPr>
        <p:txBody>
          <a:bodyPr lIns="45719" rIns="45719"/>
          <a:lstStyle/>
          <a:p>
            <a:pPr/>
          </a:p>
        </p:txBody>
      </p:sp>
      <p:sp>
        <p:nvSpPr>
          <p:cNvPr id="49" name="Text 19"/>
          <p:cNvSpPr txBox="1"/>
          <p:nvPr/>
        </p:nvSpPr>
        <p:spPr>
          <a:xfrm>
            <a:off x="8046719" y="2533396"/>
            <a:ext cx="640081" cy="1270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lgn="ctr">
              <a:defRPr b="1" sz="900">
                <a:solidFill>
                  <a:srgbClr val="FFFFFF"/>
                </a:solidFill>
              </a:defRPr>
            </a:lvl1pPr>
          </a:lstStyle>
          <a:p>
            <a:pPr/>
            <a:r>
              <a:t>VOTE</a:t>
            </a:r>
          </a:p>
        </p:txBody>
      </p:sp>
      <p:sp>
        <p:nvSpPr>
          <p:cNvPr id="50" name="Shape 20"/>
          <p:cNvSpPr/>
          <p:nvPr/>
        </p:nvSpPr>
        <p:spPr>
          <a:xfrm>
            <a:off x="365759" y="2962655"/>
            <a:ext cx="8412482" cy="530353"/>
          </a:xfrm>
          <a:prstGeom prst="rect">
            <a:avLst/>
          </a:prstGeom>
          <a:solidFill>
            <a:srgbClr val="EBF3FF"/>
          </a:solidFill>
          <a:ln w="12700">
            <a:solidFill>
              <a:srgbClr val="D0DCF0"/>
            </a:solidFill>
          </a:ln>
        </p:spPr>
        <p:txBody>
          <a:bodyPr lIns="45719" rIns="45719"/>
          <a:lstStyle/>
          <a:p>
            <a:pPr/>
          </a:p>
        </p:txBody>
      </p:sp>
      <p:sp>
        <p:nvSpPr>
          <p:cNvPr id="51" name="Shape 21"/>
          <p:cNvSpPr/>
          <p:nvPr/>
        </p:nvSpPr>
        <p:spPr>
          <a:xfrm>
            <a:off x="365759" y="2962655"/>
            <a:ext cx="384049" cy="530353"/>
          </a:xfrm>
          <a:prstGeom prst="rect">
            <a:avLst/>
          </a:prstGeom>
          <a:solidFill>
            <a:srgbClr val="2563A8"/>
          </a:solidFill>
          <a:ln w="12700">
            <a:solidFill>
              <a:srgbClr val="2563A8"/>
            </a:solidFill>
          </a:ln>
        </p:spPr>
        <p:txBody>
          <a:bodyPr lIns="45719" rIns="45719"/>
          <a:lstStyle/>
          <a:p>
            <a:pPr/>
          </a:p>
        </p:txBody>
      </p:sp>
      <p:sp>
        <p:nvSpPr>
          <p:cNvPr id="52" name="Text 22"/>
          <p:cNvSpPr txBox="1"/>
          <p:nvPr/>
        </p:nvSpPr>
        <p:spPr>
          <a:xfrm>
            <a:off x="365759" y="3123255"/>
            <a:ext cx="384049" cy="209154"/>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lgn="ctr">
              <a:defRPr b="1" sz="1600">
                <a:solidFill>
                  <a:srgbClr val="FFFFFF"/>
                </a:solidFill>
              </a:defRPr>
            </a:lvl1pPr>
          </a:lstStyle>
          <a:p>
            <a:pPr/>
            <a:r>
              <a:t>4</a:t>
            </a:r>
          </a:p>
        </p:txBody>
      </p:sp>
      <p:sp>
        <p:nvSpPr>
          <p:cNvPr id="53" name="Text 23"/>
          <p:cNvSpPr txBox="1"/>
          <p:nvPr/>
        </p:nvSpPr>
        <p:spPr>
          <a:xfrm>
            <a:off x="841247" y="3158543"/>
            <a:ext cx="6217922" cy="156866"/>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b="1" sz="1200">
                <a:solidFill>
                  <a:srgbClr val="12294A"/>
                </a:solidFill>
              </a:defRPr>
            </a:lvl1pPr>
          </a:lstStyle>
          <a:p>
            <a:pPr/>
            <a:r>
              <a:t>VOTE — Council Process for SPIRT Requests</a:t>
            </a:r>
          </a:p>
        </p:txBody>
      </p:sp>
      <p:sp>
        <p:nvSpPr>
          <p:cNvPr id="54" name="Text 24"/>
          <p:cNvSpPr txBox="1"/>
          <p:nvPr/>
        </p:nvSpPr>
        <p:spPr>
          <a:xfrm>
            <a:off x="7132319" y="3169842"/>
            <a:ext cx="822961" cy="134268"/>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lgn="r">
              <a:defRPr sz="1100">
                <a:solidFill>
                  <a:srgbClr val="94A3B8"/>
                </a:solidFill>
              </a:defRPr>
            </a:lvl1pPr>
          </a:lstStyle>
          <a:p>
            <a:pPr/>
            <a:r>
              <a:t>20 min</a:t>
            </a:r>
          </a:p>
        </p:txBody>
      </p:sp>
      <p:sp>
        <p:nvSpPr>
          <p:cNvPr id="55" name="Shape 25"/>
          <p:cNvSpPr/>
          <p:nvPr/>
        </p:nvSpPr>
        <p:spPr>
          <a:xfrm>
            <a:off x="8046719" y="3054095"/>
            <a:ext cx="640081" cy="329185"/>
          </a:xfrm>
          <a:prstGeom prst="rect">
            <a:avLst/>
          </a:prstGeom>
          <a:solidFill>
            <a:srgbClr val="2563A8"/>
          </a:solidFill>
          <a:ln w="12700">
            <a:solidFill>
              <a:srgbClr val="2563A8"/>
            </a:solidFill>
          </a:ln>
        </p:spPr>
        <p:txBody>
          <a:bodyPr lIns="45719" rIns="45719"/>
          <a:lstStyle/>
          <a:p>
            <a:pPr/>
          </a:p>
        </p:txBody>
      </p:sp>
      <p:sp>
        <p:nvSpPr>
          <p:cNvPr id="56" name="Text 26"/>
          <p:cNvSpPr txBox="1"/>
          <p:nvPr/>
        </p:nvSpPr>
        <p:spPr>
          <a:xfrm>
            <a:off x="8046719" y="3155188"/>
            <a:ext cx="640081" cy="1270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lgn="ctr">
              <a:defRPr b="1" sz="900">
                <a:solidFill>
                  <a:srgbClr val="FFFFFF"/>
                </a:solidFill>
              </a:defRPr>
            </a:lvl1pPr>
          </a:lstStyle>
          <a:p>
            <a:pPr/>
            <a:r>
              <a:t>VOTE</a:t>
            </a:r>
          </a:p>
        </p:txBody>
      </p:sp>
      <p:sp>
        <p:nvSpPr>
          <p:cNvPr id="57" name="Shape 27"/>
          <p:cNvSpPr/>
          <p:nvPr/>
        </p:nvSpPr>
        <p:spPr>
          <a:xfrm>
            <a:off x="365759" y="3584447"/>
            <a:ext cx="8412482" cy="530353"/>
          </a:xfrm>
          <a:prstGeom prst="rect">
            <a:avLst/>
          </a:prstGeom>
          <a:solidFill>
            <a:srgbClr val="FFF8E6"/>
          </a:solidFill>
          <a:ln w="12700">
            <a:solidFill>
              <a:srgbClr val="D0DCF0"/>
            </a:solidFill>
          </a:ln>
        </p:spPr>
        <p:txBody>
          <a:bodyPr lIns="45719" rIns="45719"/>
          <a:lstStyle/>
          <a:p>
            <a:pPr/>
          </a:p>
        </p:txBody>
      </p:sp>
      <p:sp>
        <p:nvSpPr>
          <p:cNvPr id="58" name="Shape 28"/>
          <p:cNvSpPr/>
          <p:nvPr/>
        </p:nvSpPr>
        <p:spPr>
          <a:xfrm>
            <a:off x="365759" y="3584447"/>
            <a:ext cx="384049" cy="530353"/>
          </a:xfrm>
          <a:prstGeom prst="rect">
            <a:avLst/>
          </a:prstGeom>
          <a:solidFill>
            <a:srgbClr val="D4870A"/>
          </a:solidFill>
          <a:ln w="12700">
            <a:solidFill>
              <a:srgbClr val="D4870A"/>
            </a:solidFill>
          </a:ln>
        </p:spPr>
        <p:txBody>
          <a:bodyPr lIns="45719" rIns="45719"/>
          <a:lstStyle/>
          <a:p>
            <a:pPr/>
          </a:p>
        </p:txBody>
      </p:sp>
      <p:sp>
        <p:nvSpPr>
          <p:cNvPr id="59" name="Text 29"/>
          <p:cNvSpPr txBox="1"/>
          <p:nvPr/>
        </p:nvSpPr>
        <p:spPr>
          <a:xfrm>
            <a:off x="365759" y="3745047"/>
            <a:ext cx="384049" cy="209154"/>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lgn="ctr">
              <a:defRPr b="1" sz="1600">
                <a:solidFill>
                  <a:srgbClr val="FFFFFF"/>
                </a:solidFill>
              </a:defRPr>
            </a:lvl1pPr>
          </a:lstStyle>
          <a:p>
            <a:pPr/>
            <a:r>
              <a:t>5</a:t>
            </a:r>
          </a:p>
        </p:txBody>
      </p:sp>
      <p:sp>
        <p:nvSpPr>
          <p:cNvPr id="60" name="Text 30"/>
          <p:cNvSpPr txBox="1"/>
          <p:nvPr/>
        </p:nvSpPr>
        <p:spPr>
          <a:xfrm>
            <a:off x="841247" y="3780335"/>
            <a:ext cx="6217922" cy="156866"/>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b="1" sz="1200">
                <a:solidFill>
                  <a:srgbClr val="12294A"/>
                </a:solidFill>
              </a:defRPr>
            </a:lvl1pPr>
          </a:lstStyle>
          <a:p>
            <a:pPr/>
            <a:r>
              <a:t>Discussion — GNSO Work Prioritization Mechanism</a:t>
            </a:r>
          </a:p>
        </p:txBody>
      </p:sp>
      <p:sp>
        <p:nvSpPr>
          <p:cNvPr id="61" name="Text 31"/>
          <p:cNvSpPr txBox="1"/>
          <p:nvPr/>
        </p:nvSpPr>
        <p:spPr>
          <a:xfrm>
            <a:off x="7132319" y="3791634"/>
            <a:ext cx="822961" cy="134268"/>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lgn="r">
              <a:defRPr sz="1100">
                <a:solidFill>
                  <a:srgbClr val="94A3B8"/>
                </a:solidFill>
              </a:defRPr>
            </a:lvl1pPr>
          </a:lstStyle>
          <a:p>
            <a:pPr/>
            <a:r>
              <a:t>20 min</a:t>
            </a:r>
          </a:p>
        </p:txBody>
      </p:sp>
      <p:sp>
        <p:nvSpPr>
          <p:cNvPr id="62" name="Shape 32"/>
          <p:cNvSpPr/>
          <p:nvPr/>
        </p:nvSpPr>
        <p:spPr>
          <a:xfrm>
            <a:off x="8046719" y="3675888"/>
            <a:ext cx="640081" cy="329185"/>
          </a:xfrm>
          <a:prstGeom prst="rect">
            <a:avLst/>
          </a:prstGeom>
          <a:solidFill>
            <a:srgbClr val="D4870A"/>
          </a:solidFill>
          <a:ln w="12700">
            <a:solidFill>
              <a:srgbClr val="D4870A"/>
            </a:solidFill>
          </a:ln>
        </p:spPr>
        <p:txBody>
          <a:bodyPr lIns="45719" rIns="45719"/>
          <a:lstStyle/>
          <a:p>
            <a:pPr/>
          </a:p>
        </p:txBody>
      </p:sp>
      <p:sp>
        <p:nvSpPr>
          <p:cNvPr id="63" name="Text 33"/>
          <p:cNvSpPr txBox="1"/>
          <p:nvPr/>
        </p:nvSpPr>
        <p:spPr>
          <a:xfrm>
            <a:off x="8046719" y="3776979"/>
            <a:ext cx="640081" cy="1270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lgn="ctr">
              <a:defRPr b="1" sz="900">
                <a:solidFill>
                  <a:srgbClr val="FFFFFF"/>
                </a:solidFill>
              </a:defRPr>
            </a:lvl1pPr>
          </a:lstStyle>
          <a:p>
            <a:pPr/>
            <a:r>
              <a:t>KEY</a:t>
            </a:r>
          </a:p>
        </p:txBody>
      </p:sp>
      <p:sp>
        <p:nvSpPr>
          <p:cNvPr id="64" name="Shape 34"/>
          <p:cNvSpPr/>
          <p:nvPr/>
        </p:nvSpPr>
        <p:spPr>
          <a:xfrm>
            <a:off x="365759" y="4206240"/>
            <a:ext cx="8412482" cy="530353"/>
          </a:xfrm>
          <a:prstGeom prst="rect">
            <a:avLst/>
          </a:prstGeom>
          <a:solidFill>
            <a:srgbClr val="FFF8E6"/>
          </a:solidFill>
          <a:ln w="12700">
            <a:solidFill>
              <a:srgbClr val="D0DCF0"/>
            </a:solidFill>
          </a:ln>
        </p:spPr>
        <p:txBody>
          <a:bodyPr lIns="45719" rIns="45719"/>
          <a:lstStyle/>
          <a:p>
            <a:pPr/>
          </a:p>
        </p:txBody>
      </p:sp>
      <p:sp>
        <p:nvSpPr>
          <p:cNvPr id="65" name="Shape 35"/>
          <p:cNvSpPr/>
          <p:nvPr/>
        </p:nvSpPr>
        <p:spPr>
          <a:xfrm>
            <a:off x="365759" y="4206240"/>
            <a:ext cx="384049" cy="530353"/>
          </a:xfrm>
          <a:prstGeom prst="rect">
            <a:avLst/>
          </a:prstGeom>
          <a:solidFill>
            <a:srgbClr val="D4870A"/>
          </a:solidFill>
          <a:ln w="12700">
            <a:solidFill>
              <a:srgbClr val="D4870A"/>
            </a:solidFill>
          </a:ln>
        </p:spPr>
        <p:txBody>
          <a:bodyPr lIns="45719" rIns="45719"/>
          <a:lstStyle/>
          <a:p>
            <a:pPr/>
          </a:p>
        </p:txBody>
      </p:sp>
      <p:sp>
        <p:nvSpPr>
          <p:cNvPr id="66" name="Text 36"/>
          <p:cNvSpPr txBox="1"/>
          <p:nvPr/>
        </p:nvSpPr>
        <p:spPr>
          <a:xfrm>
            <a:off x="365759" y="4366839"/>
            <a:ext cx="384049" cy="209154"/>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lgn="ctr">
              <a:defRPr b="1" sz="1600">
                <a:solidFill>
                  <a:srgbClr val="FFFFFF"/>
                </a:solidFill>
              </a:defRPr>
            </a:lvl1pPr>
          </a:lstStyle>
          <a:p>
            <a:pPr/>
            <a:r>
              <a:t>6</a:t>
            </a:r>
          </a:p>
        </p:txBody>
      </p:sp>
      <p:sp>
        <p:nvSpPr>
          <p:cNvPr id="67" name="Text 37"/>
          <p:cNvSpPr txBox="1"/>
          <p:nvPr/>
        </p:nvSpPr>
        <p:spPr>
          <a:xfrm>
            <a:off x="841247" y="4402127"/>
            <a:ext cx="6217922" cy="156866"/>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b="1" sz="1200">
                <a:solidFill>
                  <a:srgbClr val="12294A"/>
                </a:solidFill>
              </a:defRPr>
            </a:lvl1pPr>
          </a:lstStyle>
          <a:p>
            <a:pPr/>
            <a:r>
              <a:t>Any Other Business (ICANN86, DNS Abuse PDP2 Charter, SPIRT/RSP)</a:t>
            </a:r>
          </a:p>
        </p:txBody>
      </p:sp>
      <p:sp>
        <p:nvSpPr>
          <p:cNvPr id="68" name="Text 38"/>
          <p:cNvSpPr txBox="1"/>
          <p:nvPr/>
        </p:nvSpPr>
        <p:spPr>
          <a:xfrm>
            <a:off x="7132319" y="4413425"/>
            <a:ext cx="822961" cy="134269"/>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lgn="r">
              <a:defRPr sz="1100">
                <a:solidFill>
                  <a:srgbClr val="94A3B8"/>
                </a:solidFill>
              </a:defRPr>
            </a:lvl1pPr>
          </a:lstStyle>
          <a:p>
            <a:pPr/>
            <a:r>
              <a:t>20 min</a:t>
            </a:r>
          </a:p>
        </p:txBody>
      </p:sp>
      <p:sp>
        <p:nvSpPr>
          <p:cNvPr id="69" name="Shape 39"/>
          <p:cNvSpPr/>
          <p:nvPr/>
        </p:nvSpPr>
        <p:spPr>
          <a:xfrm>
            <a:off x="8046719" y="4297679"/>
            <a:ext cx="640081" cy="329185"/>
          </a:xfrm>
          <a:prstGeom prst="rect">
            <a:avLst/>
          </a:prstGeom>
          <a:solidFill>
            <a:srgbClr val="D4870A"/>
          </a:solidFill>
          <a:ln w="12700">
            <a:solidFill>
              <a:srgbClr val="D4870A"/>
            </a:solidFill>
          </a:ln>
        </p:spPr>
        <p:txBody>
          <a:bodyPr lIns="45719" rIns="45719"/>
          <a:lstStyle/>
          <a:p>
            <a:pPr/>
          </a:p>
        </p:txBody>
      </p:sp>
      <p:sp>
        <p:nvSpPr>
          <p:cNvPr id="70" name="Text 40"/>
          <p:cNvSpPr txBox="1"/>
          <p:nvPr/>
        </p:nvSpPr>
        <p:spPr>
          <a:xfrm>
            <a:off x="8046719" y="4398771"/>
            <a:ext cx="640081" cy="1270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lgn="ctr">
              <a:defRPr b="1" sz="900">
                <a:solidFill>
                  <a:srgbClr val="FFFFFF"/>
                </a:solidFill>
              </a:defRPr>
            </a:lvl1pPr>
          </a:lstStyle>
          <a:p>
            <a:pPr/>
            <a:r>
              <a:t>KEY</a:t>
            </a:r>
          </a:p>
        </p:txBody>
      </p:sp>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E8F0F8"/>
        </a:solidFill>
      </p:bgPr>
    </p:bg>
    <p:spTree>
      <p:nvGrpSpPr>
        <p:cNvPr id="1" name=""/>
        <p:cNvGrpSpPr/>
        <p:nvPr/>
      </p:nvGrpSpPr>
      <p:grpSpPr>
        <a:xfrm>
          <a:off x="0" y="0"/>
          <a:ext cx="0" cy="0"/>
          <a:chOff x="0" y="0"/>
          <a:chExt cx="0" cy="0"/>
        </a:xfrm>
      </p:grpSpPr>
      <p:sp>
        <p:nvSpPr>
          <p:cNvPr id="72" name="Shape 0"/>
          <p:cNvSpPr/>
          <p:nvPr/>
        </p:nvSpPr>
        <p:spPr>
          <a:xfrm>
            <a:off x="365759" y="228600"/>
            <a:ext cx="64009" cy="777241"/>
          </a:xfrm>
          <a:prstGeom prst="rect">
            <a:avLst/>
          </a:prstGeom>
          <a:solidFill>
            <a:srgbClr val="2563A8"/>
          </a:solidFill>
          <a:ln w="12700">
            <a:solidFill>
              <a:srgbClr val="2563A8"/>
            </a:solidFill>
          </a:ln>
        </p:spPr>
        <p:txBody>
          <a:bodyPr lIns="45719" rIns="45719"/>
          <a:lstStyle/>
          <a:p>
            <a:pPr/>
          </a:p>
        </p:txBody>
      </p:sp>
      <p:sp>
        <p:nvSpPr>
          <p:cNvPr id="73" name="Text 1"/>
          <p:cNvSpPr txBox="1"/>
          <p:nvPr/>
        </p:nvSpPr>
        <p:spPr>
          <a:xfrm>
            <a:off x="548640" y="305659"/>
            <a:ext cx="8229601" cy="293937"/>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b="1" sz="2200">
                <a:solidFill>
                  <a:srgbClr val="12294A"/>
                </a:solidFill>
              </a:defRPr>
            </a:lvl1pPr>
          </a:lstStyle>
          <a:p>
            <a:pPr/>
            <a:r>
              <a:t>Items 3 &amp; 4 — The Two Votes</a:t>
            </a:r>
          </a:p>
        </p:txBody>
      </p:sp>
      <p:sp>
        <p:nvSpPr>
          <p:cNvPr id="74" name="Text 2"/>
          <p:cNvSpPr txBox="1"/>
          <p:nvPr/>
        </p:nvSpPr>
        <p:spPr>
          <a:xfrm>
            <a:off x="548640" y="726239"/>
            <a:ext cx="8229601" cy="156866"/>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1200">
                <a:solidFill>
                  <a:srgbClr val="94A3B8"/>
                </a:solidFill>
              </a:defRPr>
            </a:lvl1pPr>
          </a:lstStyle>
          <a:p>
            <a:pPr/>
            <a:r>
              <a:t>Simple majority of each house required</a:t>
            </a:r>
          </a:p>
        </p:txBody>
      </p:sp>
      <p:sp>
        <p:nvSpPr>
          <p:cNvPr id="75" name="Shape 3"/>
          <p:cNvSpPr/>
          <p:nvPr/>
        </p:nvSpPr>
        <p:spPr>
          <a:xfrm>
            <a:off x="365759" y="1143000"/>
            <a:ext cx="4023361" cy="1828800"/>
          </a:xfrm>
          <a:prstGeom prst="rect">
            <a:avLst/>
          </a:prstGeom>
          <a:solidFill>
            <a:srgbClr val="FFFFFF"/>
          </a:solidFill>
          <a:ln w="12700">
            <a:solidFill>
              <a:srgbClr val="D0DCF0"/>
            </a:solidFill>
          </a:ln>
          <a:effectLst>
            <a:outerShdw sx="100000" sy="100000" kx="0" ky="0" algn="b" rotWithShape="0" blurRad="101600" dist="38100" dir="8100000">
              <a:srgbClr val="000000">
                <a:alpha val="18000"/>
              </a:srgbClr>
            </a:outerShdw>
          </a:effectLst>
        </p:spPr>
        <p:txBody>
          <a:bodyPr lIns="45719" rIns="45719"/>
          <a:lstStyle/>
          <a:p>
            <a:pPr/>
          </a:p>
        </p:txBody>
      </p:sp>
      <p:sp>
        <p:nvSpPr>
          <p:cNvPr id="76" name="Shape 4"/>
          <p:cNvSpPr/>
          <p:nvPr/>
        </p:nvSpPr>
        <p:spPr>
          <a:xfrm>
            <a:off x="365759" y="1143000"/>
            <a:ext cx="4023361" cy="54864"/>
          </a:xfrm>
          <a:prstGeom prst="rect">
            <a:avLst/>
          </a:prstGeom>
          <a:solidFill>
            <a:srgbClr val="2563A8"/>
          </a:solidFill>
          <a:ln w="12700">
            <a:solidFill>
              <a:srgbClr val="2563A8"/>
            </a:solidFill>
          </a:ln>
        </p:spPr>
        <p:txBody>
          <a:bodyPr lIns="45719" rIns="45719"/>
          <a:lstStyle/>
          <a:p>
            <a:pPr/>
          </a:p>
        </p:txBody>
      </p:sp>
      <p:sp>
        <p:nvSpPr>
          <p:cNvPr id="77" name="Text 5"/>
          <p:cNvSpPr txBox="1"/>
          <p:nvPr/>
        </p:nvSpPr>
        <p:spPr>
          <a:xfrm>
            <a:off x="502919" y="1284023"/>
            <a:ext cx="3749042" cy="156866"/>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b="1" sz="1200">
                <a:solidFill>
                  <a:srgbClr val="2563A8"/>
                </a:solidFill>
              </a:defRPr>
            </a:lvl1pPr>
          </a:lstStyle>
          <a:p>
            <a:pPr/>
            <a:r>
              <a:t>Item 3 — Board Un-Adoption Process</a:t>
            </a:r>
          </a:p>
        </p:txBody>
      </p:sp>
      <p:sp>
        <p:nvSpPr>
          <p:cNvPr id="78" name="Text 6"/>
          <p:cNvSpPr txBox="1"/>
          <p:nvPr/>
        </p:nvSpPr>
        <p:spPr>
          <a:xfrm>
            <a:off x="502919" y="1536191"/>
            <a:ext cx="3749042" cy="959769"/>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a:defRPr sz="1100">
                <a:solidFill>
                  <a:srgbClr val="2D3748"/>
                </a:solidFill>
              </a:defRPr>
            </a:pPr>
            <a:r>
              <a:t>Vote on updated PDP &amp; GGP Manual text enabling the ICANN Board to reconsider previously adopted GNSO recommendations — filling a long-standing procedural gap.</a:t>
            </a:r>
          </a:p>
          <a:p>
            <a:pPr>
              <a:defRPr sz="1100">
                <a:solidFill>
                  <a:srgbClr val="2D3748"/>
                </a:solidFill>
              </a:defRPr>
            </a:pPr>
          </a:p>
          <a:p>
            <a:pPr>
              <a:defRPr sz="1100">
                <a:solidFill>
                  <a:srgbClr val="2D3748"/>
                </a:solidFill>
              </a:defRPr>
            </a:pPr>
            <a:r>
              <a:rPr b="1">
                <a:solidFill>
                  <a:srgbClr val="12294A"/>
                </a:solidFill>
              </a:rPr>
              <a:t>NCSG Watch: </a:t>
            </a:r>
            <a:r>
              <a:t>Do guardrails prevent Board from sidelining multistakeholder outcomes under pressure?</a:t>
            </a:r>
          </a:p>
        </p:txBody>
      </p:sp>
      <p:sp>
        <p:nvSpPr>
          <p:cNvPr id="79" name="Shape 7"/>
          <p:cNvSpPr/>
          <p:nvPr/>
        </p:nvSpPr>
        <p:spPr>
          <a:xfrm>
            <a:off x="4754879" y="1143000"/>
            <a:ext cx="4023360" cy="2651761"/>
          </a:xfrm>
          <a:prstGeom prst="rect">
            <a:avLst/>
          </a:prstGeom>
          <a:solidFill>
            <a:srgbClr val="FFFFFF"/>
          </a:solidFill>
          <a:ln w="12700">
            <a:solidFill>
              <a:srgbClr val="B91C1C"/>
            </a:solidFill>
          </a:ln>
          <a:effectLst>
            <a:outerShdw sx="100000" sy="100000" kx="0" ky="0" algn="b" rotWithShape="0" blurRad="101600" dist="38100" dir="8100000">
              <a:srgbClr val="000000">
                <a:alpha val="18000"/>
              </a:srgbClr>
            </a:outerShdw>
          </a:effectLst>
        </p:spPr>
        <p:txBody>
          <a:bodyPr lIns="45719" rIns="45719"/>
          <a:lstStyle/>
          <a:p>
            <a:pPr/>
          </a:p>
        </p:txBody>
      </p:sp>
      <p:sp>
        <p:nvSpPr>
          <p:cNvPr id="80" name="Shape 8"/>
          <p:cNvSpPr/>
          <p:nvPr/>
        </p:nvSpPr>
        <p:spPr>
          <a:xfrm>
            <a:off x="4754879" y="1143000"/>
            <a:ext cx="4023360" cy="54864"/>
          </a:xfrm>
          <a:prstGeom prst="rect">
            <a:avLst/>
          </a:prstGeom>
          <a:solidFill>
            <a:srgbClr val="B91C1C"/>
          </a:solidFill>
          <a:ln w="12700">
            <a:solidFill>
              <a:srgbClr val="B91C1C"/>
            </a:solidFill>
          </a:ln>
        </p:spPr>
        <p:txBody>
          <a:bodyPr lIns="45719" rIns="45719"/>
          <a:lstStyle/>
          <a:p>
            <a:pPr/>
          </a:p>
        </p:txBody>
      </p:sp>
      <p:sp>
        <p:nvSpPr>
          <p:cNvPr id="81" name="Text 9"/>
          <p:cNvSpPr txBox="1"/>
          <p:nvPr/>
        </p:nvSpPr>
        <p:spPr>
          <a:xfrm>
            <a:off x="4892040" y="1284023"/>
            <a:ext cx="3749041" cy="156866"/>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b="1" sz="1200">
                <a:solidFill>
                  <a:srgbClr val="B91C1C"/>
                </a:solidFill>
              </a:defRPr>
            </a:lvl1pPr>
          </a:lstStyle>
          <a:p>
            <a:pPr/>
            <a:r>
              <a:t>Item 4 — SPIRT Request Process</a:t>
            </a:r>
          </a:p>
        </p:txBody>
      </p:sp>
      <p:sp>
        <p:nvSpPr>
          <p:cNvPr id="82" name="Text 10"/>
          <p:cNvSpPr txBox="1"/>
          <p:nvPr/>
        </p:nvSpPr>
        <p:spPr>
          <a:xfrm>
            <a:off x="4892040" y="1536191"/>
            <a:ext cx="3749041" cy="1785269"/>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a:defRPr b="1" sz="1100">
                <a:solidFill>
                  <a:srgbClr val="B91C1C"/>
                </a:solidFill>
              </a:defRPr>
            </a:pPr>
            <a:r>
              <a:t>NCSG has objected to this motion.</a:t>
            </a:r>
          </a:p>
          <a:p>
            <a:pPr>
              <a:defRPr b="1" sz="1100">
                <a:solidFill>
                  <a:srgbClr val="B91C1C"/>
                </a:solidFill>
              </a:defRPr>
            </a:pPr>
          </a:p>
          <a:p>
            <a:pPr>
              <a:defRPr b="1" sz="1100">
                <a:solidFill>
                  <a:srgbClr val="B91C1C"/>
                </a:solidFill>
              </a:defRPr>
            </a:pPr>
            <a:r>
              <a:rPr>
                <a:solidFill>
                  <a:srgbClr val="2D3748"/>
                </a:solidFill>
              </a:rPr>
              <a:t>Key distinction:</a:t>
            </a:r>
            <a:endParaRPr>
              <a:solidFill>
                <a:srgbClr val="2D3748"/>
              </a:solidFill>
            </a:endParaRPr>
          </a:p>
          <a:p>
            <a:pPr>
              <a:defRPr b="1" sz="1100">
                <a:solidFill>
                  <a:srgbClr val="B91C1C"/>
                </a:solidFill>
              </a:defRPr>
            </a:pPr>
            <a:r>
              <a:rPr b="0">
                <a:solidFill>
                  <a:srgbClr val="2D3748"/>
                </a:solidFill>
              </a:rPr>
              <a:t>We do not object to the RySG's substantive request — aligning RSP with the AGB is a legitimate issue that we can consider. </a:t>
            </a:r>
            <a:endParaRPr b="0">
              <a:solidFill>
                <a:srgbClr val="2D3748"/>
              </a:solidFill>
            </a:endParaRPr>
          </a:p>
          <a:p>
            <a:pPr>
              <a:defRPr b="1" sz="1100">
                <a:solidFill>
                  <a:srgbClr val="B91C1C"/>
                </a:solidFill>
              </a:defRPr>
            </a:pPr>
            <a:endParaRPr b="0">
              <a:solidFill>
                <a:srgbClr val="2D3748"/>
              </a:solidFill>
            </a:endParaRPr>
          </a:p>
          <a:p>
            <a:pPr>
              <a:defRPr b="1" sz="1100">
                <a:solidFill>
                  <a:srgbClr val="B91C1C"/>
                </a:solidFill>
              </a:defRPr>
            </a:pPr>
            <a:r>
              <a:t>We object to the process. </a:t>
            </a:r>
            <a:r>
              <a:rPr b="0">
                <a:solidFill>
                  <a:srgbClr val="2D3748"/>
                </a:solidFill>
              </a:rPr>
              <a:t>The motion creates an expedited pathway that allows SPIRT-referred issues to bypass proper Council deliberation. NCSG position: all requests must come to the full Council and be considered there — no expedited consent window that sidelines Council review.</a:t>
            </a:r>
          </a:p>
        </p:txBody>
      </p:sp>
      <p:sp>
        <p:nvSpPr>
          <p:cNvPr id="83" name="Shape 11"/>
          <p:cNvSpPr/>
          <p:nvPr/>
        </p:nvSpPr>
        <p:spPr>
          <a:xfrm>
            <a:off x="365759" y="3913632"/>
            <a:ext cx="8412482" cy="1005840"/>
          </a:xfrm>
          <a:prstGeom prst="rect">
            <a:avLst/>
          </a:prstGeom>
          <a:solidFill>
            <a:srgbClr val="FFF0F0"/>
          </a:solidFill>
          <a:ln w="12700">
            <a:solidFill>
              <a:srgbClr val="B91C1C"/>
            </a:solidFill>
          </a:ln>
        </p:spPr>
        <p:txBody>
          <a:bodyPr lIns="45719" rIns="45719"/>
          <a:lstStyle/>
          <a:p>
            <a:pPr/>
          </a:p>
        </p:txBody>
      </p:sp>
      <p:pic>
        <p:nvPicPr>
          <p:cNvPr id="84" name="Image 0" descr="Image 0"/>
          <p:cNvPicPr>
            <a:picLocks noChangeAspect="1"/>
          </p:cNvPicPr>
          <p:nvPr/>
        </p:nvPicPr>
        <p:blipFill>
          <a:blip r:embed="rId2">
            <a:extLst/>
          </a:blip>
          <a:stretch>
            <a:fillRect/>
          </a:stretch>
        </p:blipFill>
        <p:spPr>
          <a:xfrm>
            <a:off x="502919" y="4069079"/>
            <a:ext cx="347473" cy="347473"/>
          </a:xfrm>
          <a:prstGeom prst="rect">
            <a:avLst/>
          </a:prstGeom>
          <a:ln w="12700">
            <a:miter lim="400000"/>
          </a:ln>
        </p:spPr>
      </p:pic>
      <p:sp>
        <p:nvSpPr>
          <p:cNvPr id="85" name="Text 12"/>
          <p:cNvSpPr txBox="1"/>
          <p:nvPr/>
        </p:nvSpPr>
        <p:spPr>
          <a:xfrm>
            <a:off x="960120" y="4179746"/>
            <a:ext cx="7680960" cy="464468"/>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1100">
                <a:solidFill>
                  <a:srgbClr val="6B0000"/>
                </a:solidFill>
              </a:defRPr>
            </a:lvl1pPr>
          </a:lstStyle>
          <a:p>
            <a:pPr/>
            <a:r>
              <a:t>ACTION: NCSG has objected — be prepared to state the position clearly. The motion may not proceed to a vote if objections hold. If discussion happens anyway, the NCSG line is: all SPIRT-referred requests must come to the full Council; no expedited process. The substantive RSP/AGB alignment issue itself is not opposed.</a:t>
            </a:r>
          </a:p>
        </p:txBody>
      </p:sp>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E8F0F8"/>
        </a:solidFill>
      </p:bgPr>
    </p:bg>
    <p:spTree>
      <p:nvGrpSpPr>
        <p:cNvPr id="1" name=""/>
        <p:cNvGrpSpPr/>
        <p:nvPr/>
      </p:nvGrpSpPr>
      <p:grpSpPr>
        <a:xfrm>
          <a:off x="0" y="0"/>
          <a:ext cx="0" cy="0"/>
          <a:chOff x="0" y="0"/>
          <a:chExt cx="0" cy="0"/>
        </a:xfrm>
      </p:grpSpPr>
      <p:sp>
        <p:nvSpPr>
          <p:cNvPr id="87" name="Shape 0"/>
          <p:cNvSpPr/>
          <p:nvPr/>
        </p:nvSpPr>
        <p:spPr>
          <a:xfrm>
            <a:off x="365759" y="228600"/>
            <a:ext cx="64009" cy="777241"/>
          </a:xfrm>
          <a:prstGeom prst="rect">
            <a:avLst/>
          </a:prstGeom>
          <a:solidFill>
            <a:srgbClr val="2563A8"/>
          </a:solidFill>
          <a:ln w="12700">
            <a:solidFill>
              <a:srgbClr val="2563A8"/>
            </a:solidFill>
          </a:ln>
        </p:spPr>
        <p:txBody>
          <a:bodyPr lIns="45719" rIns="45719"/>
          <a:lstStyle/>
          <a:p>
            <a:pPr/>
          </a:p>
        </p:txBody>
      </p:sp>
      <p:sp>
        <p:nvSpPr>
          <p:cNvPr id="88" name="Text 1"/>
          <p:cNvSpPr txBox="1"/>
          <p:nvPr/>
        </p:nvSpPr>
        <p:spPr>
          <a:xfrm>
            <a:off x="548640" y="305659"/>
            <a:ext cx="8229601" cy="293937"/>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b="1" sz="2200">
                <a:solidFill>
                  <a:srgbClr val="12294A"/>
                </a:solidFill>
              </a:defRPr>
            </a:lvl1pPr>
          </a:lstStyle>
          <a:p>
            <a:pPr/>
            <a:r>
              <a:t>Item 5 — GNSO Work Prioritization Mechanism</a:t>
            </a:r>
          </a:p>
        </p:txBody>
      </p:sp>
      <p:sp>
        <p:nvSpPr>
          <p:cNvPr id="89" name="Text 2"/>
          <p:cNvSpPr txBox="1"/>
          <p:nvPr/>
        </p:nvSpPr>
        <p:spPr>
          <a:xfrm>
            <a:off x="548640" y="726239"/>
            <a:ext cx="8229601" cy="156866"/>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1200">
                <a:solidFill>
                  <a:srgbClr val="94A3B8"/>
                </a:solidFill>
              </a:defRPr>
            </a:lvl1pPr>
          </a:lstStyle>
          <a:p>
            <a:pPr/>
            <a:r>
              <a:t>KEY DISCUSSION — Council seeks to agree on a pilot mechanism</a:t>
            </a:r>
          </a:p>
        </p:txBody>
      </p:sp>
      <p:sp>
        <p:nvSpPr>
          <p:cNvPr id="90" name="Text 3"/>
          <p:cNvSpPr txBox="1"/>
          <p:nvPr/>
        </p:nvSpPr>
        <p:spPr>
          <a:xfrm>
            <a:off x="365759" y="1146863"/>
            <a:ext cx="3931922" cy="156866"/>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b="1" sz="1200">
                <a:solidFill>
                  <a:srgbClr val="12294A"/>
                </a:solidFill>
              </a:defRPr>
            </a:lvl1pPr>
          </a:lstStyle>
          <a:p>
            <a:pPr/>
            <a:r>
              <a:t>Background</a:t>
            </a:r>
          </a:p>
        </p:txBody>
      </p:sp>
      <p:sp>
        <p:nvSpPr>
          <p:cNvPr id="91" name="Text 4"/>
          <p:cNvSpPr txBox="1"/>
          <p:nvPr/>
        </p:nvSpPr>
        <p:spPr>
          <a:xfrm>
            <a:off x="365759" y="1353311"/>
            <a:ext cx="3931922" cy="629569"/>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defRPr sz="1100">
                <a:solidFill>
                  <a:srgbClr val="2D3748"/>
                </a:solidFill>
              </a:defRPr>
            </a:lvl1pPr>
          </a:lstStyle>
          <a:p>
            <a:pPr/>
            <a:r>
              <a:t>The Council has been developing a prioritization framework since 2025. Tapani Tarvainen (NCSG) contributed a proposal to the Council email list. Leadership proposes a blended approach from staff + Tapani's inputs, framed as a pilot.</a:t>
            </a:r>
          </a:p>
        </p:txBody>
      </p:sp>
      <p:sp>
        <p:nvSpPr>
          <p:cNvPr id="92" name="Shape 5"/>
          <p:cNvSpPr/>
          <p:nvPr/>
        </p:nvSpPr>
        <p:spPr>
          <a:xfrm>
            <a:off x="365760" y="2176272"/>
            <a:ext cx="4069080" cy="1115568"/>
          </a:xfrm>
          <a:prstGeom prst="rect">
            <a:avLst/>
          </a:prstGeom>
          <a:solidFill>
            <a:srgbClr val="FFFFFF"/>
          </a:solidFill>
          <a:ln w="12700">
            <a:solidFill>
              <a:srgbClr val="D0DCF0"/>
            </a:solidFill>
          </a:ln>
          <a:effectLst>
            <a:outerShdw sx="100000" sy="100000" kx="0" ky="0" algn="b" rotWithShape="0" blurRad="101600" dist="38100" dir="8100000">
              <a:srgbClr val="000000">
                <a:alpha val="18000"/>
              </a:srgbClr>
            </a:outerShdw>
          </a:effectLst>
        </p:spPr>
        <p:txBody>
          <a:bodyPr lIns="45719" rIns="45719"/>
          <a:lstStyle/>
          <a:p>
            <a:pPr/>
          </a:p>
        </p:txBody>
      </p:sp>
      <p:sp>
        <p:nvSpPr>
          <p:cNvPr id="93" name="Shape 6"/>
          <p:cNvSpPr/>
          <p:nvPr/>
        </p:nvSpPr>
        <p:spPr>
          <a:xfrm>
            <a:off x="365760" y="2176272"/>
            <a:ext cx="4069080" cy="54865"/>
          </a:xfrm>
          <a:prstGeom prst="rect">
            <a:avLst/>
          </a:prstGeom>
          <a:solidFill>
            <a:srgbClr val="2563A8"/>
          </a:solidFill>
          <a:ln w="12700">
            <a:solidFill>
              <a:srgbClr val="2563A8"/>
            </a:solidFill>
          </a:ln>
        </p:spPr>
        <p:txBody>
          <a:bodyPr lIns="45719" rIns="45719"/>
          <a:lstStyle/>
          <a:p>
            <a:pPr/>
          </a:p>
        </p:txBody>
      </p:sp>
      <p:sp>
        <p:nvSpPr>
          <p:cNvPr id="94" name="Text 7"/>
          <p:cNvSpPr txBox="1"/>
          <p:nvPr/>
        </p:nvSpPr>
        <p:spPr>
          <a:xfrm>
            <a:off x="502919" y="2337738"/>
            <a:ext cx="3794761" cy="134268"/>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b="1" sz="1100">
                <a:solidFill>
                  <a:srgbClr val="2563A8"/>
                </a:solidFill>
              </a:defRPr>
            </a:lvl1pPr>
          </a:lstStyle>
          <a:p>
            <a:pPr/>
            <a:r>
              <a:t>Capacity</a:t>
            </a:r>
          </a:p>
        </p:txBody>
      </p:sp>
      <p:sp>
        <p:nvSpPr>
          <p:cNvPr id="95" name="Text 8"/>
          <p:cNvSpPr txBox="1"/>
          <p:nvPr/>
        </p:nvSpPr>
        <p:spPr>
          <a:xfrm>
            <a:off x="502919" y="2560320"/>
            <a:ext cx="3794761" cy="30217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defRPr sz="1000">
                <a:solidFill>
                  <a:srgbClr val="2D3748"/>
                </a:solidFill>
              </a:defRPr>
            </a:lvl1pPr>
          </a:lstStyle>
          <a:p>
            <a:pPr/>
            <a:r>
              <a:t>NCSG's limited volunteer capacity must be an explicit factor. Parallel PDPs stretch us thin — this must be on the record.</a:t>
            </a:r>
          </a:p>
        </p:txBody>
      </p:sp>
      <p:sp>
        <p:nvSpPr>
          <p:cNvPr id="96" name="Shape 9"/>
          <p:cNvSpPr/>
          <p:nvPr/>
        </p:nvSpPr>
        <p:spPr>
          <a:xfrm>
            <a:off x="4617720" y="2176272"/>
            <a:ext cx="4069080" cy="1115568"/>
          </a:xfrm>
          <a:prstGeom prst="rect">
            <a:avLst/>
          </a:prstGeom>
          <a:solidFill>
            <a:srgbClr val="FFFFFF"/>
          </a:solidFill>
          <a:ln w="12700">
            <a:solidFill>
              <a:srgbClr val="D0DCF0"/>
            </a:solidFill>
          </a:ln>
          <a:effectLst>
            <a:outerShdw sx="100000" sy="100000" kx="0" ky="0" algn="b" rotWithShape="0" blurRad="101600" dist="38100" dir="8100000">
              <a:srgbClr val="000000">
                <a:alpha val="18000"/>
              </a:srgbClr>
            </a:outerShdw>
          </a:effectLst>
        </p:spPr>
        <p:txBody>
          <a:bodyPr lIns="45719" rIns="45719"/>
          <a:lstStyle/>
          <a:p>
            <a:pPr/>
          </a:p>
        </p:txBody>
      </p:sp>
      <p:sp>
        <p:nvSpPr>
          <p:cNvPr id="97" name="Shape 10"/>
          <p:cNvSpPr/>
          <p:nvPr/>
        </p:nvSpPr>
        <p:spPr>
          <a:xfrm>
            <a:off x="4617720" y="2176272"/>
            <a:ext cx="4069080" cy="54865"/>
          </a:xfrm>
          <a:prstGeom prst="rect">
            <a:avLst/>
          </a:prstGeom>
          <a:solidFill>
            <a:srgbClr val="0D7A6F"/>
          </a:solidFill>
          <a:ln w="12700">
            <a:solidFill>
              <a:srgbClr val="0D7A6F"/>
            </a:solidFill>
          </a:ln>
        </p:spPr>
        <p:txBody>
          <a:bodyPr lIns="45719" rIns="45719"/>
          <a:lstStyle/>
          <a:p>
            <a:pPr/>
          </a:p>
        </p:txBody>
      </p:sp>
      <p:sp>
        <p:nvSpPr>
          <p:cNvPr id="98" name="Text 11"/>
          <p:cNvSpPr txBox="1"/>
          <p:nvPr/>
        </p:nvSpPr>
        <p:spPr>
          <a:xfrm>
            <a:off x="4754879" y="2337738"/>
            <a:ext cx="3794760" cy="134268"/>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b="1" sz="1100">
                <a:solidFill>
                  <a:srgbClr val="0D7A6F"/>
                </a:solidFill>
              </a:defRPr>
            </a:lvl1pPr>
          </a:lstStyle>
          <a:p>
            <a:pPr/>
            <a:r>
              <a:t>Human Rights &amp; Registrant Rights</a:t>
            </a:r>
          </a:p>
        </p:txBody>
      </p:sp>
      <p:sp>
        <p:nvSpPr>
          <p:cNvPr id="99" name="Text 12"/>
          <p:cNvSpPr txBox="1"/>
          <p:nvPr/>
        </p:nvSpPr>
        <p:spPr>
          <a:xfrm>
            <a:off x="4754879" y="2560320"/>
            <a:ext cx="3794760" cy="13707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defRPr sz="1000">
                <a:solidFill>
                  <a:srgbClr val="2D3748"/>
                </a:solidFill>
              </a:defRPr>
            </a:lvl1pPr>
          </a:lstStyle>
          <a:p>
            <a:pPr/>
            <a:r>
              <a:t>Both human rights AND registrant rights/access must be explicit criteria</a:t>
            </a:r>
          </a:p>
        </p:txBody>
      </p:sp>
      <p:sp>
        <p:nvSpPr>
          <p:cNvPr id="100" name="Shape 13"/>
          <p:cNvSpPr/>
          <p:nvPr/>
        </p:nvSpPr>
        <p:spPr>
          <a:xfrm>
            <a:off x="365760" y="3410711"/>
            <a:ext cx="4069080" cy="1115569"/>
          </a:xfrm>
          <a:prstGeom prst="rect">
            <a:avLst/>
          </a:prstGeom>
          <a:solidFill>
            <a:srgbClr val="FFFFFF"/>
          </a:solidFill>
          <a:ln w="12700">
            <a:solidFill>
              <a:srgbClr val="D0DCF0"/>
            </a:solidFill>
          </a:ln>
          <a:effectLst>
            <a:outerShdw sx="100000" sy="100000" kx="0" ky="0" algn="b" rotWithShape="0" blurRad="101600" dist="38100" dir="8100000">
              <a:srgbClr val="000000">
                <a:alpha val="18000"/>
              </a:srgbClr>
            </a:outerShdw>
          </a:effectLst>
        </p:spPr>
        <p:txBody>
          <a:bodyPr lIns="45719" rIns="45719"/>
          <a:lstStyle/>
          <a:p>
            <a:pPr/>
          </a:p>
        </p:txBody>
      </p:sp>
      <p:sp>
        <p:nvSpPr>
          <p:cNvPr id="101" name="Shape 14"/>
          <p:cNvSpPr/>
          <p:nvPr/>
        </p:nvSpPr>
        <p:spPr>
          <a:xfrm>
            <a:off x="365760" y="3410711"/>
            <a:ext cx="4069080" cy="54865"/>
          </a:xfrm>
          <a:prstGeom prst="rect">
            <a:avLst/>
          </a:prstGeom>
          <a:solidFill>
            <a:srgbClr val="D4870A"/>
          </a:solidFill>
          <a:ln w="12700">
            <a:solidFill>
              <a:srgbClr val="D4870A"/>
            </a:solidFill>
          </a:ln>
        </p:spPr>
        <p:txBody>
          <a:bodyPr lIns="45719" rIns="45719"/>
          <a:lstStyle/>
          <a:p>
            <a:pPr/>
          </a:p>
        </p:txBody>
      </p:sp>
      <p:sp>
        <p:nvSpPr>
          <p:cNvPr id="102" name="Text 15"/>
          <p:cNvSpPr txBox="1"/>
          <p:nvPr/>
        </p:nvSpPr>
        <p:spPr>
          <a:xfrm>
            <a:off x="502919" y="3572178"/>
            <a:ext cx="3794761" cy="134268"/>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b="1" sz="1100">
                <a:solidFill>
                  <a:srgbClr val="D4870A"/>
                </a:solidFill>
              </a:defRPr>
            </a:lvl1pPr>
          </a:lstStyle>
          <a:p>
            <a:pPr/>
            <a:r>
              <a:t>Public Interest Priorities</a:t>
            </a:r>
          </a:p>
        </p:txBody>
      </p:sp>
      <p:sp>
        <p:nvSpPr>
          <p:cNvPr id="103" name="Text 16"/>
          <p:cNvSpPr txBox="1"/>
          <p:nvPr/>
        </p:nvSpPr>
        <p:spPr>
          <a:xfrm>
            <a:off x="502919" y="3794759"/>
            <a:ext cx="3794761" cy="467272"/>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defRPr sz="1000">
                <a:solidFill>
                  <a:srgbClr val="2D3748"/>
                </a:solidFill>
              </a:defRPr>
            </a:lvl1pPr>
          </a:lstStyle>
          <a:p>
            <a:pPr/>
            <a:r>
              <a:t>Prioritization must also elevate work that serves registrants: hijacked domains, remedies when DNS abuse goes wrong, transfer policy dispute resolution.</a:t>
            </a:r>
          </a:p>
        </p:txBody>
      </p:sp>
      <p:sp>
        <p:nvSpPr>
          <p:cNvPr id="104" name="Shape 17"/>
          <p:cNvSpPr/>
          <p:nvPr/>
        </p:nvSpPr>
        <p:spPr>
          <a:xfrm>
            <a:off x="4617720" y="3410711"/>
            <a:ext cx="4069080" cy="1115569"/>
          </a:xfrm>
          <a:prstGeom prst="rect">
            <a:avLst/>
          </a:prstGeom>
          <a:solidFill>
            <a:srgbClr val="FFFFFF"/>
          </a:solidFill>
          <a:ln w="12700">
            <a:solidFill>
              <a:srgbClr val="D0DCF0"/>
            </a:solidFill>
          </a:ln>
          <a:effectLst>
            <a:outerShdw sx="100000" sy="100000" kx="0" ky="0" algn="b" rotWithShape="0" blurRad="101600" dist="38100" dir="8100000">
              <a:srgbClr val="000000">
                <a:alpha val="18000"/>
              </a:srgbClr>
            </a:outerShdw>
          </a:effectLst>
        </p:spPr>
        <p:txBody>
          <a:bodyPr lIns="45719" rIns="45719"/>
          <a:lstStyle/>
          <a:p>
            <a:pPr/>
          </a:p>
        </p:txBody>
      </p:sp>
      <p:sp>
        <p:nvSpPr>
          <p:cNvPr id="105" name="Shape 18"/>
          <p:cNvSpPr/>
          <p:nvPr/>
        </p:nvSpPr>
        <p:spPr>
          <a:xfrm>
            <a:off x="4617720" y="3410711"/>
            <a:ext cx="4069080" cy="54865"/>
          </a:xfrm>
          <a:prstGeom prst="rect">
            <a:avLst/>
          </a:prstGeom>
          <a:solidFill>
            <a:srgbClr val="B91C1C"/>
          </a:solidFill>
          <a:ln w="12700">
            <a:solidFill>
              <a:srgbClr val="B91C1C"/>
            </a:solidFill>
          </a:ln>
        </p:spPr>
        <p:txBody>
          <a:bodyPr lIns="45719" rIns="45719"/>
          <a:lstStyle/>
          <a:p>
            <a:pPr/>
          </a:p>
        </p:txBody>
      </p:sp>
      <p:sp>
        <p:nvSpPr>
          <p:cNvPr id="106" name="Text 19"/>
          <p:cNvSpPr txBox="1"/>
          <p:nvPr/>
        </p:nvSpPr>
        <p:spPr>
          <a:xfrm>
            <a:off x="4754879" y="3572178"/>
            <a:ext cx="3794760" cy="134268"/>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b="1" sz="1100">
                <a:solidFill>
                  <a:srgbClr val="B91C1C"/>
                </a:solidFill>
              </a:defRPr>
            </a:lvl1pPr>
          </a:lstStyle>
          <a:p>
            <a:pPr/>
            <a:r>
              <a:t>Inclusion</a:t>
            </a:r>
          </a:p>
        </p:txBody>
      </p:sp>
      <p:sp>
        <p:nvSpPr>
          <p:cNvPr id="107" name="Text 20"/>
          <p:cNvSpPr txBox="1"/>
          <p:nvPr/>
        </p:nvSpPr>
        <p:spPr>
          <a:xfrm>
            <a:off x="4754879" y="3794759"/>
            <a:ext cx="3794760" cy="467272"/>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defRPr sz="1000">
                <a:solidFill>
                  <a:srgbClr val="2D3748"/>
                </a:solidFill>
              </a:defRPr>
            </a:lvl1pPr>
          </a:lstStyle>
          <a:p>
            <a:pPr/>
            <a:r>
              <a:t>Pilot must be evaluated on inclusion. Work consistently prioritised for business/law enforcement interests over registrants is a failure of the framework.</a:t>
            </a:r>
          </a:p>
        </p:txBody>
      </p:sp>
      <p:sp>
        <p:nvSpPr>
          <p:cNvPr id="108" name="Text 21"/>
          <p:cNvSpPr txBox="1"/>
          <p:nvPr/>
        </p:nvSpPr>
        <p:spPr>
          <a:xfrm>
            <a:off x="365759" y="4672374"/>
            <a:ext cx="8412482" cy="302172"/>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i="1" sz="1000">
                <a:solidFill>
                  <a:srgbClr val="94A3B8"/>
                </a:solidFill>
              </a:defRPr>
            </a:lvl1pPr>
          </a:lstStyle>
          <a:p>
            <a:pPr/>
            <a:r>
              <a:t>Examples of under-prioritised public interest work: hijacked domain support &amp; remedies, transfer policy dispute resolution, registrant remedies when abuse policy is misapplied.</a:t>
            </a:r>
          </a:p>
        </p:txBody>
      </p:sp>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12294A"/>
        </a:solidFill>
      </p:bgPr>
    </p:bg>
    <p:spTree>
      <p:nvGrpSpPr>
        <p:cNvPr id="1" name=""/>
        <p:cNvGrpSpPr/>
        <p:nvPr/>
      </p:nvGrpSpPr>
      <p:grpSpPr>
        <a:xfrm>
          <a:off x="0" y="0"/>
          <a:ext cx="0" cy="0"/>
          <a:chOff x="0" y="0"/>
          <a:chExt cx="0" cy="0"/>
        </a:xfrm>
      </p:grpSpPr>
      <p:sp>
        <p:nvSpPr>
          <p:cNvPr id="110" name="Shape 0"/>
          <p:cNvSpPr/>
          <p:nvPr/>
        </p:nvSpPr>
        <p:spPr>
          <a:xfrm>
            <a:off x="0" y="-1"/>
            <a:ext cx="9144000" cy="1051562"/>
          </a:xfrm>
          <a:prstGeom prst="rect">
            <a:avLst/>
          </a:prstGeom>
          <a:solidFill>
            <a:srgbClr val="1C4069"/>
          </a:solidFill>
          <a:ln w="12700">
            <a:solidFill>
              <a:srgbClr val="1C4069"/>
            </a:solidFill>
          </a:ln>
        </p:spPr>
        <p:txBody>
          <a:bodyPr lIns="45719" rIns="45719"/>
          <a:lstStyle/>
          <a:p>
            <a:pPr/>
          </a:p>
        </p:txBody>
      </p:sp>
      <p:sp>
        <p:nvSpPr>
          <p:cNvPr id="111" name="Text 1"/>
          <p:cNvSpPr txBox="1"/>
          <p:nvPr/>
        </p:nvSpPr>
        <p:spPr>
          <a:xfrm>
            <a:off x="457200" y="131924"/>
            <a:ext cx="7315200" cy="293936"/>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b="1" sz="2200">
                <a:solidFill>
                  <a:srgbClr val="FFFFFF"/>
                </a:solidFill>
              </a:defRPr>
            </a:lvl1pPr>
          </a:lstStyle>
          <a:p>
            <a:pPr/>
            <a:r>
              <a:t>GAC Letter — 11 May 2026</a:t>
            </a:r>
          </a:p>
        </p:txBody>
      </p:sp>
      <p:sp>
        <p:nvSpPr>
          <p:cNvPr id="112" name="Text 2"/>
          <p:cNvSpPr txBox="1"/>
          <p:nvPr/>
        </p:nvSpPr>
        <p:spPr>
          <a:xfrm>
            <a:off x="457200" y="593275"/>
            <a:ext cx="8229600" cy="166762"/>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1300">
                <a:solidFill>
                  <a:srgbClr val="A8C4E0"/>
                </a:solidFill>
              </a:defRPr>
            </a:lvl1pPr>
          </a:lstStyle>
          <a:p>
            <a:pPr/>
            <a:r>
              <a:t>GAC Chair Caballero to GNSO Chair Payne: 15-day Domain Verification Timeline</a:t>
            </a:r>
          </a:p>
        </p:txBody>
      </p:sp>
      <p:sp>
        <p:nvSpPr>
          <p:cNvPr id="113" name="Shape 3"/>
          <p:cNvSpPr/>
          <p:nvPr/>
        </p:nvSpPr>
        <p:spPr>
          <a:xfrm>
            <a:off x="365759" y="1143000"/>
            <a:ext cx="5120642" cy="3200400"/>
          </a:xfrm>
          <a:prstGeom prst="rect">
            <a:avLst/>
          </a:prstGeom>
          <a:solidFill>
            <a:srgbClr val="1C4069"/>
          </a:solidFill>
          <a:ln w="12700">
            <a:solidFill>
              <a:srgbClr val="2563A8"/>
            </a:solidFill>
          </a:ln>
        </p:spPr>
        <p:txBody>
          <a:bodyPr lIns="45719" rIns="45719"/>
          <a:lstStyle/>
          <a:p>
            <a:pPr/>
          </a:p>
        </p:txBody>
      </p:sp>
      <p:sp>
        <p:nvSpPr>
          <p:cNvPr id="114" name="Text 4"/>
          <p:cNvSpPr txBox="1"/>
          <p:nvPr/>
        </p:nvSpPr>
        <p:spPr>
          <a:xfrm>
            <a:off x="548639" y="1297362"/>
            <a:ext cx="4663442" cy="166763"/>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b="1" sz="1300">
                <a:solidFill>
                  <a:srgbClr val="A8C4E0"/>
                </a:solidFill>
              </a:defRPr>
            </a:lvl1pPr>
          </a:lstStyle>
          <a:p>
            <a:pPr/>
            <a:r>
              <a:t>What the GAC is saying</a:t>
            </a:r>
          </a:p>
        </p:txBody>
      </p:sp>
      <p:sp>
        <p:nvSpPr>
          <p:cNvPr id="115" name="Text 5"/>
          <p:cNvSpPr txBox="1"/>
          <p:nvPr/>
        </p:nvSpPr>
        <p:spPr>
          <a:xfrm>
            <a:off x="548640" y="1572767"/>
            <a:ext cx="4754880" cy="1099469"/>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marL="342900" indent="-342900">
              <a:spcBef>
                <a:spcPts val="800"/>
              </a:spcBef>
              <a:buSzPct val="100000"/>
              <a:buChar char="•"/>
              <a:defRPr b="1" sz="1100">
                <a:solidFill>
                  <a:srgbClr val="FFFFFF"/>
                </a:solidFill>
              </a:defRPr>
            </a:pPr>
            <a:r>
              <a:t>15-day window is too long — want pre-DNS verification</a:t>
            </a:r>
          </a:p>
          <a:p>
            <a:pPr marL="342900" indent="-342900">
              <a:spcBef>
                <a:spcPts val="800"/>
              </a:spcBef>
              <a:buSzPct val="100000"/>
              <a:buChar char="•"/>
              <a:defRPr sz="1100">
                <a:solidFill>
                  <a:srgbClr val="C8D8EC"/>
                </a:solidFill>
              </a:defRPr>
            </a:pPr>
            <a:r>
              <a:t>INFERMAL study: pre-purchase verification = 70% drop in malicious registrations</a:t>
            </a:r>
          </a:p>
          <a:p>
            <a:pPr marL="342900" indent="-342900">
              <a:spcBef>
                <a:spcPts val="800"/>
              </a:spcBef>
              <a:buSzPct val="100000"/>
              <a:buChar char="•"/>
              <a:defRPr b="1" sz="1100">
                <a:solidFill>
                  <a:srgbClr val="D4870A"/>
                </a:solidFill>
              </a:defRPr>
            </a:pPr>
            <a:r>
              <a:t>Mechanism: contract amendments — NOT a PDP</a:t>
            </a:r>
          </a:p>
          <a:p>
            <a:pPr marL="342900" indent="-342900">
              <a:buSzPct val="100000"/>
              <a:buChar char="•"/>
              <a:defRPr sz="1100">
                <a:solidFill>
                  <a:srgbClr val="C8D8EC"/>
                </a:solidFill>
              </a:defRPr>
            </a:pPr>
            <a:r>
              <a:t>Requesting GNSO briefers at pre-ICANN86 webinar, possibly this week</a:t>
            </a:r>
          </a:p>
        </p:txBody>
      </p:sp>
      <p:sp>
        <p:nvSpPr>
          <p:cNvPr id="116" name="Shape 6"/>
          <p:cNvSpPr/>
          <p:nvPr/>
        </p:nvSpPr>
        <p:spPr>
          <a:xfrm>
            <a:off x="5669279" y="1143000"/>
            <a:ext cx="3108961" cy="3200400"/>
          </a:xfrm>
          <a:prstGeom prst="rect">
            <a:avLst/>
          </a:prstGeom>
          <a:solidFill>
            <a:srgbClr val="1A0000"/>
          </a:solidFill>
          <a:ln w="12700">
            <a:solidFill>
              <a:srgbClr val="B91C1C"/>
            </a:solidFill>
          </a:ln>
        </p:spPr>
        <p:txBody>
          <a:bodyPr lIns="45719" rIns="45719"/>
          <a:lstStyle/>
          <a:p>
            <a:pPr/>
          </a:p>
        </p:txBody>
      </p:sp>
      <p:sp>
        <p:nvSpPr>
          <p:cNvPr id="117" name="Text 7"/>
          <p:cNvSpPr txBox="1"/>
          <p:nvPr/>
        </p:nvSpPr>
        <p:spPr>
          <a:xfrm>
            <a:off x="5806440" y="1297362"/>
            <a:ext cx="2743201" cy="166763"/>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b="1" sz="1300">
                <a:solidFill>
                  <a:srgbClr val="B91C1C"/>
                </a:solidFill>
              </a:defRPr>
            </a:lvl1pPr>
          </a:lstStyle>
          <a:p>
            <a:pPr/>
            <a:r>
              <a:t>NCSG Concerns</a:t>
            </a:r>
          </a:p>
        </p:txBody>
      </p:sp>
      <p:sp>
        <p:nvSpPr>
          <p:cNvPr id="118" name="Text 8"/>
          <p:cNvSpPr txBox="1"/>
          <p:nvPr/>
        </p:nvSpPr>
        <p:spPr>
          <a:xfrm>
            <a:off x="5806440" y="1572767"/>
            <a:ext cx="2788921" cy="1670969"/>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marL="342900" indent="-342900">
              <a:spcBef>
                <a:spcPts val="1000"/>
              </a:spcBef>
              <a:buSzPct val="100000"/>
              <a:buChar char="•"/>
              <a:defRPr sz="1100">
                <a:solidFill>
                  <a:srgbClr val="FFFFFF"/>
                </a:solidFill>
              </a:defRPr>
            </a:pPr>
            <a:r>
              <a:t>No PDP — bypasses multistakeholder process</a:t>
            </a:r>
          </a:p>
          <a:p>
            <a:pPr marL="342900" indent="-342900">
              <a:spcBef>
                <a:spcPts val="1000"/>
              </a:spcBef>
              <a:buSzPct val="100000"/>
              <a:buChar char="•"/>
              <a:defRPr sz="1100">
                <a:solidFill>
                  <a:srgbClr val="FFFFFF"/>
                </a:solidFill>
              </a:defRPr>
            </a:pPr>
            <a:r>
              <a:t>INFERMAL context: retail registrations only — not enterprise or critical infrastructure</a:t>
            </a:r>
          </a:p>
          <a:p>
            <a:pPr marL="342900" indent="-342900">
              <a:spcBef>
                <a:spcPts val="1000"/>
              </a:spcBef>
              <a:buSzPct val="100000"/>
              <a:buChar char="•"/>
              <a:defRPr sz="1100">
                <a:solidFill>
                  <a:srgbClr val="FFFFFF"/>
                </a:solidFill>
              </a:defRPr>
            </a:pPr>
            <a:r>
              <a:t>Privacy: mandatory identity check before any domain resolves</a:t>
            </a:r>
          </a:p>
          <a:p>
            <a:pPr marL="342900" indent="-342900">
              <a:buSzPct val="100000"/>
              <a:buChar char="•"/>
              <a:defRPr sz="1100">
                <a:solidFill>
                  <a:srgbClr val="FFFFFF"/>
                </a:solidFill>
              </a:defRPr>
            </a:pPr>
            <a:r>
              <a:t>No emergency pathway or appeals mechanism proposed</a:t>
            </a:r>
          </a:p>
        </p:txBody>
      </p:sp>
      <p:sp>
        <p:nvSpPr>
          <p:cNvPr id="119" name="Shape 9"/>
          <p:cNvSpPr/>
          <p:nvPr/>
        </p:nvSpPr>
        <p:spPr>
          <a:xfrm>
            <a:off x="365759" y="4480559"/>
            <a:ext cx="8412482" cy="502920"/>
          </a:xfrm>
          <a:prstGeom prst="rect">
            <a:avLst/>
          </a:prstGeom>
          <a:solidFill>
            <a:srgbClr val="D4870A">
              <a:alpha val="15000"/>
            </a:srgbClr>
          </a:solidFill>
          <a:ln w="12700">
            <a:solidFill>
              <a:srgbClr val="D4870A"/>
            </a:solidFill>
          </a:ln>
        </p:spPr>
        <p:txBody>
          <a:bodyPr lIns="45719" rIns="45719"/>
          <a:lstStyle/>
          <a:p>
            <a:pPr/>
          </a:p>
        </p:txBody>
      </p:sp>
      <p:sp>
        <p:nvSpPr>
          <p:cNvPr id="120" name="Text 10"/>
          <p:cNvSpPr txBox="1"/>
          <p:nvPr/>
        </p:nvSpPr>
        <p:spPr>
          <a:xfrm>
            <a:off x="502919" y="4649913"/>
            <a:ext cx="8229601" cy="164212"/>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1100">
                <a:solidFill>
                  <a:srgbClr val="FFFFFF"/>
                </a:solidFill>
              </a:defRPr>
            </a:lvl1pPr>
          </a:lstStyle>
          <a:p>
            <a:pPr/>
            <a:r>
              <a:t>⚠  This is not on the formal agenda — but the webinar may already be happening. Raise under Item 6 (AOB) or bilaterally.</a:t>
            </a:r>
          </a:p>
        </p:txBody>
      </p:sp>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0A1F0F"/>
        </a:solidFill>
      </p:bgPr>
    </p:bg>
    <p:spTree>
      <p:nvGrpSpPr>
        <p:cNvPr id="1" name=""/>
        <p:cNvGrpSpPr/>
        <p:nvPr/>
      </p:nvGrpSpPr>
      <p:grpSpPr>
        <a:xfrm>
          <a:off x="0" y="0"/>
          <a:ext cx="0" cy="0"/>
          <a:chOff x="0" y="0"/>
          <a:chExt cx="0" cy="0"/>
        </a:xfrm>
      </p:grpSpPr>
      <p:sp>
        <p:nvSpPr>
          <p:cNvPr id="122" name="Shape 0"/>
          <p:cNvSpPr/>
          <p:nvPr/>
        </p:nvSpPr>
        <p:spPr>
          <a:xfrm>
            <a:off x="0" y="-1"/>
            <a:ext cx="9144000" cy="1051562"/>
          </a:xfrm>
          <a:prstGeom prst="rect">
            <a:avLst/>
          </a:prstGeom>
          <a:solidFill>
            <a:srgbClr val="0D3320"/>
          </a:solidFill>
          <a:ln w="12700">
            <a:solidFill>
              <a:srgbClr val="0D3320"/>
            </a:solidFill>
          </a:ln>
        </p:spPr>
        <p:txBody>
          <a:bodyPr lIns="45719" rIns="45719"/>
          <a:lstStyle/>
          <a:p>
            <a:pPr/>
          </a:p>
        </p:txBody>
      </p:sp>
      <p:sp>
        <p:nvSpPr>
          <p:cNvPr id="123" name="Text 1"/>
          <p:cNvSpPr txBox="1"/>
          <p:nvPr/>
        </p:nvSpPr>
        <p:spPr>
          <a:xfrm>
            <a:off x="457200" y="154521"/>
            <a:ext cx="8229600" cy="248742"/>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b="1" sz="2000">
                <a:solidFill>
                  <a:srgbClr val="FFFFFF"/>
                </a:solidFill>
              </a:defRPr>
            </a:lvl1pPr>
          </a:lstStyle>
          <a:p>
            <a:pPr/>
            <a:r>
              <a:t>Pre-DNS Verification: The Critical Infrastructure Problem</a:t>
            </a:r>
          </a:p>
        </p:txBody>
      </p:sp>
      <p:sp>
        <p:nvSpPr>
          <p:cNvPr id="124" name="Text 2"/>
          <p:cNvSpPr txBox="1"/>
          <p:nvPr/>
        </p:nvSpPr>
        <p:spPr>
          <a:xfrm>
            <a:off x="457200" y="620707"/>
            <a:ext cx="8229600" cy="166762"/>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1300">
                <a:solidFill>
                  <a:srgbClr val="88C8A0"/>
                </a:solidFill>
              </a:defRPr>
            </a:lvl1pPr>
          </a:lstStyle>
          <a:p>
            <a:pPr/>
            <a:r>
              <a:t>The GAC proposal treats all domain registrations as equivalent. They are not.</a:t>
            </a:r>
          </a:p>
        </p:txBody>
      </p:sp>
      <p:pic>
        <p:nvPicPr>
          <p:cNvPr id="125" name="Image 0" descr="Image 0"/>
          <p:cNvPicPr>
            <a:picLocks noChangeAspect="1"/>
          </p:cNvPicPr>
          <p:nvPr/>
        </p:nvPicPr>
        <p:blipFill>
          <a:blip r:embed="rId2">
            <a:extLst/>
          </a:blip>
          <a:stretch>
            <a:fillRect/>
          </a:stretch>
        </p:blipFill>
        <p:spPr>
          <a:xfrm>
            <a:off x="457200" y="1234439"/>
            <a:ext cx="457200" cy="457201"/>
          </a:xfrm>
          <a:prstGeom prst="rect">
            <a:avLst/>
          </a:prstGeom>
          <a:ln w="12700">
            <a:miter lim="400000"/>
          </a:ln>
        </p:spPr>
      </p:pic>
      <p:sp>
        <p:nvSpPr>
          <p:cNvPr id="126" name="Text 3"/>
          <p:cNvSpPr txBox="1"/>
          <p:nvPr/>
        </p:nvSpPr>
        <p:spPr>
          <a:xfrm>
            <a:off x="1005839" y="1315651"/>
            <a:ext cx="3840481" cy="166763"/>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b="1" sz="1300">
                <a:solidFill>
                  <a:srgbClr val="B91C1C"/>
                </a:solidFill>
              </a:defRPr>
            </a:lvl1pPr>
          </a:lstStyle>
          <a:p>
            <a:pPr/>
            <a:r>
              <a:t>Hospitals &amp; Emergency Services</a:t>
            </a:r>
          </a:p>
        </p:txBody>
      </p:sp>
      <p:sp>
        <p:nvSpPr>
          <p:cNvPr id="127" name="Text 4"/>
          <p:cNvSpPr txBox="1"/>
          <p:nvPr/>
        </p:nvSpPr>
        <p:spPr>
          <a:xfrm>
            <a:off x="1005839" y="1656255"/>
            <a:ext cx="7772401" cy="299369"/>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1100">
                <a:solidFill>
                  <a:srgbClr val="C8D8EC"/>
                </a:solidFill>
              </a:defRPr>
            </a:lvl1pPr>
          </a:lstStyle>
          <a:p>
            <a:pPr/>
            <a:r>
              <a:t>A hospital's patient portal, internal systems, or public site depends on domain resolution. A pre-DNS verification hold = critical systems offline until verification completes.</a:t>
            </a:r>
          </a:p>
        </p:txBody>
      </p:sp>
      <p:sp>
        <p:nvSpPr>
          <p:cNvPr id="128" name="Shape 5"/>
          <p:cNvSpPr/>
          <p:nvPr/>
        </p:nvSpPr>
        <p:spPr>
          <a:xfrm>
            <a:off x="365759" y="2148839"/>
            <a:ext cx="8412482" cy="27433"/>
          </a:xfrm>
          <a:prstGeom prst="rect">
            <a:avLst/>
          </a:prstGeom>
          <a:solidFill>
            <a:srgbClr val="2D4A3A"/>
          </a:solidFill>
          <a:ln w="12700">
            <a:solidFill>
              <a:srgbClr val="2D4A3A"/>
            </a:solidFill>
          </a:ln>
        </p:spPr>
        <p:txBody>
          <a:bodyPr lIns="45719" rIns="45719"/>
          <a:lstStyle/>
          <a:p>
            <a:pPr/>
          </a:p>
        </p:txBody>
      </p:sp>
      <p:sp>
        <p:nvSpPr>
          <p:cNvPr id="129" name="Text 6"/>
          <p:cNvSpPr txBox="1"/>
          <p:nvPr/>
        </p:nvSpPr>
        <p:spPr>
          <a:xfrm>
            <a:off x="1005839" y="2321491"/>
            <a:ext cx="6400801" cy="166762"/>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b="1" sz="1300">
                <a:solidFill>
                  <a:srgbClr val="D4870A"/>
                </a:solidFill>
              </a:defRPr>
            </a:lvl1pPr>
          </a:lstStyle>
          <a:p>
            <a:pPr/>
            <a:r>
              <a:t>Disaster Response &amp; Crisis Infrastructure</a:t>
            </a:r>
          </a:p>
        </p:txBody>
      </p:sp>
      <p:sp>
        <p:nvSpPr>
          <p:cNvPr id="130" name="Text 7"/>
          <p:cNvSpPr txBox="1"/>
          <p:nvPr/>
        </p:nvSpPr>
        <p:spPr>
          <a:xfrm>
            <a:off x="1005839" y="2662095"/>
            <a:ext cx="7772401" cy="299369"/>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1100">
                <a:solidFill>
                  <a:srgbClr val="C8D8EC"/>
                </a:solidFill>
              </a:defRPr>
            </a:lvl1pPr>
          </a:lstStyle>
          <a:p>
            <a:pPr/>
            <a:r>
              <a:t>Organizations spinning up domains quickly for emergency communications, crisis hotlines, or disaster coordination would be blocked during verification. Speed is the entire point.</a:t>
            </a:r>
          </a:p>
        </p:txBody>
      </p:sp>
      <p:sp>
        <p:nvSpPr>
          <p:cNvPr id="131" name="Shape 8"/>
          <p:cNvSpPr/>
          <p:nvPr/>
        </p:nvSpPr>
        <p:spPr>
          <a:xfrm>
            <a:off x="365759" y="3154679"/>
            <a:ext cx="8412482" cy="27433"/>
          </a:xfrm>
          <a:prstGeom prst="rect">
            <a:avLst/>
          </a:prstGeom>
          <a:solidFill>
            <a:srgbClr val="2D4A3A"/>
          </a:solidFill>
          <a:ln w="12700">
            <a:solidFill>
              <a:srgbClr val="2D4A3A"/>
            </a:solidFill>
          </a:ln>
        </p:spPr>
        <p:txBody>
          <a:bodyPr lIns="45719" rIns="45719"/>
          <a:lstStyle/>
          <a:p>
            <a:pPr/>
          </a:p>
        </p:txBody>
      </p:sp>
      <p:sp>
        <p:nvSpPr>
          <p:cNvPr id="132" name="Text 9"/>
          <p:cNvSpPr txBox="1"/>
          <p:nvPr/>
        </p:nvSpPr>
        <p:spPr>
          <a:xfrm>
            <a:off x="457200" y="3327331"/>
            <a:ext cx="7315200" cy="166762"/>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b="1" sz="1300">
                <a:solidFill>
                  <a:srgbClr val="88C8A0"/>
                </a:solidFill>
              </a:defRPr>
            </a:lvl1pPr>
          </a:lstStyle>
          <a:p>
            <a:pPr/>
            <a:r>
              <a:t>The INFERMAL 70% Figure — Context Matters</a:t>
            </a:r>
          </a:p>
        </p:txBody>
      </p:sp>
      <p:sp>
        <p:nvSpPr>
          <p:cNvPr id="133" name="Text 10"/>
          <p:cNvSpPr txBox="1"/>
          <p:nvPr/>
        </p:nvSpPr>
        <p:spPr>
          <a:xfrm>
            <a:off x="457199" y="3690796"/>
            <a:ext cx="8321042" cy="299368"/>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1100">
                <a:solidFill>
                  <a:srgbClr val="C8D8EC"/>
                </a:solidFill>
              </a:defRPr>
            </a:lvl1pPr>
          </a:lstStyle>
          <a:p>
            <a:pPr/>
            <a:r>
              <a:t>The study almost certainly reflects consumer/retail registration patterns. Applying a retail finding universally to all registrations — including enterprise, NGO, government, and infrastructure domains — is a significant and unacknowledged methodological leap.</a:t>
            </a:r>
          </a:p>
        </p:txBody>
      </p:sp>
      <p:sp>
        <p:nvSpPr>
          <p:cNvPr id="134" name="Shape 11"/>
          <p:cNvSpPr/>
          <p:nvPr/>
        </p:nvSpPr>
        <p:spPr>
          <a:xfrm>
            <a:off x="365759" y="4251959"/>
            <a:ext cx="8412482" cy="640081"/>
          </a:xfrm>
          <a:prstGeom prst="rect">
            <a:avLst/>
          </a:prstGeom>
          <a:solidFill>
            <a:srgbClr val="0D3320"/>
          </a:solidFill>
          <a:ln w="12700">
            <a:solidFill>
              <a:srgbClr val="88C8A0"/>
            </a:solidFill>
          </a:ln>
        </p:spPr>
        <p:txBody>
          <a:bodyPr lIns="45719" rIns="45719"/>
          <a:lstStyle/>
          <a:p>
            <a:pPr/>
          </a:p>
        </p:txBody>
      </p:sp>
      <p:sp>
        <p:nvSpPr>
          <p:cNvPr id="135" name="Text 12"/>
          <p:cNvSpPr txBox="1"/>
          <p:nvPr/>
        </p:nvSpPr>
        <p:spPr>
          <a:xfrm>
            <a:off x="502920" y="4426887"/>
            <a:ext cx="8138160" cy="299369"/>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1100">
                <a:solidFill>
                  <a:srgbClr val="FFFFFF"/>
                </a:solidFill>
              </a:defRPr>
            </a:lvl1pPr>
          </a:lstStyle>
          <a:p>
            <a:pPr/>
            <a:r>
              <a:t>NCSG angle: This isn't just a privacy argument — it's an operational harm argument. Proportionality requires asking who bears the burden of verification delays and whether legitimate users have emergency pathways.</a:t>
            </a:r>
          </a:p>
        </p:txBody>
      </p:sp>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12294A"/>
        </a:solidFill>
      </p:bgPr>
    </p:bg>
    <p:spTree>
      <p:nvGrpSpPr>
        <p:cNvPr id="1" name=""/>
        <p:cNvGrpSpPr/>
        <p:nvPr/>
      </p:nvGrpSpPr>
      <p:grpSpPr>
        <a:xfrm>
          <a:off x="0" y="0"/>
          <a:ext cx="0" cy="0"/>
          <a:chOff x="0" y="0"/>
          <a:chExt cx="0" cy="0"/>
        </a:xfrm>
      </p:grpSpPr>
      <p:sp>
        <p:nvSpPr>
          <p:cNvPr id="137" name="Shape 0"/>
          <p:cNvSpPr/>
          <p:nvPr/>
        </p:nvSpPr>
        <p:spPr>
          <a:xfrm>
            <a:off x="0" y="-1"/>
            <a:ext cx="9144000" cy="1051562"/>
          </a:xfrm>
          <a:prstGeom prst="rect">
            <a:avLst/>
          </a:prstGeom>
          <a:solidFill>
            <a:srgbClr val="1C4069"/>
          </a:solidFill>
          <a:ln w="12700">
            <a:solidFill>
              <a:srgbClr val="1C4069"/>
            </a:solidFill>
          </a:ln>
        </p:spPr>
        <p:txBody>
          <a:bodyPr lIns="45719" rIns="45719"/>
          <a:lstStyle/>
          <a:p>
            <a:pPr/>
          </a:p>
        </p:txBody>
      </p:sp>
      <p:sp>
        <p:nvSpPr>
          <p:cNvPr id="138" name="Text 1"/>
          <p:cNvSpPr txBox="1"/>
          <p:nvPr/>
        </p:nvSpPr>
        <p:spPr>
          <a:xfrm>
            <a:off x="457200" y="131924"/>
            <a:ext cx="7315200" cy="293936"/>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b="1" sz="2200">
                <a:solidFill>
                  <a:srgbClr val="FFFFFF"/>
                </a:solidFill>
              </a:defRPr>
            </a:lvl1pPr>
          </a:lstStyle>
          <a:p>
            <a:pPr/>
            <a:r>
              <a:t>Board Letter — 13 May 2026</a:t>
            </a:r>
          </a:p>
        </p:txBody>
      </p:sp>
      <p:sp>
        <p:nvSpPr>
          <p:cNvPr id="139" name="Text 2"/>
          <p:cNvSpPr txBox="1"/>
          <p:nvPr/>
        </p:nvSpPr>
        <p:spPr>
          <a:xfrm>
            <a:off x="457200" y="593275"/>
            <a:ext cx="8229600" cy="166762"/>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1300">
                <a:solidFill>
                  <a:srgbClr val="A8C4E0"/>
                </a:solidFill>
              </a:defRPr>
            </a:lvl1pPr>
          </a:lstStyle>
          <a:p>
            <a:pPr/>
            <a:r>
              <a:t>Sinha (Board Chair) to Payne: Urgent Requests &amp; Law Enforcement Authentication</a:t>
            </a:r>
          </a:p>
        </p:txBody>
      </p:sp>
      <p:sp>
        <p:nvSpPr>
          <p:cNvPr id="140" name="Shape 3"/>
          <p:cNvSpPr/>
          <p:nvPr/>
        </p:nvSpPr>
        <p:spPr>
          <a:xfrm>
            <a:off x="365759" y="1143000"/>
            <a:ext cx="2743201" cy="2423161"/>
          </a:xfrm>
          <a:prstGeom prst="rect">
            <a:avLst/>
          </a:prstGeom>
          <a:solidFill>
            <a:srgbClr val="1C4069"/>
          </a:solidFill>
          <a:ln w="12700">
            <a:solidFill>
              <a:srgbClr val="0D7A6F"/>
            </a:solidFill>
          </a:ln>
        </p:spPr>
        <p:txBody>
          <a:bodyPr lIns="45719" rIns="45719"/>
          <a:lstStyle/>
          <a:p>
            <a:pPr/>
          </a:p>
        </p:txBody>
      </p:sp>
      <p:sp>
        <p:nvSpPr>
          <p:cNvPr id="141" name="Shape 4"/>
          <p:cNvSpPr/>
          <p:nvPr/>
        </p:nvSpPr>
        <p:spPr>
          <a:xfrm>
            <a:off x="365759" y="1143000"/>
            <a:ext cx="2743201" cy="54864"/>
          </a:xfrm>
          <a:prstGeom prst="rect">
            <a:avLst/>
          </a:prstGeom>
          <a:solidFill>
            <a:srgbClr val="0D7A6F"/>
          </a:solidFill>
          <a:ln w="12700">
            <a:solidFill>
              <a:srgbClr val="0D7A6F"/>
            </a:solidFill>
          </a:ln>
        </p:spPr>
        <p:txBody>
          <a:bodyPr lIns="45719" rIns="45719"/>
          <a:lstStyle/>
          <a:p>
            <a:pPr/>
          </a:p>
        </p:txBody>
      </p:sp>
      <p:sp>
        <p:nvSpPr>
          <p:cNvPr id="142" name="Text 5"/>
          <p:cNvSpPr txBox="1"/>
          <p:nvPr/>
        </p:nvSpPr>
        <p:spPr>
          <a:xfrm>
            <a:off x="502919" y="1331898"/>
            <a:ext cx="2468882" cy="134268"/>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b="1" sz="1100">
                <a:solidFill>
                  <a:srgbClr val="0D7A6F"/>
                </a:solidFill>
              </a:defRPr>
            </a:lvl1pPr>
          </a:lstStyle>
          <a:p>
            <a:pPr/>
            <a:r>
              <a:t>DONE — 24hr Timeline Published</a:t>
            </a:r>
          </a:p>
        </p:txBody>
      </p:sp>
      <p:sp>
        <p:nvSpPr>
          <p:cNvPr id="143" name="Text 6"/>
          <p:cNvSpPr txBox="1"/>
          <p:nvPr/>
        </p:nvSpPr>
        <p:spPr>
          <a:xfrm>
            <a:off x="502919" y="1609344"/>
            <a:ext cx="2468882" cy="794668"/>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defRPr sz="1100">
                <a:solidFill>
                  <a:srgbClr val="C8D8EC"/>
                </a:solidFill>
              </a:defRPr>
            </a:lvl1pPr>
          </a:lstStyle>
          <a:p>
            <a:pPr/>
            <a:r>
              <a:t>Registration Data Policy updated. Language for Sections 3.8, 3.9, 10.7, and Implementation Note K is now in force. Contracted parties notified. This part is closed.</a:t>
            </a:r>
          </a:p>
        </p:txBody>
      </p:sp>
      <p:sp>
        <p:nvSpPr>
          <p:cNvPr id="144" name="Shape 7"/>
          <p:cNvSpPr/>
          <p:nvPr/>
        </p:nvSpPr>
        <p:spPr>
          <a:xfrm>
            <a:off x="3291840" y="1143000"/>
            <a:ext cx="2743201" cy="2423161"/>
          </a:xfrm>
          <a:prstGeom prst="rect">
            <a:avLst/>
          </a:prstGeom>
          <a:solidFill>
            <a:srgbClr val="1C4069"/>
          </a:solidFill>
          <a:ln w="12700">
            <a:solidFill>
              <a:srgbClr val="D4870A"/>
            </a:solidFill>
          </a:ln>
        </p:spPr>
        <p:txBody>
          <a:bodyPr lIns="45719" rIns="45719"/>
          <a:lstStyle/>
          <a:p>
            <a:pPr/>
          </a:p>
        </p:txBody>
      </p:sp>
      <p:sp>
        <p:nvSpPr>
          <p:cNvPr id="145" name="Shape 8"/>
          <p:cNvSpPr/>
          <p:nvPr/>
        </p:nvSpPr>
        <p:spPr>
          <a:xfrm>
            <a:off x="3291840" y="1143000"/>
            <a:ext cx="2743201" cy="54864"/>
          </a:xfrm>
          <a:prstGeom prst="rect">
            <a:avLst/>
          </a:prstGeom>
          <a:solidFill>
            <a:srgbClr val="D4870A"/>
          </a:solidFill>
          <a:ln w="12700">
            <a:solidFill>
              <a:srgbClr val="D4870A"/>
            </a:solidFill>
          </a:ln>
        </p:spPr>
        <p:txBody>
          <a:bodyPr lIns="45719" rIns="45719"/>
          <a:lstStyle/>
          <a:p>
            <a:pPr/>
          </a:p>
        </p:txBody>
      </p:sp>
      <p:sp>
        <p:nvSpPr>
          <p:cNvPr id="146" name="Text 9"/>
          <p:cNvSpPr txBox="1"/>
          <p:nvPr/>
        </p:nvSpPr>
        <p:spPr>
          <a:xfrm>
            <a:off x="3429000" y="1249348"/>
            <a:ext cx="2468881" cy="299368"/>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b="1" sz="1100">
                <a:solidFill>
                  <a:srgbClr val="D4870A"/>
                </a:solidFill>
              </a:defRPr>
            </a:lvl1pPr>
          </a:lstStyle>
          <a:p>
            <a:pPr/>
            <a:r>
              <a:t>AUTHENTICATION — ICANN Org Takes Lead</a:t>
            </a:r>
          </a:p>
        </p:txBody>
      </p:sp>
      <p:sp>
        <p:nvSpPr>
          <p:cNvPr id="147" name="Text 10"/>
          <p:cNvSpPr txBox="1"/>
          <p:nvPr/>
        </p:nvSpPr>
        <p:spPr>
          <a:xfrm>
            <a:off x="3429000" y="1609344"/>
            <a:ext cx="2468881" cy="959768"/>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defRPr sz="1100">
                <a:solidFill>
                  <a:srgbClr val="C8D8EC"/>
                </a:solidFill>
              </a:defRPr>
            </a:lvl1pPr>
          </a:lstStyle>
          <a:p>
            <a:pPr/>
            <a:r>
              <a:t>Board says authentication work will happen via ICANN org leading technical requirements and proof-of-concept testing with law enforcement. Not a PDP. Routed through Supplemental Recommendations team.</a:t>
            </a:r>
          </a:p>
        </p:txBody>
      </p:sp>
      <p:sp>
        <p:nvSpPr>
          <p:cNvPr id="148" name="Shape 11"/>
          <p:cNvSpPr/>
          <p:nvPr/>
        </p:nvSpPr>
        <p:spPr>
          <a:xfrm>
            <a:off x="6217920" y="1143000"/>
            <a:ext cx="2743201" cy="2423161"/>
          </a:xfrm>
          <a:prstGeom prst="rect">
            <a:avLst/>
          </a:prstGeom>
          <a:solidFill>
            <a:srgbClr val="1C4069"/>
          </a:solidFill>
          <a:ln w="12700">
            <a:solidFill>
              <a:srgbClr val="2563A8"/>
            </a:solidFill>
          </a:ln>
        </p:spPr>
        <p:txBody>
          <a:bodyPr lIns="45719" rIns="45719"/>
          <a:lstStyle/>
          <a:p>
            <a:pPr/>
          </a:p>
        </p:txBody>
      </p:sp>
      <p:sp>
        <p:nvSpPr>
          <p:cNvPr id="149" name="Shape 12"/>
          <p:cNvSpPr/>
          <p:nvPr/>
        </p:nvSpPr>
        <p:spPr>
          <a:xfrm>
            <a:off x="6217920" y="1143000"/>
            <a:ext cx="2743201" cy="54864"/>
          </a:xfrm>
          <a:prstGeom prst="rect">
            <a:avLst/>
          </a:prstGeom>
          <a:solidFill>
            <a:srgbClr val="2563A8"/>
          </a:solidFill>
          <a:ln w="12700">
            <a:solidFill>
              <a:srgbClr val="2563A8"/>
            </a:solidFill>
          </a:ln>
        </p:spPr>
        <p:txBody>
          <a:bodyPr lIns="45719" rIns="45719"/>
          <a:lstStyle/>
          <a:p>
            <a:pPr/>
          </a:p>
        </p:txBody>
      </p:sp>
      <p:sp>
        <p:nvSpPr>
          <p:cNvPr id="150" name="Text 13"/>
          <p:cNvSpPr txBox="1"/>
          <p:nvPr/>
        </p:nvSpPr>
        <p:spPr>
          <a:xfrm>
            <a:off x="6355079" y="1331898"/>
            <a:ext cx="2468882" cy="134268"/>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b="1" sz="1100">
                <a:solidFill>
                  <a:srgbClr val="2563A8"/>
                </a:solidFill>
              </a:defRPr>
            </a:lvl1pPr>
          </a:lstStyle>
          <a:p>
            <a:pPr/>
            <a:r>
              <a:t>PSWG Acknowledged</a:t>
            </a:r>
          </a:p>
        </p:txBody>
      </p:sp>
      <p:sp>
        <p:nvSpPr>
          <p:cNvPr id="151" name="Text 14"/>
          <p:cNvSpPr txBox="1"/>
          <p:nvPr/>
        </p:nvSpPr>
        <p:spPr>
          <a:xfrm>
            <a:off x="6355079" y="1609344"/>
            <a:ext cx="2468882" cy="794668"/>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defRPr sz="1100">
                <a:solidFill>
                  <a:srgbClr val="C8D8EC"/>
                </a:solidFill>
              </a:defRPr>
            </a:lvl1pPr>
          </a:lstStyle>
          <a:p>
            <a:pPr/>
            <a:r>
              <a:t>Board acknowledges PSWG work and 'community feedback requesting more transparency' — almost certainly a reference to NCSG intervention at ICANN85. This is a partial win.</a:t>
            </a:r>
          </a:p>
        </p:txBody>
      </p:sp>
      <p:sp>
        <p:nvSpPr>
          <p:cNvPr id="152" name="Shape 15"/>
          <p:cNvSpPr/>
          <p:nvPr/>
        </p:nvSpPr>
        <p:spPr>
          <a:xfrm>
            <a:off x="365759" y="3703320"/>
            <a:ext cx="8412482" cy="457201"/>
          </a:xfrm>
          <a:prstGeom prst="rect">
            <a:avLst/>
          </a:prstGeom>
          <a:solidFill>
            <a:srgbClr val="1A0A00"/>
          </a:solidFill>
          <a:ln w="12700">
            <a:solidFill>
              <a:srgbClr val="D4870A"/>
            </a:solidFill>
          </a:ln>
        </p:spPr>
        <p:txBody>
          <a:bodyPr lIns="45719" rIns="45719"/>
          <a:lstStyle/>
          <a:p>
            <a:pPr/>
          </a:p>
        </p:txBody>
      </p:sp>
      <p:sp>
        <p:nvSpPr>
          <p:cNvPr id="153" name="Text 16"/>
          <p:cNvSpPr txBox="1"/>
          <p:nvPr/>
        </p:nvSpPr>
        <p:spPr>
          <a:xfrm>
            <a:off x="502919" y="3780834"/>
            <a:ext cx="8229601" cy="302172"/>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1000">
                <a:solidFill>
                  <a:srgbClr val="FFFFFF"/>
                </a:solidFill>
              </a:defRPr>
            </a:lvl1pPr>
          </a:lstStyle>
          <a:p>
            <a:pPr/>
            <a:r>
              <a:t>NCSG Analysis: Board heard 'more transparency' but responded with ICANN org leadership, not a PDP. The Supplemental Recommendations route is exactly what NCSG has flagged as insufficient. Authentication needs genuine community input, not ICANN org + law enforcement bilaterals.</a:t>
            </a:r>
          </a:p>
        </p:txBody>
      </p:sp>
      <p:sp>
        <p:nvSpPr>
          <p:cNvPr id="154" name="Shape 17"/>
          <p:cNvSpPr/>
          <p:nvPr/>
        </p:nvSpPr>
        <p:spPr>
          <a:xfrm>
            <a:off x="365759" y="4279391"/>
            <a:ext cx="8412482" cy="658369"/>
          </a:xfrm>
          <a:prstGeom prst="rect">
            <a:avLst/>
          </a:prstGeom>
          <a:solidFill>
            <a:srgbClr val="B91C1C">
              <a:alpha val="15000"/>
            </a:srgbClr>
          </a:solidFill>
          <a:ln w="12700">
            <a:solidFill>
              <a:srgbClr val="B91C1C"/>
            </a:solidFill>
          </a:ln>
        </p:spPr>
        <p:txBody>
          <a:bodyPr lIns="45719" rIns="45719"/>
          <a:lstStyle/>
          <a:p>
            <a:pPr/>
          </a:p>
        </p:txBody>
      </p:sp>
      <p:sp>
        <p:nvSpPr>
          <p:cNvPr id="155" name="Text 18"/>
          <p:cNvSpPr txBox="1"/>
          <p:nvPr/>
        </p:nvSpPr>
        <p:spPr>
          <a:xfrm>
            <a:off x="502919" y="4458892"/>
            <a:ext cx="8229601" cy="299368"/>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1100">
                <a:solidFill>
                  <a:srgbClr val="FFFFFF"/>
                </a:solidFill>
              </a:defRPr>
            </a:lvl1pPr>
          </a:lstStyle>
          <a:p>
            <a:pPr/>
            <a:r>
              <a:t>ACTION: If authentication comes up under AOB or in any bilateral — NCSG's position remains: authentication should happen through a transparent process with genuine community input. ICANN org leading technical work is fine; ICANN org deciding policy is not.</a:t>
            </a:r>
          </a:p>
        </p:txBody>
      </p:sp>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E8F0F8"/>
        </a:solidFill>
      </p:bgPr>
    </p:bg>
    <p:spTree>
      <p:nvGrpSpPr>
        <p:cNvPr id="1" name=""/>
        <p:cNvGrpSpPr/>
        <p:nvPr/>
      </p:nvGrpSpPr>
      <p:grpSpPr>
        <a:xfrm>
          <a:off x="0" y="0"/>
          <a:ext cx="0" cy="0"/>
          <a:chOff x="0" y="0"/>
          <a:chExt cx="0" cy="0"/>
        </a:xfrm>
      </p:grpSpPr>
      <p:sp>
        <p:nvSpPr>
          <p:cNvPr id="157" name="Shape 0"/>
          <p:cNvSpPr/>
          <p:nvPr/>
        </p:nvSpPr>
        <p:spPr>
          <a:xfrm>
            <a:off x="365759" y="228600"/>
            <a:ext cx="64009" cy="777241"/>
          </a:xfrm>
          <a:prstGeom prst="rect">
            <a:avLst/>
          </a:prstGeom>
          <a:solidFill>
            <a:srgbClr val="2563A8"/>
          </a:solidFill>
          <a:ln w="12700">
            <a:solidFill>
              <a:srgbClr val="2563A8"/>
            </a:solidFill>
          </a:ln>
        </p:spPr>
        <p:txBody>
          <a:bodyPr lIns="45719" rIns="45719"/>
          <a:lstStyle/>
          <a:p>
            <a:pPr/>
          </a:p>
        </p:txBody>
      </p:sp>
      <p:sp>
        <p:nvSpPr>
          <p:cNvPr id="158" name="Text 1"/>
          <p:cNvSpPr txBox="1"/>
          <p:nvPr/>
        </p:nvSpPr>
        <p:spPr>
          <a:xfrm>
            <a:off x="548640" y="305659"/>
            <a:ext cx="8229601" cy="293937"/>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b="1" sz="2200">
                <a:solidFill>
                  <a:srgbClr val="12294A"/>
                </a:solidFill>
              </a:defRPr>
            </a:lvl1pPr>
          </a:lstStyle>
          <a:p>
            <a:pPr/>
            <a:r>
              <a:t>DNS Abuse — Background Briefing</a:t>
            </a:r>
          </a:p>
        </p:txBody>
      </p:sp>
      <p:sp>
        <p:nvSpPr>
          <p:cNvPr id="159" name="Text 2"/>
          <p:cNvSpPr txBox="1"/>
          <p:nvPr/>
        </p:nvSpPr>
        <p:spPr>
          <a:xfrm>
            <a:off x="548640" y="726239"/>
            <a:ext cx="8229601" cy="156866"/>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1200">
                <a:solidFill>
                  <a:srgbClr val="94A3B8"/>
                </a:solidFill>
              </a:defRPr>
            </a:lvl1pPr>
          </a:lstStyle>
          <a:p>
            <a:pPr/>
            <a:r>
              <a:t>What it is, what's been decided, and where NCSG stands</a:t>
            </a:r>
          </a:p>
        </p:txBody>
      </p:sp>
      <p:sp>
        <p:nvSpPr>
          <p:cNvPr id="160" name="Text 3"/>
          <p:cNvSpPr txBox="1"/>
          <p:nvPr/>
        </p:nvSpPr>
        <p:spPr>
          <a:xfrm>
            <a:off x="365759" y="1132771"/>
            <a:ext cx="8412482" cy="166762"/>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b="1" sz="1300">
                <a:solidFill>
                  <a:srgbClr val="12294A"/>
                </a:solidFill>
              </a:defRPr>
            </a:lvl1pPr>
          </a:lstStyle>
          <a:p>
            <a:pPr/>
            <a:r>
              <a:t>What is DNS Abuse in ICANN's remit?</a:t>
            </a:r>
          </a:p>
        </p:txBody>
      </p:sp>
      <p:sp>
        <p:nvSpPr>
          <p:cNvPr id="161" name="Text 4"/>
          <p:cNvSpPr txBox="1"/>
          <p:nvPr/>
        </p:nvSpPr>
        <p:spPr>
          <a:xfrm>
            <a:off x="365759" y="1432228"/>
            <a:ext cx="8412482" cy="299368"/>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1100">
                <a:solidFill>
                  <a:srgbClr val="2D3748"/>
                </a:solidFill>
              </a:defRPr>
            </a:lvl1pPr>
          </a:lstStyle>
          <a:p>
            <a:pPr/>
            <a:r>
              <a:t>DNS abuse = use of domain names to facilitate malicious activity (phishing, malware, botnets, spam, pharming). ICANN's role covers only the infrastructure layer — what registrars and registries must do — not internet content.</a:t>
            </a:r>
          </a:p>
        </p:txBody>
      </p:sp>
      <p:sp>
        <p:nvSpPr>
          <p:cNvPr id="162" name="Shape 5"/>
          <p:cNvSpPr/>
          <p:nvPr/>
        </p:nvSpPr>
        <p:spPr>
          <a:xfrm>
            <a:off x="365759" y="1901951"/>
            <a:ext cx="1097282" cy="438913"/>
          </a:xfrm>
          <a:prstGeom prst="rect">
            <a:avLst/>
          </a:prstGeom>
          <a:solidFill>
            <a:srgbClr val="0D7A6F"/>
          </a:solidFill>
          <a:ln w="12700">
            <a:solidFill>
              <a:srgbClr val="0D7A6F"/>
            </a:solidFill>
          </a:ln>
        </p:spPr>
        <p:txBody>
          <a:bodyPr lIns="45719" rIns="45719"/>
          <a:lstStyle/>
          <a:p>
            <a:pPr/>
          </a:p>
        </p:txBody>
      </p:sp>
      <p:sp>
        <p:nvSpPr>
          <p:cNvPr id="163" name="Text 6"/>
          <p:cNvSpPr txBox="1"/>
          <p:nvPr/>
        </p:nvSpPr>
        <p:spPr>
          <a:xfrm>
            <a:off x="365759" y="2052872"/>
            <a:ext cx="1097282" cy="137072"/>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lgn="ctr">
              <a:defRPr b="1" sz="1000">
                <a:solidFill>
                  <a:srgbClr val="FFFFFF"/>
                </a:solidFill>
              </a:defRPr>
            </a:lvl1pPr>
          </a:lstStyle>
          <a:p>
            <a:pPr/>
            <a:r>
              <a:t>Apr 2024</a:t>
            </a:r>
          </a:p>
        </p:txBody>
      </p:sp>
      <p:sp>
        <p:nvSpPr>
          <p:cNvPr id="164" name="Shape 7"/>
          <p:cNvSpPr/>
          <p:nvPr/>
        </p:nvSpPr>
        <p:spPr>
          <a:xfrm>
            <a:off x="1463039" y="2011679"/>
            <a:ext cx="228601" cy="27433"/>
          </a:xfrm>
          <a:prstGeom prst="rect">
            <a:avLst/>
          </a:prstGeom>
          <a:solidFill>
            <a:srgbClr val="94A3B8"/>
          </a:solidFill>
          <a:ln w="12700">
            <a:solidFill>
              <a:srgbClr val="94A3B8"/>
            </a:solidFill>
          </a:ln>
        </p:spPr>
        <p:txBody>
          <a:bodyPr lIns="45719" rIns="45719"/>
          <a:lstStyle/>
          <a:p>
            <a:pPr/>
          </a:p>
        </p:txBody>
      </p:sp>
      <p:sp>
        <p:nvSpPr>
          <p:cNvPr id="165" name="Text 8"/>
          <p:cNvSpPr txBox="1"/>
          <p:nvPr/>
        </p:nvSpPr>
        <p:spPr>
          <a:xfrm>
            <a:off x="1783079" y="2054274"/>
            <a:ext cx="6995161" cy="134268"/>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1100">
                <a:solidFill>
                  <a:srgbClr val="2D3748"/>
                </a:solidFill>
              </a:defRPr>
            </a:lvl1pPr>
          </a:lstStyle>
          <a:p>
            <a:pPr/>
            <a:r>
              <a:t>Contract amendments effective — registrar/registry abuse obligations strengthened</a:t>
            </a:r>
          </a:p>
        </p:txBody>
      </p:sp>
      <p:sp>
        <p:nvSpPr>
          <p:cNvPr id="166" name="Shape 9"/>
          <p:cNvSpPr/>
          <p:nvPr/>
        </p:nvSpPr>
        <p:spPr>
          <a:xfrm>
            <a:off x="365759" y="2468879"/>
            <a:ext cx="1097282" cy="438913"/>
          </a:xfrm>
          <a:prstGeom prst="rect">
            <a:avLst/>
          </a:prstGeom>
          <a:solidFill>
            <a:srgbClr val="2563A8"/>
          </a:solidFill>
          <a:ln w="12700">
            <a:solidFill>
              <a:srgbClr val="2563A8"/>
            </a:solidFill>
          </a:ln>
        </p:spPr>
        <p:txBody>
          <a:bodyPr lIns="45719" rIns="45719"/>
          <a:lstStyle/>
          <a:p>
            <a:pPr/>
          </a:p>
        </p:txBody>
      </p:sp>
      <p:sp>
        <p:nvSpPr>
          <p:cNvPr id="167" name="Text 10"/>
          <p:cNvSpPr txBox="1"/>
          <p:nvPr/>
        </p:nvSpPr>
        <p:spPr>
          <a:xfrm>
            <a:off x="365759" y="2619800"/>
            <a:ext cx="1097282" cy="137072"/>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lgn="ctr">
              <a:defRPr b="1" sz="1000">
                <a:solidFill>
                  <a:srgbClr val="FFFFFF"/>
                </a:solidFill>
              </a:defRPr>
            </a:lvl1pPr>
          </a:lstStyle>
          <a:p>
            <a:pPr/>
            <a:r>
              <a:t>Early 2025</a:t>
            </a:r>
          </a:p>
        </p:txBody>
      </p:sp>
      <p:sp>
        <p:nvSpPr>
          <p:cNvPr id="168" name="Shape 11"/>
          <p:cNvSpPr/>
          <p:nvPr/>
        </p:nvSpPr>
        <p:spPr>
          <a:xfrm>
            <a:off x="1463039" y="2578607"/>
            <a:ext cx="228601" cy="27433"/>
          </a:xfrm>
          <a:prstGeom prst="rect">
            <a:avLst/>
          </a:prstGeom>
          <a:solidFill>
            <a:srgbClr val="94A3B8"/>
          </a:solidFill>
          <a:ln w="12700">
            <a:solidFill>
              <a:srgbClr val="94A3B8"/>
            </a:solidFill>
          </a:ln>
        </p:spPr>
        <p:txBody>
          <a:bodyPr lIns="45719" rIns="45719"/>
          <a:lstStyle/>
          <a:p>
            <a:pPr/>
          </a:p>
        </p:txBody>
      </p:sp>
      <p:sp>
        <p:nvSpPr>
          <p:cNvPr id="169" name="Text 12"/>
          <p:cNvSpPr txBox="1"/>
          <p:nvPr/>
        </p:nvSpPr>
        <p:spPr>
          <a:xfrm>
            <a:off x="1783079" y="2621202"/>
            <a:ext cx="6995161" cy="134268"/>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1100">
                <a:solidFill>
                  <a:srgbClr val="2D3748"/>
                </a:solidFill>
              </a:defRPr>
            </a:lvl1pPr>
          </a:lstStyle>
          <a:p>
            <a:pPr/>
            <a:r>
              <a:t>DNS Abuse Small Team reconvened to examine new data and gaps</a:t>
            </a:r>
          </a:p>
        </p:txBody>
      </p:sp>
      <p:sp>
        <p:nvSpPr>
          <p:cNvPr id="170" name="Shape 13"/>
          <p:cNvSpPr/>
          <p:nvPr/>
        </p:nvSpPr>
        <p:spPr>
          <a:xfrm>
            <a:off x="365759" y="3035807"/>
            <a:ext cx="1097282" cy="438913"/>
          </a:xfrm>
          <a:prstGeom prst="rect">
            <a:avLst/>
          </a:prstGeom>
          <a:solidFill>
            <a:srgbClr val="2563A8"/>
          </a:solidFill>
          <a:ln w="12700">
            <a:solidFill>
              <a:srgbClr val="2563A8"/>
            </a:solidFill>
          </a:ln>
        </p:spPr>
        <p:txBody>
          <a:bodyPr lIns="45719" rIns="45719"/>
          <a:lstStyle/>
          <a:p>
            <a:pPr/>
          </a:p>
        </p:txBody>
      </p:sp>
      <p:sp>
        <p:nvSpPr>
          <p:cNvPr id="171" name="Text 14"/>
          <p:cNvSpPr txBox="1"/>
          <p:nvPr/>
        </p:nvSpPr>
        <p:spPr>
          <a:xfrm>
            <a:off x="365759" y="3186728"/>
            <a:ext cx="1097282" cy="137072"/>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lgn="ctr">
              <a:defRPr b="1" sz="1000">
                <a:solidFill>
                  <a:srgbClr val="FFFFFF"/>
                </a:solidFill>
              </a:defRPr>
            </a:lvl1pPr>
          </a:lstStyle>
          <a:p>
            <a:pPr/>
            <a:r>
              <a:t>Dec 2025</a:t>
            </a:r>
          </a:p>
        </p:txBody>
      </p:sp>
      <p:sp>
        <p:nvSpPr>
          <p:cNvPr id="172" name="Shape 15"/>
          <p:cNvSpPr/>
          <p:nvPr/>
        </p:nvSpPr>
        <p:spPr>
          <a:xfrm>
            <a:off x="1463039" y="3145535"/>
            <a:ext cx="228601" cy="27433"/>
          </a:xfrm>
          <a:prstGeom prst="rect">
            <a:avLst/>
          </a:prstGeom>
          <a:solidFill>
            <a:srgbClr val="94A3B8"/>
          </a:solidFill>
          <a:ln w="12700">
            <a:solidFill>
              <a:srgbClr val="94A3B8"/>
            </a:solidFill>
          </a:ln>
        </p:spPr>
        <p:txBody>
          <a:bodyPr lIns="45719" rIns="45719"/>
          <a:lstStyle/>
          <a:p>
            <a:pPr/>
          </a:p>
        </p:txBody>
      </p:sp>
      <p:sp>
        <p:nvSpPr>
          <p:cNvPr id="173" name="Text 16"/>
          <p:cNvSpPr txBox="1"/>
          <p:nvPr/>
        </p:nvSpPr>
        <p:spPr>
          <a:xfrm>
            <a:off x="1783079" y="3188130"/>
            <a:ext cx="6995161" cy="134268"/>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1100">
                <a:solidFill>
                  <a:srgbClr val="2D3748"/>
                </a:solidFill>
              </a:defRPr>
            </a:lvl1pPr>
          </a:lstStyle>
          <a:p>
            <a:pPr/>
            <a:r>
              <a:t>GNSO Council approves two separate PDPs on DNS abuse</a:t>
            </a:r>
          </a:p>
        </p:txBody>
      </p:sp>
      <p:sp>
        <p:nvSpPr>
          <p:cNvPr id="174" name="Shape 17"/>
          <p:cNvSpPr/>
          <p:nvPr/>
        </p:nvSpPr>
        <p:spPr>
          <a:xfrm>
            <a:off x="365759" y="3602735"/>
            <a:ext cx="1097282" cy="438913"/>
          </a:xfrm>
          <a:prstGeom prst="rect">
            <a:avLst/>
          </a:prstGeom>
          <a:solidFill>
            <a:srgbClr val="D4870A"/>
          </a:solidFill>
          <a:ln w="12700">
            <a:solidFill>
              <a:srgbClr val="D4870A"/>
            </a:solidFill>
          </a:ln>
        </p:spPr>
        <p:txBody>
          <a:bodyPr lIns="45719" rIns="45719"/>
          <a:lstStyle/>
          <a:p>
            <a:pPr/>
          </a:p>
        </p:txBody>
      </p:sp>
      <p:sp>
        <p:nvSpPr>
          <p:cNvPr id="175" name="Text 18"/>
          <p:cNvSpPr txBox="1"/>
          <p:nvPr/>
        </p:nvSpPr>
        <p:spPr>
          <a:xfrm>
            <a:off x="365759" y="3753656"/>
            <a:ext cx="1097282" cy="137072"/>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lgn="ctr">
              <a:defRPr b="1" sz="1000">
                <a:solidFill>
                  <a:srgbClr val="FFFFFF"/>
                </a:solidFill>
              </a:defRPr>
            </a:lvl1pPr>
          </a:lstStyle>
          <a:p>
            <a:pPr/>
            <a:r>
              <a:t>Jan 2026</a:t>
            </a:r>
          </a:p>
        </p:txBody>
      </p:sp>
      <p:sp>
        <p:nvSpPr>
          <p:cNvPr id="176" name="Shape 19"/>
          <p:cNvSpPr/>
          <p:nvPr/>
        </p:nvSpPr>
        <p:spPr>
          <a:xfrm>
            <a:off x="1463039" y="3712464"/>
            <a:ext cx="228601" cy="27433"/>
          </a:xfrm>
          <a:prstGeom prst="rect">
            <a:avLst/>
          </a:prstGeom>
          <a:solidFill>
            <a:srgbClr val="94A3B8"/>
          </a:solidFill>
          <a:ln w="12700">
            <a:solidFill>
              <a:srgbClr val="94A3B8"/>
            </a:solidFill>
          </a:ln>
        </p:spPr>
        <p:txBody>
          <a:bodyPr lIns="45719" rIns="45719"/>
          <a:lstStyle/>
          <a:p>
            <a:pPr/>
          </a:p>
        </p:txBody>
      </p:sp>
      <p:sp>
        <p:nvSpPr>
          <p:cNvPr id="177" name="Text 20"/>
          <p:cNvSpPr txBox="1"/>
          <p:nvPr/>
        </p:nvSpPr>
        <p:spPr>
          <a:xfrm>
            <a:off x="1783079" y="3755058"/>
            <a:ext cx="6995161" cy="134268"/>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1100">
                <a:solidFill>
                  <a:srgbClr val="2D3748"/>
                </a:solidFill>
              </a:defRPr>
            </a:lvl1pPr>
          </a:lstStyle>
          <a:p>
            <a:pPr/>
            <a:r>
              <a:t>PDP 1 Charter adopted — focus: Associated Domain Checks (ADC)</a:t>
            </a:r>
          </a:p>
        </p:txBody>
      </p:sp>
      <p:sp>
        <p:nvSpPr>
          <p:cNvPr id="178" name="Shape 21"/>
          <p:cNvSpPr/>
          <p:nvPr/>
        </p:nvSpPr>
        <p:spPr>
          <a:xfrm>
            <a:off x="365759" y="4169664"/>
            <a:ext cx="1097282" cy="438913"/>
          </a:xfrm>
          <a:prstGeom prst="rect">
            <a:avLst/>
          </a:prstGeom>
          <a:solidFill>
            <a:srgbClr val="D4870A"/>
          </a:solidFill>
          <a:ln w="12700">
            <a:solidFill>
              <a:srgbClr val="D4870A"/>
            </a:solidFill>
          </a:ln>
        </p:spPr>
        <p:txBody>
          <a:bodyPr lIns="45719" rIns="45719"/>
          <a:lstStyle/>
          <a:p>
            <a:pPr/>
          </a:p>
        </p:txBody>
      </p:sp>
      <p:sp>
        <p:nvSpPr>
          <p:cNvPr id="179" name="Text 22"/>
          <p:cNvSpPr txBox="1"/>
          <p:nvPr/>
        </p:nvSpPr>
        <p:spPr>
          <a:xfrm>
            <a:off x="365759" y="4320584"/>
            <a:ext cx="1097282" cy="137072"/>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lgn="ctr">
              <a:defRPr b="1" sz="1000">
                <a:solidFill>
                  <a:srgbClr val="FFFFFF"/>
                </a:solidFill>
              </a:defRPr>
            </a:lvl1pPr>
          </a:lstStyle>
          <a:p>
            <a:pPr/>
            <a:r>
              <a:t>Now</a:t>
            </a:r>
          </a:p>
        </p:txBody>
      </p:sp>
      <p:sp>
        <p:nvSpPr>
          <p:cNvPr id="180" name="Shape 23"/>
          <p:cNvSpPr/>
          <p:nvPr/>
        </p:nvSpPr>
        <p:spPr>
          <a:xfrm>
            <a:off x="1463039" y="4279391"/>
            <a:ext cx="228601" cy="27433"/>
          </a:xfrm>
          <a:prstGeom prst="rect">
            <a:avLst/>
          </a:prstGeom>
          <a:solidFill>
            <a:srgbClr val="94A3B8"/>
          </a:solidFill>
          <a:ln w="12700">
            <a:solidFill>
              <a:srgbClr val="94A3B8"/>
            </a:solidFill>
          </a:ln>
        </p:spPr>
        <p:txBody>
          <a:bodyPr lIns="45719" rIns="45719"/>
          <a:lstStyle/>
          <a:p>
            <a:pPr/>
          </a:p>
        </p:txBody>
      </p:sp>
      <p:sp>
        <p:nvSpPr>
          <p:cNvPr id="181" name="Text 24"/>
          <p:cNvSpPr txBox="1"/>
          <p:nvPr/>
        </p:nvSpPr>
        <p:spPr>
          <a:xfrm>
            <a:off x="1783079" y="4321986"/>
            <a:ext cx="6995161" cy="134268"/>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1100">
                <a:solidFill>
                  <a:srgbClr val="2D3748"/>
                </a:solidFill>
              </a:defRPr>
            </a:lvl1pPr>
          </a:lstStyle>
          <a:p>
            <a:pPr/>
            <a:r>
              <a:t>PDP 2 Charter being drafted — focus: API access for high-volume registrations</a:t>
            </a:r>
          </a:p>
        </p:txBody>
      </p:sp>
      <p:sp>
        <p:nvSpPr>
          <p:cNvPr id="182" name="Shape 25"/>
          <p:cNvSpPr/>
          <p:nvPr/>
        </p:nvSpPr>
        <p:spPr>
          <a:xfrm>
            <a:off x="365759" y="4663440"/>
            <a:ext cx="8412482" cy="292609"/>
          </a:xfrm>
          <a:prstGeom prst="rect">
            <a:avLst/>
          </a:prstGeom>
          <a:solidFill>
            <a:srgbClr val="B91C1C">
              <a:alpha val="10000"/>
            </a:srgbClr>
          </a:solidFill>
          <a:ln w="12700">
            <a:solidFill>
              <a:srgbClr val="B91C1C"/>
            </a:solidFill>
          </a:ln>
        </p:spPr>
        <p:txBody>
          <a:bodyPr lIns="45719" rIns="45719"/>
          <a:lstStyle/>
          <a:p>
            <a:pPr/>
          </a:p>
        </p:txBody>
      </p:sp>
      <p:sp>
        <p:nvSpPr>
          <p:cNvPr id="183" name="Text 26"/>
          <p:cNvSpPr txBox="1"/>
          <p:nvPr/>
        </p:nvSpPr>
        <p:spPr>
          <a:xfrm>
            <a:off x="502919" y="4658658"/>
            <a:ext cx="8229601" cy="302172"/>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b="1" sz="1000">
                <a:solidFill>
                  <a:srgbClr val="B91C1C"/>
                </a:solidFill>
              </a:defRPr>
            </a:lvl1pPr>
          </a:lstStyle>
          <a:p>
            <a:pPr/>
            <a:r>
              <a:t>NCSG: Withdrawn support for ADC (PDP 1) until human rights risks (registrant profiling, portfolio exposure) are established. We have infused human rights values, transparency and remedy values in the charter of the group and consistently work on it </a:t>
            </a:r>
          </a:p>
        </p:txBody>
      </p:sp>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E8F0F8"/>
        </a:solidFill>
      </p:bgPr>
    </p:bg>
    <p:spTree>
      <p:nvGrpSpPr>
        <p:cNvPr id="1" name=""/>
        <p:cNvGrpSpPr/>
        <p:nvPr/>
      </p:nvGrpSpPr>
      <p:grpSpPr>
        <a:xfrm>
          <a:off x="0" y="0"/>
          <a:ext cx="0" cy="0"/>
          <a:chOff x="0" y="0"/>
          <a:chExt cx="0" cy="0"/>
        </a:xfrm>
      </p:grpSpPr>
      <p:sp>
        <p:nvSpPr>
          <p:cNvPr id="185" name="Shape 0"/>
          <p:cNvSpPr/>
          <p:nvPr/>
        </p:nvSpPr>
        <p:spPr>
          <a:xfrm>
            <a:off x="365759" y="228600"/>
            <a:ext cx="64009" cy="777241"/>
          </a:xfrm>
          <a:prstGeom prst="rect">
            <a:avLst/>
          </a:prstGeom>
          <a:solidFill>
            <a:srgbClr val="2563A8"/>
          </a:solidFill>
          <a:ln w="12700">
            <a:solidFill>
              <a:srgbClr val="2563A8"/>
            </a:solidFill>
          </a:ln>
        </p:spPr>
        <p:txBody>
          <a:bodyPr lIns="45719" rIns="45719"/>
          <a:lstStyle/>
          <a:p>
            <a:pPr/>
          </a:p>
        </p:txBody>
      </p:sp>
      <p:sp>
        <p:nvSpPr>
          <p:cNvPr id="186" name="Text 1"/>
          <p:cNvSpPr txBox="1"/>
          <p:nvPr/>
        </p:nvSpPr>
        <p:spPr>
          <a:xfrm>
            <a:off x="548640" y="305659"/>
            <a:ext cx="8229601" cy="293937"/>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b="1" sz="2200">
                <a:solidFill>
                  <a:srgbClr val="12294A"/>
                </a:solidFill>
              </a:defRPr>
            </a:lvl1pPr>
          </a:lstStyle>
          <a:p>
            <a:pPr/>
            <a:r>
              <a:t>DNS Abuse PDP 1 — Associated Domain Checks (ADC)</a:t>
            </a:r>
          </a:p>
        </p:txBody>
      </p:sp>
      <p:sp>
        <p:nvSpPr>
          <p:cNvPr id="187" name="Text 2"/>
          <p:cNvSpPr txBox="1"/>
          <p:nvPr/>
        </p:nvSpPr>
        <p:spPr>
          <a:xfrm>
            <a:off x="548640" y="726239"/>
            <a:ext cx="8229601" cy="156866"/>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1200">
                <a:solidFill>
                  <a:srgbClr val="94A3B8"/>
                </a:solidFill>
              </a:defRPr>
            </a:lvl1pPr>
          </a:lstStyle>
          <a:p>
            <a:pPr/>
            <a:r>
              <a:t>Why NCSG has concerns — and what to watch in PDP 2 Charter drafting</a:t>
            </a:r>
          </a:p>
        </p:txBody>
      </p:sp>
      <p:sp>
        <p:nvSpPr>
          <p:cNvPr id="188" name="Text 3"/>
          <p:cNvSpPr txBox="1"/>
          <p:nvPr/>
        </p:nvSpPr>
        <p:spPr>
          <a:xfrm>
            <a:off x="365759" y="1128575"/>
            <a:ext cx="3931922" cy="156866"/>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b="1" sz="1200">
                <a:solidFill>
                  <a:srgbClr val="12294A"/>
                </a:solidFill>
              </a:defRPr>
            </a:lvl1pPr>
          </a:lstStyle>
          <a:p>
            <a:pPr/>
            <a:r>
              <a:t>What ADC means in practice</a:t>
            </a:r>
          </a:p>
        </p:txBody>
      </p:sp>
      <p:sp>
        <p:nvSpPr>
          <p:cNvPr id="189" name="Text 4"/>
          <p:cNvSpPr txBox="1"/>
          <p:nvPr/>
        </p:nvSpPr>
        <p:spPr>
          <a:xfrm>
            <a:off x="365759" y="1353311"/>
            <a:ext cx="3931922" cy="464469"/>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defRPr sz="1100">
                <a:solidFill>
                  <a:srgbClr val="2D3748"/>
                </a:solidFill>
              </a:defRPr>
            </a:lvl1pPr>
          </a:lstStyle>
          <a:p>
            <a:pPr/>
            <a:r>
              <a:t>When one domain in a registrant's portfolio is confirmed malicious, the registrar would be required to examine ALL other domains associated with that registrant — looking for further abuse.</a:t>
            </a:r>
          </a:p>
        </p:txBody>
      </p:sp>
      <p:sp>
        <p:nvSpPr>
          <p:cNvPr id="190" name="Shape 5"/>
          <p:cNvSpPr/>
          <p:nvPr/>
        </p:nvSpPr>
        <p:spPr>
          <a:xfrm>
            <a:off x="365759" y="2084832"/>
            <a:ext cx="3931922" cy="868681"/>
          </a:xfrm>
          <a:prstGeom prst="rect">
            <a:avLst/>
          </a:prstGeom>
          <a:solidFill>
            <a:srgbClr val="FFFFFF"/>
          </a:solidFill>
          <a:ln w="12700">
            <a:solidFill>
              <a:srgbClr val="D0DCF0"/>
            </a:solidFill>
          </a:ln>
          <a:effectLst>
            <a:outerShdw sx="100000" sy="100000" kx="0" ky="0" algn="b" rotWithShape="0" blurRad="101600" dist="38100" dir="8100000">
              <a:srgbClr val="000000">
                <a:alpha val="18000"/>
              </a:srgbClr>
            </a:outerShdw>
          </a:effectLst>
        </p:spPr>
        <p:txBody>
          <a:bodyPr lIns="45719" rIns="45719"/>
          <a:lstStyle/>
          <a:p>
            <a:pPr/>
          </a:p>
        </p:txBody>
      </p:sp>
      <p:sp>
        <p:nvSpPr>
          <p:cNvPr id="191" name="Shape 6"/>
          <p:cNvSpPr/>
          <p:nvPr/>
        </p:nvSpPr>
        <p:spPr>
          <a:xfrm>
            <a:off x="365759" y="2084832"/>
            <a:ext cx="3931922" cy="54865"/>
          </a:xfrm>
          <a:prstGeom prst="rect">
            <a:avLst/>
          </a:prstGeom>
          <a:solidFill>
            <a:srgbClr val="B91C1C"/>
          </a:solidFill>
          <a:ln w="12700">
            <a:solidFill>
              <a:srgbClr val="B91C1C"/>
            </a:solidFill>
          </a:ln>
        </p:spPr>
        <p:txBody>
          <a:bodyPr lIns="45719" rIns="45719"/>
          <a:lstStyle/>
          <a:p>
            <a:pPr/>
          </a:p>
        </p:txBody>
      </p:sp>
      <p:sp>
        <p:nvSpPr>
          <p:cNvPr id="192" name="Text 7"/>
          <p:cNvSpPr txBox="1"/>
          <p:nvPr/>
        </p:nvSpPr>
        <p:spPr>
          <a:xfrm>
            <a:off x="502919" y="2257859"/>
            <a:ext cx="3657601" cy="156866"/>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b="1" sz="1200">
                <a:solidFill>
                  <a:srgbClr val="B91C1C"/>
                </a:solidFill>
              </a:defRPr>
            </a:lvl1pPr>
          </a:lstStyle>
          <a:p>
            <a:pPr/>
            <a:r>
              <a:t>Portfolio Exposure</a:t>
            </a:r>
          </a:p>
        </p:txBody>
      </p:sp>
      <p:sp>
        <p:nvSpPr>
          <p:cNvPr id="193" name="Text 8"/>
          <p:cNvSpPr txBox="1"/>
          <p:nvPr/>
        </p:nvSpPr>
        <p:spPr>
          <a:xfrm>
            <a:off x="502919" y="2468879"/>
            <a:ext cx="3657601" cy="464469"/>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defRPr sz="1100">
                <a:solidFill>
                  <a:srgbClr val="2D3748"/>
                </a:solidFill>
              </a:defRPr>
            </a:lvl1pPr>
          </a:lstStyle>
          <a:p>
            <a:pPr/>
            <a:r>
              <a:t>An activist or journalist with one compromised domain has their entire domain portfolio — including sensitive infrastructure — inspected and logged.</a:t>
            </a:r>
          </a:p>
        </p:txBody>
      </p:sp>
      <p:sp>
        <p:nvSpPr>
          <p:cNvPr id="194" name="Shape 9"/>
          <p:cNvSpPr/>
          <p:nvPr/>
        </p:nvSpPr>
        <p:spPr>
          <a:xfrm>
            <a:off x="365759" y="3044951"/>
            <a:ext cx="3931922" cy="868681"/>
          </a:xfrm>
          <a:prstGeom prst="rect">
            <a:avLst/>
          </a:prstGeom>
          <a:solidFill>
            <a:srgbClr val="FFFFFF"/>
          </a:solidFill>
          <a:ln w="12700">
            <a:solidFill>
              <a:srgbClr val="D0DCF0"/>
            </a:solidFill>
          </a:ln>
          <a:effectLst>
            <a:outerShdw sx="100000" sy="100000" kx="0" ky="0" algn="b" rotWithShape="0" blurRad="101600" dist="38100" dir="8100000">
              <a:srgbClr val="000000">
                <a:alpha val="18000"/>
              </a:srgbClr>
            </a:outerShdw>
          </a:effectLst>
        </p:spPr>
        <p:txBody>
          <a:bodyPr lIns="45719" rIns="45719"/>
          <a:lstStyle/>
          <a:p>
            <a:pPr/>
          </a:p>
        </p:txBody>
      </p:sp>
      <p:sp>
        <p:nvSpPr>
          <p:cNvPr id="195" name="Shape 10"/>
          <p:cNvSpPr/>
          <p:nvPr/>
        </p:nvSpPr>
        <p:spPr>
          <a:xfrm>
            <a:off x="365759" y="3044951"/>
            <a:ext cx="3931922" cy="54865"/>
          </a:xfrm>
          <a:prstGeom prst="rect">
            <a:avLst/>
          </a:prstGeom>
          <a:solidFill>
            <a:srgbClr val="D4870A"/>
          </a:solidFill>
          <a:ln w="12700">
            <a:solidFill>
              <a:srgbClr val="D4870A"/>
            </a:solidFill>
          </a:ln>
        </p:spPr>
        <p:txBody>
          <a:bodyPr lIns="45719" rIns="45719"/>
          <a:lstStyle/>
          <a:p>
            <a:pPr/>
          </a:p>
        </p:txBody>
      </p:sp>
      <p:sp>
        <p:nvSpPr>
          <p:cNvPr id="196" name="Text 11"/>
          <p:cNvSpPr txBox="1"/>
          <p:nvPr/>
        </p:nvSpPr>
        <p:spPr>
          <a:xfrm>
            <a:off x="502919" y="3217979"/>
            <a:ext cx="3657601" cy="156866"/>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b="1" sz="1200">
                <a:solidFill>
                  <a:srgbClr val="D4870A"/>
                </a:solidFill>
              </a:defRPr>
            </a:lvl1pPr>
          </a:lstStyle>
          <a:p>
            <a:pPr/>
            <a:r>
              <a:t>Profiling Risk</a:t>
            </a:r>
          </a:p>
        </p:txBody>
      </p:sp>
      <p:sp>
        <p:nvSpPr>
          <p:cNvPr id="197" name="Text 12"/>
          <p:cNvSpPr txBox="1"/>
          <p:nvPr/>
        </p:nvSpPr>
        <p:spPr>
          <a:xfrm>
            <a:off x="502919" y="3429000"/>
            <a:ext cx="3657601" cy="299368"/>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defRPr sz="1100">
                <a:solidFill>
                  <a:srgbClr val="2D3748"/>
                </a:solidFill>
              </a:defRPr>
            </a:lvl1pPr>
          </a:lstStyle>
          <a:p>
            <a:pPr/>
            <a:r>
              <a:t>Systematic review of registrant portfolios creates a new surveillance layer. Who sees the results? For how long? Under</a:t>
            </a:r>
          </a:p>
        </p:txBody>
      </p:sp>
      <p:sp>
        <p:nvSpPr>
          <p:cNvPr id="198" name="Shape 13"/>
          <p:cNvSpPr/>
          <p:nvPr/>
        </p:nvSpPr>
        <p:spPr>
          <a:xfrm>
            <a:off x="365759" y="4005071"/>
            <a:ext cx="3931922" cy="868681"/>
          </a:xfrm>
          <a:prstGeom prst="rect">
            <a:avLst/>
          </a:prstGeom>
          <a:solidFill>
            <a:srgbClr val="FFFFFF"/>
          </a:solidFill>
          <a:ln w="12700">
            <a:solidFill>
              <a:srgbClr val="D0DCF0"/>
            </a:solidFill>
          </a:ln>
          <a:effectLst>
            <a:outerShdw sx="100000" sy="100000" kx="0" ky="0" algn="b" rotWithShape="0" blurRad="101600" dist="38100" dir="8100000">
              <a:srgbClr val="000000">
                <a:alpha val="18000"/>
              </a:srgbClr>
            </a:outerShdw>
          </a:effectLst>
        </p:spPr>
        <p:txBody>
          <a:bodyPr lIns="45719" rIns="45719"/>
          <a:lstStyle/>
          <a:p>
            <a:pPr/>
          </a:p>
        </p:txBody>
      </p:sp>
      <p:sp>
        <p:nvSpPr>
          <p:cNvPr id="199" name="Shape 14"/>
          <p:cNvSpPr/>
          <p:nvPr/>
        </p:nvSpPr>
        <p:spPr>
          <a:xfrm>
            <a:off x="365759" y="4005071"/>
            <a:ext cx="3931922" cy="54865"/>
          </a:xfrm>
          <a:prstGeom prst="rect">
            <a:avLst/>
          </a:prstGeom>
          <a:solidFill>
            <a:srgbClr val="2563A8"/>
          </a:solidFill>
          <a:ln w="12700">
            <a:solidFill>
              <a:srgbClr val="2563A8"/>
            </a:solidFill>
          </a:ln>
        </p:spPr>
        <p:txBody>
          <a:bodyPr lIns="45719" rIns="45719"/>
          <a:lstStyle/>
          <a:p>
            <a:pPr/>
          </a:p>
        </p:txBody>
      </p:sp>
      <p:sp>
        <p:nvSpPr>
          <p:cNvPr id="200" name="Text 15"/>
          <p:cNvSpPr txBox="1"/>
          <p:nvPr/>
        </p:nvSpPr>
        <p:spPr>
          <a:xfrm>
            <a:off x="502919" y="4178099"/>
            <a:ext cx="3657601" cy="156866"/>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b="1" sz="1200">
                <a:solidFill>
                  <a:srgbClr val="2563A8"/>
                </a:solidFill>
              </a:defRPr>
            </a:lvl1pPr>
          </a:lstStyle>
          <a:p>
            <a:pPr/>
            <a:r>
              <a:t>Chilling Effect</a:t>
            </a:r>
          </a:p>
        </p:txBody>
      </p:sp>
      <p:sp>
        <p:nvSpPr>
          <p:cNvPr id="201" name="Text 16"/>
          <p:cNvSpPr txBox="1"/>
          <p:nvPr/>
        </p:nvSpPr>
        <p:spPr>
          <a:xfrm>
            <a:off x="502919" y="4389120"/>
            <a:ext cx="3657601" cy="464468"/>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defRPr sz="1100">
                <a:solidFill>
                  <a:srgbClr val="2D3748"/>
                </a:solidFill>
              </a:defRPr>
            </a:lvl1pPr>
          </a:lstStyle>
          <a:p>
            <a:pPr/>
            <a:r>
              <a:t>The mere existence of ADC logging deters registrants from providing censorship-circumvention or dissident infrastructure — even if the outcome is 'no action'.</a:t>
            </a:r>
          </a:p>
        </p:txBody>
      </p:sp>
      <p:sp>
        <p:nvSpPr>
          <p:cNvPr id="202" name="Text 17"/>
          <p:cNvSpPr txBox="1"/>
          <p:nvPr/>
        </p:nvSpPr>
        <p:spPr>
          <a:xfrm>
            <a:off x="4572000" y="1128575"/>
            <a:ext cx="4206241" cy="156866"/>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b="1" sz="1200">
                <a:solidFill>
                  <a:srgbClr val="12294A"/>
                </a:solidFill>
              </a:defRPr>
            </a:lvl1pPr>
          </a:lstStyle>
          <a:p>
            <a:pPr/>
            <a:r>
              <a:t>PDP 2 Charter — What NCSG Needs</a:t>
            </a:r>
          </a:p>
        </p:txBody>
      </p:sp>
      <p:sp>
        <p:nvSpPr>
          <p:cNvPr id="203" name="Text 18"/>
          <p:cNvSpPr txBox="1"/>
          <p:nvPr/>
        </p:nvSpPr>
        <p:spPr>
          <a:xfrm>
            <a:off x="4572000" y="1335024"/>
            <a:ext cx="4206241" cy="464468"/>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defRPr sz="1100">
                <a:solidFill>
                  <a:srgbClr val="2D3748"/>
                </a:solidFill>
              </a:defRPr>
            </a:lvl1pPr>
          </a:lstStyle>
          <a:p>
            <a:pPr/>
            <a:r>
              <a:t>The DNS Abuse PDP 2 Charter is being drafted now (Item 6.2). This is the last chance to embed NCSG positions before the working group is constituted.</a:t>
            </a:r>
          </a:p>
        </p:txBody>
      </p:sp>
      <p:sp>
        <p:nvSpPr>
          <p:cNvPr id="204" name="Text 19"/>
          <p:cNvSpPr txBox="1"/>
          <p:nvPr/>
        </p:nvSpPr>
        <p:spPr>
          <a:xfrm>
            <a:off x="4572000" y="1874520"/>
            <a:ext cx="4206241" cy="1328068"/>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a:spcBef>
                <a:spcPts val="400"/>
              </a:spcBef>
              <a:defRPr sz="1100">
                <a:solidFill>
                  <a:srgbClr val="2D3748"/>
                </a:solidFill>
              </a:defRPr>
            </a:pPr>
          </a:p>
          <a:p>
            <a:pPr marL="342900" indent="-342900">
              <a:spcBef>
                <a:spcPts val="400"/>
              </a:spcBef>
              <a:buSzPct val="100000"/>
              <a:buChar char="•"/>
              <a:defRPr sz="1100">
                <a:solidFill>
                  <a:srgbClr val="2D3748"/>
                </a:solidFill>
              </a:defRPr>
            </a:pPr>
            <a:r>
              <a:t>Scope must not pre-accept contested definitions of DNS abuse</a:t>
            </a:r>
          </a:p>
          <a:p>
            <a:pPr marL="342900" indent="-342900">
              <a:spcBef>
                <a:spcPts val="400"/>
              </a:spcBef>
              <a:buSzPct val="100000"/>
              <a:buChar char="•"/>
              <a:defRPr sz="1100">
                <a:solidFill>
                  <a:srgbClr val="2D3748"/>
                </a:solidFill>
              </a:defRPr>
            </a:pPr>
            <a:r>
              <a:t>API access safeguards must protect against bulk RDAP harvesting of registrant data</a:t>
            </a:r>
          </a:p>
          <a:p>
            <a:pPr marL="342900" indent="-342900">
              <a:spcBef>
                <a:spcPts val="400"/>
              </a:spcBef>
              <a:buSzPct val="100000"/>
              <a:buChar char="•"/>
              <a:defRPr sz="1100">
                <a:solidFill>
                  <a:srgbClr val="2D3748"/>
                </a:solidFill>
              </a:defRPr>
            </a:pPr>
            <a:r>
              <a:t>Do not let 'efficiency' arguments override privacy protections in charter language</a:t>
            </a:r>
          </a:p>
          <a:p>
            <a:pPr marL="342900" indent="-342900">
              <a:spcBef>
                <a:spcPts val="400"/>
              </a:spcBef>
              <a:buSzPct val="100000"/>
              <a:buChar char="•"/>
              <a:defRPr sz="1100">
                <a:solidFill>
                  <a:srgbClr val="2D3748"/>
                </a:solidFill>
              </a:defRPr>
            </a:pPr>
            <a:r>
              <a:t>API is not inherently bad</a:t>
            </a:r>
          </a:p>
        </p:txBody>
      </p:sp>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E8F0F8"/>
        </a:solidFill>
      </p:bgPr>
    </p:bg>
    <p:spTree>
      <p:nvGrpSpPr>
        <p:cNvPr id="1" name=""/>
        <p:cNvGrpSpPr/>
        <p:nvPr/>
      </p:nvGrpSpPr>
      <p:grpSpPr>
        <a:xfrm>
          <a:off x="0" y="0"/>
          <a:ext cx="0" cy="0"/>
          <a:chOff x="0" y="0"/>
          <a:chExt cx="0" cy="0"/>
        </a:xfrm>
      </p:grpSpPr>
      <p:sp>
        <p:nvSpPr>
          <p:cNvPr id="206" name="Shape 0"/>
          <p:cNvSpPr/>
          <p:nvPr/>
        </p:nvSpPr>
        <p:spPr>
          <a:xfrm>
            <a:off x="365759" y="228600"/>
            <a:ext cx="64009" cy="777241"/>
          </a:xfrm>
          <a:prstGeom prst="rect">
            <a:avLst/>
          </a:prstGeom>
          <a:solidFill>
            <a:srgbClr val="2563A8"/>
          </a:solidFill>
          <a:ln w="12700">
            <a:solidFill>
              <a:srgbClr val="2563A8"/>
            </a:solidFill>
          </a:ln>
        </p:spPr>
        <p:txBody>
          <a:bodyPr lIns="45719" rIns="45719"/>
          <a:lstStyle/>
          <a:p>
            <a:pPr/>
          </a:p>
        </p:txBody>
      </p:sp>
      <p:sp>
        <p:nvSpPr>
          <p:cNvPr id="207" name="Text 1"/>
          <p:cNvSpPr txBox="1"/>
          <p:nvPr/>
        </p:nvSpPr>
        <p:spPr>
          <a:xfrm>
            <a:off x="548640" y="305659"/>
            <a:ext cx="8229601" cy="293937"/>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b="1" sz="2200">
                <a:solidFill>
                  <a:srgbClr val="12294A"/>
                </a:solidFill>
              </a:defRPr>
            </a:lvl1pPr>
          </a:lstStyle>
          <a:p>
            <a:pPr/>
            <a:r>
              <a:t>SSAD &amp; RDRS — Background Briefing</a:t>
            </a:r>
          </a:p>
        </p:txBody>
      </p:sp>
      <p:sp>
        <p:nvSpPr>
          <p:cNvPr id="208" name="Text 2"/>
          <p:cNvSpPr txBox="1"/>
          <p:nvPr/>
        </p:nvSpPr>
        <p:spPr>
          <a:xfrm>
            <a:off x="548640" y="726239"/>
            <a:ext cx="8229601" cy="156866"/>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1200">
                <a:solidFill>
                  <a:srgbClr val="94A3B8"/>
                </a:solidFill>
              </a:defRPr>
            </a:lvl1pPr>
          </a:lstStyle>
          <a:p>
            <a:pPr/>
            <a:r>
              <a:t>Where registration data access policy stands after the two-year pilot</a:t>
            </a:r>
          </a:p>
        </p:txBody>
      </p:sp>
      <p:sp>
        <p:nvSpPr>
          <p:cNvPr id="209" name="Shape 3"/>
          <p:cNvSpPr/>
          <p:nvPr/>
        </p:nvSpPr>
        <p:spPr>
          <a:xfrm>
            <a:off x="365759" y="1051560"/>
            <a:ext cx="8412482" cy="640081"/>
          </a:xfrm>
          <a:prstGeom prst="rect">
            <a:avLst/>
          </a:prstGeom>
          <a:solidFill>
            <a:srgbClr val="E8F0F8"/>
          </a:solidFill>
          <a:ln w="12700">
            <a:solidFill>
              <a:srgbClr val="B8CCE4"/>
            </a:solidFill>
          </a:ln>
        </p:spPr>
        <p:txBody>
          <a:bodyPr lIns="45719" rIns="45719"/>
          <a:lstStyle/>
          <a:p>
            <a:pPr/>
          </a:p>
        </p:txBody>
      </p:sp>
      <p:sp>
        <p:nvSpPr>
          <p:cNvPr id="210" name="Text 4"/>
          <p:cNvSpPr txBox="1"/>
          <p:nvPr/>
        </p:nvSpPr>
        <p:spPr>
          <a:xfrm>
            <a:off x="502920" y="1107239"/>
            <a:ext cx="8138160" cy="537866"/>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p>
            <a:pPr>
              <a:defRPr b="1" sz="1200">
                <a:solidFill>
                  <a:srgbClr val="12294A"/>
                </a:solidFill>
              </a:defRPr>
            </a:pPr>
            <a:r>
              <a:t>SSAD</a:t>
            </a:r>
            <a:r>
              <a:rPr b="0">
                <a:solidFill>
                  <a:srgbClr val="2D3748"/>
                </a:solidFill>
              </a:rPr>
              <a:t> = System for Standardized Access/Disclosure. The EPDP Phase 2 policy process produced 18 consensus recommendations for a formal system giving law enforcement, IP holders, and researchers access to nonpublic gTLD registration data (post-GDPR WHOIS). The Board pushed back in 2022 citing cost, complexity, and uncertain demand.</a:t>
            </a:r>
          </a:p>
        </p:txBody>
      </p:sp>
      <p:sp>
        <p:nvSpPr>
          <p:cNvPr id="211" name="Shape 5"/>
          <p:cNvSpPr/>
          <p:nvPr/>
        </p:nvSpPr>
        <p:spPr>
          <a:xfrm>
            <a:off x="365759" y="1828800"/>
            <a:ext cx="2651762" cy="1371600"/>
          </a:xfrm>
          <a:prstGeom prst="rect">
            <a:avLst/>
          </a:prstGeom>
          <a:solidFill>
            <a:srgbClr val="FFFFFF"/>
          </a:solidFill>
          <a:ln w="12700">
            <a:solidFill>
              <a:srgbClr val="D0DCF0"/>
            </a:solidFill>
          </a:ln>
          <a:effectLst>
            <a:outerShdw sx="100000" sy="100000" kx="0" ky="0" algn="b" rotWithShape="0" blurRad="101600" dist="38100" dir="8100000">
              <a:srgbClr val="000000">
                <a:alpha val="18000"/>
              </a:srgbClr>
            </a:outerShdw>
          </a:effectLst>
        </p:spPr>
        <p:txBody>
          <a:bodyPr lIns="45719" rIns="45719"/>
          <a:lstStyle/>
          <a:p>
            <a:pPr/>
          </a:p>
        </p:txBody>
      </p:sp>
      <p:sp>
        <p:nvSpPr>
          <p:cNvPr id="212" name="Shape 6"/>
          <p:cNvSpPr/>
          <p:nvPr/>
        </p:nvSpPr>
        <p:spPr>
          <a:xfrm>
            <a:off x="365759" y="1828800"/>
            <a:ext cx="2651762" cy="54864"/>
          </a:xfrm>
          <a:prstGeom prst="rect">
            <a:avLst/>
          </a:prstGeom>
          <a:solidFill>
            <a:srgbClr val="0D7A6F"/>
          </a:solidFill>
          <a:ln w="12700">
            <a:solidFill>
              <a:srgbClr val="0D7A6F"/>
            </a:solidFill>
          </a:ln>
        </p:spPr>
        <p:txBody>
          <a:bodyPr lIns="45719" rIns="45719"/>
          <a:lstStyle/>
          <a:p>
            <a:pPr/>
          </a:p>
        </p:txBody>
      </p:sp>
      <p:sp>
        <p:nvSpPr>
          <p:cNvPr id="213" name="Text 7"/>
          <p:cNvSpPr txBox="1"/>
          <p:nvPr/>
        </p:nvSpPr>
        <p:spPr>
          <a:xfrm>
            <a:off x="502919" y="1960679"/>
            <a:ext cx="2377441" cy="156866"/>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b="1" sz="1200">
                <a:solidFill>
                  <a:srgbClr val="0D7A6F"/>
                </a:solidFill>
              </a:defRPr>
            </a:lvl1pPr>
          </a:lstStyle>
          <a:p>
            <a:pPr/>
            <a:r>
              <a:t>RDRS Pilot</a:t>
            </a:r>
          </a:p>
        </p:txBody>
      </p:sp>
      <p:sp>
        <p:nvSpPr>
          <p:cNvPr id="214" name="Text 8"/>
          <p:cNvSpPr txBox="1"/>
          <p:nvPr/>
        </p:nvSpPr>
        <p:spPr>
          <a:xfrm>
            <a:off x="502919" y="2194560"/>
            <a:ext cx="2377441" cy="464468"/>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defRPr sz="1100">
                <a:solidFill>
                  <a:srgbClr val="2D3748"/>
                </a:solidFill>
              </a:defRPr>
            </a:lvl1pPr>
          </a:lstStyle>
          <a:p>
            <a:pPr/>
            <a:r>
              <a:t>Ran Nov 2023–Nov 2025. 94 registrars (60% of domains). ~3,600 requests submitted. 13,000+ requestor accounts.</a:t>
            </a:r>
          </a:p>
        </p:txBody>
      </p:sp>
      <p:sp>
        <p:nvSpPr>
          <p:cNvPr id="215" name="Shape 9"/>
          <p:cNvSpPr/>
          <p:nvPr/>
        </p:nvSpPr>
        <p:spPr>
          <a:xfrm>
            <a:off x="3200400" y="1828800"/>
            <a:ext cx="2651761" cy="1371600"/>
          </a:xfrm>
          <a:prstGeom prst="rect">
            <a:avLst/>
          </a:prstGeom>
          <a:solidFill>
            <a:srgbClr val="FFFFFF"/>
          </a:solidFill>
          <a:ln w="12700">
            <a:solidFill>
              <a:srgbClr val="D0DCF0"/>
            </a:solidFill>
          </a:ln>
          <a:effectLst>
            <a:outerShdw sx="100000" sy="100000" kx="0" ky="0" algn="b" rotWithShape="0" blurRad="101600" dist="38100" dir="8100000">
              <a:srgbClr val="000000">
                <a:alpha val="18000"/>
              </a:srgbClr>
            </a:outerShdw>
          </a:effectLst>
        </p:spPr>
        <p:txBody>
          <a:bodyPr lIns="45719" rIns="45719"/>
          <a:lstStyle/>
          <a:p>
            <a:pPr/>
          </a:p>
        </p:txBody>
      </p:sp>
      <p:sp>
        <p:nvSpPr>
          <p:cNvPr id="216" name="Shape 10"/>
          <p:cNvSpPr/>
          <p:nvPr/>
        </p:nvSpPr>
        <p:spPr>
          <a:xfrm>
            <a:off x="3200400" y="1828800"/>
            <a:ext cx="2651761" cy="54864"/>
          </a:xfrm>
          <a:prstGeom prst="rect">
            <a:avLst/>
          </a:prstGeom>
          <a:solidFill>
            <a:srgbClr val="2563A8"/>
          </a:solidFill>
          <a:ln w="12700">
            <a:solidFill>
              <a:srgbClr val="2563A8"/>
            </a:solidFill>
          </a:ln>
        </p:spPr>
        <p:txBody>
          <a:bodyPr lIns="45719" rIns="45719"/>
          <a:lstStyle/>
          <a:p>
            <a:pPr/>
          </a:p>
        </p:txBody>
      </p:sp>
      <p:sp>
        <p:nvSpPr>
          <p:cNvPr id="217" name="Text 11"/>
          <p:cNvSpPr txBox="1"/>
          <p:nvPr/>
        </p:nvSpPr>
        <p:spPr>
          <a:xfrm>
            <a:off x="3337559" y="1960679"/>
            <a:ext cx="2377441" cy="156866"/>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b="1" sz="1200">
                <a:solidFill>
                  <a:srgbClr val="2563A8"/>
                </a:solidFill>
              </a:defRPr>
            </a:lvl1pPr>
          </a:lstStyle>
          <a:p>
            <a:pPr/>
            <a:r>
              <a:t>RDRS Status</a:t>
            </a:r>
          </a:p>
        </p:txBody>
      </p:sp>
      <p:sp>
        <p:nvSpPr>
          <p:cNvPr id="218" name="Text 12"/>
          <p:cNvSpPr txBox="1"/>
          <p:nvPr/>
        </p:nvSpPr>
        <p:spPr>
          <a:xfrm>
            <a:off x="3337559" y="2194560"/>
            <a:ext cx="2377441" cy="464468"/>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defRPr sz="1100">
                <a:solidFill>
                  <a:srgbClr val="2D3748"/>
                </a:solidFill>
              </a:defRPr>
            </a:lvl1pPr>
          </a:lstStyle>
          <a:p>
            <a:pPr/>
            <a:r>
              <a:t>Pilot over. Board extended RDRS for up to 2 more years (to Dec 2027) while policy work continues.</a:t>
            </a:r>
          </a:p>
        </p:txBody>
      </p:sp>
      <p:sp>
        <p:nvSpPr>
          <p:cNvPr id="219" name="Shape 13"/>
          <p:cNvSpPr/>
          <p:nvPr/>
        </p:nvSpPr>
        <p:spPr>
          <a:xfrm>
            <a:off x="6035040" y="1828800"/>
            <a:ext cx="2651761" cy="1371600"/>
          </a:xfrm>
          <a:prstGeom prst="rect">
            <a:avLst/>
          </a:prstGeom>
          <a:solidFill>
            <a:srgbClr val="FFFFFF"/>
          </a:solidFill>
          <a:ln w="12700">
            <a:solidFill>
              <a:srgbClr val="D0DCF0"/>
            </a:solidFill>
          </a:ln>
          <a:effectLst>
            <a:outerShdw sx="100000" sy="100000" kx="0" ky="0" algn="b" rotWithShape="0" blurRad="101600" dist="38100" dir="8100000">
              <a:srgbClr val="000000">
                <a:alpha val="18000"/>
              </a:srgbClr>
            </a:outerShdw>
          </a:effectLst>
        </p:spPr>
        <p:txBody>
          <a:bodyPr lIns="45719" rIns="45719"/>
          <a:lstStyle/>
          <a:p>
            <a:pPr/>
          </a:p>
        </p:txBody>
      </p:sp>
      <p:sp>
        <p:nvSpPr>
          <p:cNvPr id="220" name="Shape 14"/>
          <p:cNvSpPr/>
          <p:nvPr/>
        </p:nvSpPr>
        <p:spPr>
          <a:xfrm>
            <a:off x="6035040" y="1828800"/>
            <a:ext cx="2651761" cy="54864"/>
          </a:xfrm>
          <a:prstGeom prst="rect">
            <a:avLst/>
          </a:prstGeom>
          <a:solidFill>
            <a:srgbClr val="D4870A"/>
          </a:solidFill>
          <a:ln w="12700">
            <a:solidFill>
              <a:srgbClr val="D4870A"/>
            </a:solidFill>
          </a:ln>
        </p:spPr>
        <p:txBody>
          <a:bodyPr lIns="45719" rIns="45719"/>
          <a:lstStyle/>
          <a:p>
            <a:pPr/>
          </a:p>
        </p:txBody>
      </p:sp>
      <p:sp>
        <p:nvSpPr>
          <p:cNvPr id="221" name="Text 15"/>
          <p:cNvSpPr txBox="1"/>
          <p:nvPr/>
        </p:nvSpPr>
        <p:spPr>
          <a:xfrm>
            <a:off x="6172200" y="1960679"/>
            <a:ext cx="2377440" cy="156866"/>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b="1" sz="1200">
                <a:solidFill>
                  <a:srgbClr val="D4870A"/>
                </a:solidFill>
              </a:defRPr>
            </a:lvl1pPr>
          </a:lstStyle>
          <a:p>
            <a:pPr/>
            <a:r>
              <a:t>SSAD Recs</a:t>
            </a:r>
          </a:p>
        </p:txBody>
      </p:sp>
      <p:sp>
        <p:nvSpPr>
          <p:cNvPr id="222" name="Text 16"/>
          <p:cNvSpPr txBox="1"/>
          <p:nvPr/>
        </p:nvSpPr>
        <p:spPr>
          <a:xfrm>
            <a:off x="6172200" y="2194560"/>
            <a:ext cx="2377440" cy="794668"/>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defRPr sz="1100">
                <a:solidFill>
                  <a:srgbClr val="2D3748"/>
                </a:solidFill>
              </a:defRPr>
            </a:lvl1pPr>
          </a:lstStyle>
          <a:p>
            <a:pPr/>
            <a:r>
              <a:t>Standing Committee: SSAD package should NOT advance as-is. Evidence from RDRS justifies sending recs back to Council for Supplemental Recommendations.</a:t>
            </a:r>
          </a:p>
        </p:txBody>
      </p:sp>
      <p:sp>
        <p:nvSpPr>
          <p:cNvPr id="223" name="Shape 17"/>
          <p:cNvSpPr/>
          <p:nvPr/>
        </p:nvSpPr>
        <p:spPr>
          <a:xfrm>
            <a:off x="365759" y="3337559"/>
            <a:ext cx="8412482" cy="822961"/>
          </a:xfrm>
          <a:prstGeom prst="rect">
            <a:avLst/>
          </a:prstGeom>
          <a:solidFill>
            <a:srgbClr val="FFF8E6"/>
          </a:solidFill>
          <a:ln w="12700">
            <a:solidFill>
              <a:srgbClr val="D4870A"/>
            </a:solidFill>
          </a:ln>
        </p:spPr>
        <p:txBody>
          <a:bodyPr lIns="45719" rIns="45719"/>
          <a:lstStyle/>
          <a:p>
            <a:pPr/>
          </a:p>
        </p:txBody>
      </p:sp>
      <p:sp>
        <p:nvSpPr>
          <p:cNvPr id="224" name="Text 18"/>
          <p:cNvSpPr txBox="1"/>
          <p:nvPr/>
        </p:nvSpPr>
        <p:spPr>
          <a:xfrm>
            <a:off x="548640" y="3414575"/>
            <a:ext cx="3657601" cy="156866"/>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b="1" sz="1200">
                <a:solidFill>
                  <a:srgbClr val="D4870A"/>
                </a:solidFill>
              </a:defRPr>
            </a:lvl1pPr>
          </a:lstStyle>
          <a:p>
            <a:pPr/>
            <a:r>
              <a:t>Connection to Authentication Fight</a:t>
            </a:r>
          </a:p>
        </p:txBody>
      </p:sp>
      <p:sp>
        <p:nvSpPr>
          <p:cNvPr id="225" name="Text 19"/>
          <p:cNvSpPr txBox="1"/>
          <p:nvPr/>
        </p:nvSpPr>
        <p:spPr>
          <a:xfrm>
            <a:off x="548640" y="3631105"/>
            <a:ext cx="8229601" cy="464469"/>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1100">
                <a:solidFill>
                  <a:srgbClr val="6B4A00"/>
                </a:solidFill>
              </a:defRPr>
            </a:lvl1pPr>
          </a:lstStyle>
          <a:p>
            <a:pPr/>
            <a:r>
              <a:t>The Board's 13 May letter routes authentication through the Supplemental Recommendations team — the same group  that will handle SSAD next steps. This creates a risk that authentication policy gets decided in a compressed, low-visibility process rather than through proper multistakeholder deliberation.</a:t>
            </a:r>
          </a:p>
        </p:txBody>
      </p:sp>
      <p:sp>
        <p:nvSpPr>
          <p:cNvPr id="226" name="Text 20"/>
          <p:cNvSpPr txBox="1"/>
          <p:nvPr/>
        </p:nvSpPr>
        <p:spPr>
          <a:xfrm>
            <a:off x="365759" y="4404028"/>
            <a:ext cx="8412482" cy="299368"/>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i="1" sz="1100">
                <a:solidFill>
                  <a:srgbClr val="2563A8"/>
                </a:solidFill>
              </a:defRPr>
            </a:lvl1pPr>
          </a:lstStyle>
          <a:p>
            <a:pPr/>
            <a:r>
              <a:t>NCSG position: RDRS pilot data actually supports the case for a proportionate, privacy-respecting system — demand was far lower than law enforcement projected. Use this evidence in any debate about next steps.</a:t>
            </a:r>
          </a:p>
        </p:txBody>
      </p:sp>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12294A"/>
        </a:solidFill>
      </p:bgPr>
    </p:bg>
    <p:spTree>
      <p:nvGrpSpPr>
        <p:cNvPr id="1" name=""/>
        <p:cNvGrpSpPr/>
        <p:nvPr/>
      </p:nvGrpSpPr>
      <p:grpSpPr>
        <a:xfrm>
          <a:off x="0" y="0"/>
          <a:ext cx="0" cy="0"/>
          <a:chOff x="0" y="0"/>
          <a:chExt cx="0" cy="0"/>
        </a:xfrm>
      </p:grpSpPr>
      <p:sp>
        <p:nvSpPr>
          <p:cNvPr id="228" name="Shape 0"/>
          <p:cNvSpPr/>
          <p:nvPr/>
        </p:nvSpPr>
        <p:spPr>
          <a:xfrm>
            <a:off x="0" y="0"/>
            <a:ext cx="9144000" cy="960120"/>
          </a:xfrm>
          <a:prstGeom prst="rect">
            <a:avLst/>
          </a:prstGeom>
          <a:solidFill>
            <a:srgbClr val="1C4069"/>
          </a:solidFill>
          <a:ln w="12700">
            <a:solidFill>
              <a:srgbClr val="1C4069"/>
            </a:solidFill>
          </a:ln>
        </p:spPr>
        <p:txBody>
          <a:bodyPr lIns="45719" rIns="45719"/>
          <a:lstStyle/>
          <a:p>
            <a:pPr/>
          </a:p>
        </p:txBody>
      </p:sp>
      <p:sp>
        <p:nvSpPr>
          <p:cNvPr id="229" name="Text 1"/>
          <p:cNvSpPr txBox="1"/>
          <p:nvPr/>
        </p:nvSpPr>
        <p:spPr>
          <a:xfrm>
            <a:off x="457200" y="191360"/>
            <a:ext cx="8229600" cy="293936"/>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b="1" sz="2200">
                <a:solidFill>
                  <a:srgbClr val="FFFFFF"/>
                </a:solidFill>
              </a:defRPr>
            </a:lvl1pPr>
          </a:lstStyle>
          <a:p>
            <a:pPr/>
            <a:r>
              <a:t>NCSG Positions — Quick Reference</a:t>
            </a:r>
          </a:p>
        </p:txBody>
      </p:sp>
      <p:sp>
        <p:nvSpPr>
          <p:cNvPr id="230" name="Text 2"/>
          <p:cNvSpPr txBox="1"/>
          <p:nvPr/>
        </p:nvSpPr>
        <p:spPr>
          <a:xfrm>
            <a:off x="457200" y="625655"/>
            <a:ext cx="8229600" cy="156866"/>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1200">
                <a:solidFill>
                  <a:srgbClr val="A8C4E0"/>
                </a:solidFill>
              </a:defRPr>
            </a:lvl1pPr>
          </a:lstStyle>
          <a:p>
            <a:pPr/>
            <a:r>
              <a:t>For intervention or bilateral use</a:t>
            </a:r>
          </a:p>
        </p:txBody>
      </p:sp>
      <p:sp>
        <p:nvSpPr>
          <p:cNvPr id="231" name="Shape 3"/>
          <p:cNvSpPr/>
          <p:nvPr/>
        </p:nvSpPr>
        <p:spPr>
          <a:xfrm>
            <a:off x="365759" y="1078991"/>
            <a:ext cx="4114801" cy="841249"/>
          </a:xfrm>
          <a:prstGeom prst="rect">
            <a:avLst/>
          </a:prstGeom>
          <a:solidFill>
            <a:srgbClr val="1C4069"/>
          </a:solidFill>
          <a:ln w="12700">
            <a:solidFill>
              <a:srgbClr val="B91C1C"/>
            </a:solidFill>
          </a:ln>
        </p:spPr>
        <p:txBody>
          <a:bodyPr lIns="45719" rIns="45719"/>
          <a:lstStyle/>
          <a:p>
            <a:pPr/>
          </a:p>
        </p:txBody>
      </p:sp>
      <p:sp>
        <p:nvSpPr>
          <p:cNvPr id="232" name="Shape 4"/>
          <p:cNvSpPr/>
          <p:nvPr/>
        </p:nvSpPr>
        <p:spPr>
          <a:xfrm>
            <a:off x="365759" y="1078991"/>
            <a:ext cx="54865" cy="841249"/>
          </a:xfrm>
          <a:prstGeom prst="rect">
            <a:avLst/>
          </a:prstGeom>
          <a:solidFill>
            <a:srgbClr val="B91C1C"/>
          </a:solidFill>
          <a:ln w="12700">
            <a:solidFill>
              <a:srgbClr val="B91C1C"/>
            </a:solidFill>
          </a:ln>
        </p:spPr>
        <p:txBody>
          <a:bodyPr lIns="45719" rIns="45719"/>
          <a:lstStyle/>
          <a:p>
            <a:pPr/>
          </a:p>
        </p:txBody>
      </p:sp>
      <p:sp>
        <p:nvSpPr>
          <p:cNvPr id="233" name="Text 5"/>
          <p:cNvSpPr txBox="1"/>
          <p:nvPr/>
        </p:nvSpPr>
        <p:spPr>
          <a:xfrm>
            <a:off x="530351" y="1194738"/>
            <a:ext cx="3749042" cy="134268"/>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b="1" sz="1100">
                <a:solidFill>
                  <a:srgbClr val="B91C1C"/>
                </a:solidFill>
              </a:defRPr>
            </a:lvl1pPr>
          </a:lstStyle>
          <a:p>
            <a:pPr/>
            <a:r>
              <a:t>DNS Abuse / ADC</a:t>
            </a:r>
          </a:p>
        </p:txBody>
      </p:sp>
      <p:sp>
        <p:nvSpPr>
          <p:cNvPr id="234" name="Text 6"/>
          <p:cNvSpPr txBox="1"/>
          <p:nvPr/>
        </p:nvSpPr>
        <p:spPr>
          <a:xfrm>
            <a:off x="530351" y="1380744"/>
            <a:ext cx="3794761" cy="30217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defRPr sz="1000">
                <a:solidFill>
                  <a:srgbClr val="C8D8EC"/>
                </a:solidFill>
              </a:defRPr>
            </a:lvl1pPr>
          </a:lstStyle>
          <a:p>
            <a:pPr/>
            <a:r>
              <a:t>Withdrawn support for PDP 1 until human rights risks are established. HRIA must be embedded in PDP 2 charter.</a:t>
            </a:r>
          </a:p>
        </p:txBody>
      </p:sp>
      <p:sp>
        <p:nvSpPr>
          <p:cNvPr id="235" name="Shape 7"/>
          <p:cNvSpPr/>
          <p:nvPr/>
        </p:nvSpPr>
        <p:spPr>
          <a:xfrm>
            <a:off x="365759" y="2066544"/>
            <a:ext cx="4114801" cy="841248"/>
          </a:xfrm>
          <a:prstGeom prst="rect">
            <a:avLst/>
          </a:prstGeom>
          <a:solidFill>
            <a:srgbClr val="1C4069"/>
          </a:solidFill>
          <a:ln w="12700">
            <a:solidFill>
              <a:srgbClr val="D4870A"/>
            </a:solidFill>
          </a:ln>
        </p:spPr>
        <p:txBody>
          <a:bodyPr lIns="45719" rIns="45719"/>
          <a:lstStyle/>
          <a:p>
            <a:pPr/>
          </a:p>
        </p:txBody>
      </p:sp>
      <p:sp>
        <p:nvSpPr>
          <p:cNvPr id="236" name="Shape 8"/>
          <p:cNvSpPr/>
          <p:nvPr/>
        </p:nvSpPr>
        <p:spPr>
          <a:xfrm>
            <a:off x="365759" y="2066544"/>
            <a:ext cx="54865" cy="841248"/>
          </a:xfrm>
          <a:prstGeom prst="rect">
            <a:avLst/>
          </a:prstGeom>
          <a:solidFill>
            <a:srgbClr val="D4870A"/>
          </a:solidFill>
          <a:ln w="12700">
            <a:solidFill>
              <a:srgbClr val="D4870A"/>
            </a:solidFill>
          </a:ln>
        </p:spPr>
        <p:txBody>
          <a:bodyPr lIns="45719" rIns="45719"/>
          <a:lstStyle/>
          <a:p>
            <a:pPr/>
          </a:p>
        </p:txBody>
      </p:sp>
      <p:sp>
        <p:nvSpPr>
          <p:cNvPr id="237" name="Text 9"/>
          <p:cNvSpPr txBox="1"/>
          <p:nvPr/>
        </p:nvSpPr>
        <p:spPr>
          <a:xfrm>
            <a:off x="530351" y="2182290"/>
            <a:ext cx="3749042" cy="134268"/>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b="1" sz="1100">
                <a:solidFill>
                  <a:srgbClr val="D4870A"/>
                </a:solidFill>
              </a:defRPr>
            </a:lvl1pPr>
          </a:lstStyle>
          <a:p>
            <a:pPr/>
            <a:r>
              <a:t>15-day Verification (GAC)</a:t>
            </a:r>
          </a:p>
        </p:txBody>
      </p:sp>
      <p:sp>
        <p:nvSpPr>
          <p:cNvPr id="238" name="Text 10"/>
          <p:cNvSpPr txBox="1"/>
          <p:nvPr/>
        </p:nvSpPr>
        <p:spPr>
          <a:xfrm>
            <a:off x="530351" y="2368295"/>
            <a:ext cx="3794761" cy="467272"/>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defRPr sz="1000">
                <a:solidFill>
                  <a:srgbClr val="C8D8EC"/>
                </a:solidFill>
              </a:defRPr>
            </a:lvl1pPr>
          </a:lstStyle>
          <a:p>
            <a:pPr/>
            <a:r>
              <a:t>Support proportionate accuracy; oppose mandatory pre-DNS verification. Must address critical infrastructure and privacy harms. INFERMAL study context matters.</a:t>
            </a:r>
          </a:p>
        </p:txBody>
      </p:sp>
      <p:sp>
        <p:nvSpPr>
          <p:cNvPr id="239" name="Shape 11"/>
          <p:cNvSpPr/>
          <p:nvPr/>
        </p:nvSpPr>
        <p:spPr>
          <a:xfrm>
            <a:off x="365759" y="3054095"/>
            <a:ext cx="4114801" cy="841249"/>
          </a:xfrm>
          <a:prstGeom prst="rect">
            <a:avLst/>
          </a:prstGeom>
          <a:solidFill>
            <a:srgbClr val="1C4069"/>
          </a:solidFill>
          <a:ln w="12700">
            <a:solidFill>
              <a:srgbClr val="D4870A"/>
            </a:solidFill>
          </a:ln>
        </p:spPr>
        <p:txBody>
          <a:bodyPr lIns="45719" rIns="45719"/>
          <a:lstStyle/>
          <a:p>
            <a:pPr/>
          </a:p>
        </p:txBody>
      </p:sp>
      <p:sp>
        <p:nvSpPr>
          <p:cNvPr id="240" name="Shape 12"/>
          <p:cNvSpPr/>
          <p:nvPr/>
        </p:nvSpPr>
        <p:spPr>
          <a:xfrm>
            <a:off x="365759" y="3054095"/>
            <a:ext cx="54865" cy="841249"/>
          </a:xfrm>
          <a:prstGeom prst="rect">
            <a:avLst/>
          </a:prstGeom>
          <a:solidFill>
            <a:srgbClr val="D4870A"/>
          </a:solidFill>
          <a:ln w="12700">
            <a:solidFill>
              <a:srgbClr val="D4870A"/>
            </a:solidFill>
          </a:ln>
        </p:spPr>
        <p:txBody>
          <a:bodyPr lIns="45719" rIns="45719"/>
          <a:lstStyle/>
          <a:p>
            <a:pPr/>
          </a:p>
        </p:txBody>
      </p:sp>
      <p:sp>
        <p:nvSpPr>
          <p:cNvPr id="241" name="Text 13"/>
          <p:cNvSpPr txBox="1"/>
          <p:nvPr/>
        </p:nvSpPr>
        <p:spPr>
          <a:xfrm>
            <a:off x="530351" y="3169842"/>
            <a:ext cx="3749042" cy="134268"/>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b="1" sz="1100">
                <a:solidFill>
                  <a:srgbClr val="D4870A"/>
                </a:solidFill>
              </a:defRPr>
            </a:lvl1pPr>
          </a:lstStyle>
          <a:p>
            <a:pPr/>
            <a:r>
              <a:t>LE Authentication</a:t>
            </a:r>
          </a:p>
        </p:txBody>
      </p:sp>
      <p:sp>
        <p:nvSpPr>
          <p:cNvPr id="242" name="Text 14"/>
          <p:cNvSpPr txBox="1"/>
          <p:nvPr/>
        </p:nvSpPr>
        <p:spPr>
          <a:xfrm>
            <a:off x="530351" y="3355847"/>
            <a:ext cx="3794761" cy="302172"/>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defRPr sz="1000">
                <a:solidFill>
                  <a:srgbClr val="C8D8EC"/>
                </a:solidFill>
              </a:defRPr>
            </a:lvl1pPr>
          </a:lstStyle>
          <a:p>
            <a:pPr/>
            <a:r>
              <a:t>Support authentication — but through transparent process with genuine community input. ICANN org leading technical work ≠ deciding policy.</a:t>
            </a:r>
          </a:p>
        </p:txBody>
      </p:sp>
      <p:sp>
        <p:nvSpPr>
          <p:cNvPr id="243" name="Shape 15"/>
          <p:cNvSpPr/>
          <p:nvPr/>
        </p:nvSpPr>
        <p:spPr>
          <a:xfrm>
            <a:off x="365759" y="4041647"/>
            <a:ext cx="4114801" cy="914401"/>
          </a:xfrm>
          <a:prstGeom prst="rect">
            <a:avLst/>
          </a:prstGeom>
          <a:solidFill>
            <a:srgbClr val="1C4069"/>
          </a:solidFill>
          <a:ln w="12700">
            <a:solidFill>
              <a:srgbClr val="2563A8"/>
            </a:solidFill>
          </a:ln>
        </p:spPr>
        <p:txBody>
          <a:bodyPr lIns="45719" rIns="45719"/>
          <a:lstStyle/>
          <a:p>
            <a:pPr/>
          </a:p>
        </p:txBody>
      </p:sp>
      <p:sp>
        <p:nvSpPr>
          <p:cNvPr id="244" name="Shape 16"/>
          <p:cNvSpPr/>
          <p:nvPr/>
        </p:nvSpPr>
        <p:spPr>
          <a:xfrm>
            <a:off x="365759" y="4041647"/>
            <a:ext cx="54865" cy="914401"/>
          </a:xfrm>
          <a:prstGeom prst="rect">
            <a:avLst/>
          </a:prstGeom>
          <a:solidFill>
            <a:srgbClr val="2563A8"/>
          </a:solidFill>
          <a:ln w="12700">
            <a:solidFill>
              <a:srgbClr val="2563A8"/>
            </a:solidFill>
          </a:ln>
        </p:spPr>
        <p:txBody>
          <a:bodyPr lIns="45719" rIns="45719"/>
          <a:lstStyle/>
          <a:p>
            <a:pPr/>
          </a:p>
        </p:txBody>
      </p:sp>
      <p:sp>
        <p:nvSpPr>
          <p:cNvPr id="245" name="Text 17"/>
          <p:cNvSpPr txBox="1"/>
          <p:nvPr/>
        </p:nvSpPr>
        <p:spPr>
          <a:xfrm>
            <a:off x="530351" y="4157393"/>
            <a:ext cx="3749042" cy="134269"/>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b="1" sz="1100">
                <a:solidFill>
                  <a:srgbClr val="2563A8"/>
                </a:solidFill>
              </a:defRPr>
            </a:lvl1pPr>
          </a:lstStyle>
          <a:p>
            <a:pPr/>
            <a:r>
              <a:t>SSAD / RDRS</a:t>
            </a:r>
          </a:p>
        </p:txBody>
      </p:sp>
      <p:sp>
        <p:nvSpPr>
          <p:cNvPr id="246" name="Text 18"/>
          <p:cNvSpPr txBox="1"/>
          <p:nvPr/>
        </p:nvSpPr>
        <p:spPr>
          <a:xfrm>
            <a:off x="530351" y="4343400"/>
            <a:ext cx="3794761" cy="46727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defRPr sz="1000">
                <a:solidFill>
                  <a:srgbClr val="C8D8EC"/>
                </a:solidFill>
              </a:defRPr>
            </a:lvl1pPr>
          </a:lstStyle>
          <a:p>
            <a:pPr/>
            <a:r>
              <a:t>RDRS data shows demand lower than projected — supports privacy-respecting proportionate system. Supplemental Recs process must not compress deliberation.</a:t>
            </a:r>
          </a:p>
        </p:txBody>
      </p:sp>
      <p:sp>
        <p:nvSpPr>
          <p:cNvPr id="247" name="Shape 19"/>
          <p:cNvSpPr/>
          <p:nvPr/>
        </p:nvSpPr>
        <p:spPr>
          <a:xfrm>
            <a:off x="4754879" y="1078991"/>
            <a:ext cx="4114801" cy="841249"/>
          </a:xfrm>
          <a:prstGeom prst="rect">
            <a:avLst/>
          </a:prstGeom>
          <a:solidFill>
            <a:srgbClr val="1C4069"/>
          </a:solidFill>
          <a:ln w="12700">
            <a:solidFill>
              <a:srgbClr val="0D7A6F"/>
            </a:solidFill>
          </a:ln>
        </p:spPr>
        <p:txBody>
          <a:bodyPr lIns="45719" rIns="45719"/>
          <a:lstStyle/>
          <a:p>
            <a:pPr/>
          </a:p>
        </p:txBody>
      </p:sp>
      <p:sp>
        <p:nvSpPr>
          <p:cNvPr id="248" name="Shape 20"/>
          <p:cNvSpPr/>
          <p:nvPr/>
        </p:nvSpPr>
        <p:spPr>
          <a:xfrm>
            <a:off x="4754879" y="1078991"/>
            <a:ext cx="54865" cy="841249"/>
          </a:xfrm>
          <a:prstGeom prst="rect">
            <a:avLst/>
          </a:prstGeom>
          <a:solidFill>
            <a:srgbClr val="0D7A6F"/>
          </a:solidFill>
          <a:ln w="12700">
            <a:solidFill>
              <a:srgbClr val="0D7A6F"/>
            </a:solidFill>
          </a:ln>
        </p:spPr>
        <p:txBody>
          <a:bodyPr lIns="45719" rIns="45719"/>
          <a:lstStyle/>
          <a:p>
            <a:pPr/>
          </a:p>
        </p:txBody>
      </p:sp>
      <p:sp>
        <p:nvSpPr>
          <p:cNvPr id="249" name="Text 21"/>
          <p:cNvSpPr txBox="1"/>
          <p:nvPr/>
        </p:nvSpPr>
        <p:spPr>
          <a:xfrm>
            <a:off x="4919471" y="1194738"/>
            <a:ext cx="3749041" cy="134268"/>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b="1" sz="1100">
                <a:solidFill>
                  <a:srgbClr val="0D7A6F"/>
                </a:solidFill>
              </a:defRPr>
            </a:lvl1pPr>
          </a:lstStyle>
          <a:p>
            <a:pPr/>
            <a:r>
              <a:t>Prioritization</a:t>
            </a:r>
          </a:p>
        </p:txBody>
      </p:sp>
      <p:sp>
        <p:nvSpPr>
          <p:cNvPr id="250" name="Text 22"/>
          <p:cNvSpPr txBox="1"/>
          <p:nvPr/>
        </p:nvSpPr>
        <p:spPr>
          <a:xfrm>
            <a:off x="4919471" y="1380744"/>
            <a:ext cx="3794760" cy="46727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defRPr sz="1000">
                <a:solidFill>
                  <a:srgbClr val="C8D8EC"/>
                </a:solidFill>
              </a:defRPr>
            </a:lvl1pPr>
          </a:lstStyle>
          <a:p>
            <a:pPr/>
            <a:r>
              <a:t>NCSG capacity constraints must be explicit factor. Human rights must be a criterion. Pilot must be evaluated on inclusion, not just efficiency. Cite Tapani.</a:t>
            </a:r>
          </a:p>
        </p:txBody>
      </p:sp>
      <p:sp>
        <p:nvSpPr>
          <p:cNvPr id="251" name="Shape 23"/>
          <p:cNvSpPr/>
          <p:nvPr/>
        </p:nvSpPr>
        <p:spPr>
          <a:xfrm>
            <a:off x="4754879" y="2066544"/>
            <a:ext cx="4114801" cy="841248"/>
          </a:xfrm>
          <a:prstGeom prst="rect">
            <a:avLst/>
          </a:prstGeom>
          <a:solidFill>
            <a:srgbClr val="1C4069"/>
          </a:solidFill>
          <a:ln w="12700">
            <a:solidFill>
              <a:srgbClr val="0D7A6F"/>
            </a:solidFill>
          </a:ln>
        </p:spPr>
        <p:txBody>
          <a:bodyPr lIns="45719" rIns="45719"/>
          <a:lstStyle/>
          <a:p>
            <a:pPr/>
          </a:p>
        </p:txBody>
      </p:sp>
      <p:sp>
        <p:nvSpPr>
          <p:cNvPr id="252" name="Shape 24"/>
          <p:cNvSpPr/>
          <p:nvPr/>
        </p:nvSpPr>
        <p:spPr>
          <a:xfrm>
            <a:off x="4754879" y="2066544"/>
            <a:ext cx="54865" cy="841248"/>
          </a:xfrm>
          <a:prstGeom prst="rect">
            <a:avLst/>
          </a:prstGeom>
          <a:solidFill>
            <a:srgbClr val="0D7A6F"/>
          </a:solidFill>
          <a:ln w="12700">
            <a:solidFill>
              <a:srgbClr val="0D7A6F"/>
            </a:solidFill>
          </a:ln>
        </p:spPr>
        <p:txBody>
          <a:bodyPr lIns="45719" rIns="45719"/>
          <a:lstStyle/>
          <a:p>
            <a:pPr/>
          </a:p>
        </p:txBody>
      </p:sp>
      <p:sp>
        <p:nvSpPr>
          <p:cNvPr id="253" name="Text 25"/>
          <p:cNvSpPr txBox="1"/>
          <p:nvPr/>
        </p:nvSpPr>
        <p:spPr>
          <a:xfrm>
            <a:off x="4919471" y="2182290"/>
            <a:ext cx="3749041" cy="134268"/>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b="1" sz="1100">
                <a:solidFill>
                  <a:srgbClr val="0D7A6F"/>
                </a:solidFill>
              </a:defRPr>
            </a:lvl1pPr>
          </a:lstStyle>
          <a:p>
            <a:pPr/>
            <a:r>
              <a:t>Board Un-Adoption</a:t>
            </a:r>
          </a:p>
        </p:txBody>
      </p:sp>
      <p:sp>
        <p:nvSpPr>
          <p:cNvPr id="254" name="Text 26"/>
          <p:cNvSpPr txBox="1"/>
          <p:nvPr/>
        </p:nvSpPr>
        <p:spPr>
          <a:xfrm>
            <a:off x="4919471" y="2368295"/>
            <a:ext cx="3794760" cy="302172"/>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defRPr sz="1000">
                <a:solidFill>
                  <a:srgbClr val="C8D8EC"/>
                </a:solidFill>
              </a:defRPr>
            </a:lvl1pPr>
          </a:lstStyle>
          <a:p>
            <a:pPr/>
            <a:r>
              <a:t>Supportable with guardrails — flexibility must not become mechanism to sideline multistakeholder outcomes.</a:t>
            </a:r>
          </a:p>
        </p:txBody>
      </p:sp>
      <p:sp>
        <p:nvSpPr>
          <p:cNvPr id="255" name="Shape 27"/>
          <p:cNvSpPr/>
          <p:nvPr/>
        </p:nvSpPr>
        <p:spPr>
          <a:xfrm>
            <a:off x="4754879" y="3054095"/>
            <a:ext cx="4114801" cy="841249"/>
          </a:xfrm>
          <a:prstGeom prst="rect">
            <a:avLst/>
          </a:prstGeom>
          <a:solidFill>
            <a:srgbClr val="1C4069"/>
          </a:solidFill>
          <a:ln w="12700">
            <a:solidFill>
              <a:srgbClr val="2563A8"/>
            </a:solidFill>
          </a:ln>
        </p:spPr>
        <p:txBody>
          <a:bodyPr lIns="45719" rIns="45719"/>
          <a:lstStyle/>
          <a:p>
            <a:pPr/>
          </a:p>
        </p:txBody>
      </p:sp>
      <p:sp>
        <p:nvSpPr>
          <p:cNvPr id="256" name="Shape 28"/>
          <p:cNvSpPr/>
          <p:nvPr/>
        </p:nvSpPr>
        <p:spPr>
          <a:xfrm>
            <a:off x="4754879" y="3054095"/>
            <a:ext cx="54865" cy="841249"/>
          </a:xfrm>
          <a:prstGeom prst="rect">
            <a:avLst/>
          </a:prstGeom>
          <a:solidFill>
            <a:srgbClr val="2563A8"/>
          </a:solidFill>
          <a:ln w="12700">
            <a:solidFill>
              <a:srgbClr val="2563A8"/>
            </a:solidFill>
          </a:ln>
        </p:spPr>
        <p:txBody>
          <a:bodyPr lIns="45719" rIns="45719"/>
          <a:lstStyle/>
          <a:p>
            <a:pPr/>
          </a:p>
        </p:txBody>
      </p:sp>
      <p:sp>
        <p:nvSpPr>
          <p:cNvPr id="257" name="Text 29"/>
          <p:cNvSpPr txBox="1"/>
          <p:nvPr/>
        </p:nvSpPr>
        <p:spPr>
          <a:xfrm>
            <a:off x="4919471" y="3169842"/>
            <a:ext cx="3749041" cy="134268"/>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b="1" sz="1100">
                <a:solidFill>
                  <a:srgbClr val="2563A8"/>
                </a:solidFill>
              </a:defRPr>
            </a:lvl1pPr>
          </a:lstStyle>
          <a:p>
            <a:pPr/>
            <a:r>
              <a:t>SPIRT Process</a:t>
            </a:r>
          </a:p>
        </p:txBody>
      </p:sp>
      <p:sp>
        <p:nvSpPr>
          <p:cNvPr id="258" name="Text 30"/>
          <p:cNvSpPr txBox="1"/>
          <p:nvPr/>
        </p:nvSpPr>
        <p:spPr>
          <a:xfrm>
            <a:off x="4919471" y="3355847"/>
            <a:ext cx="3794760" cy="302172"/>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defRPr sz="1000">
                <a:solidFill>
                  <a:srgbClr val="C8D8EC"/>
                </a:solidFill>
              </a:defRPr>
            </a:lvl1pPr>
          </a:lstStyle>
          <a:p>
            <a:pPr/>
            <a:r>
              <a:t>Generally supportable — 'time-sensitive' needs a narrow, defined meaning. Monitor Council list for 72hr windows.</a:t>
            </a:r>
          </a:p>
        </p:txBody>
      </p:sp>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