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Lst>
  <p:sldSz cx="9144000" cy="51435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7" name="Shape 17"/>
          <p:cNvSpPr/>
          <p:nvPr>
            <p:ph type="sldImg"/>
          </p:nvPr>
        </p:nvSpPr>
        <p:spPr>
          <a:xfrm>
            <a:off x="1143000" y="685800"/>
            <a:ext cx="4572000" cy="3429000"/>
          </a:xfrm>
          <a:prstGeom prst="rect">
            <a:avLst/>
          </a:prstGeom>
        </p:spPr>
        <p:txBody>
          <a:bodyPr/>
          <a:lstStyle/>
          <a:p>
            <a:pPr/>
          </a:p>
        </p:txBody>
      </p:sp>
      <p:sp>
        <p:nvSpPr>
          <p:cNvPr id="18" name="Shape 1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EFAULT">
    <p:spTree>
      <p:nvGrpSpPr>
        <p:cNvPr id="1" name=""/>
        <p:cNvGrpSpPr/>
        <p:nvPr/>
      </p:nvGrpSpPr>
      <p:grpSpPr>
        <a:xfrm>
          <a:off x="0" y="0"/>
          <a:ext cx="0" cy="0"/>
          <a:chOff x="0" y="0"/>
          <a:chExt cx="0" cy="0"/>
        </a:xfrm>
      </p:grpSpPr>
      <p:sp>
        <p:nvSpPr>
          <p:cNvPr id="1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457200" y="69056"/>
            <a:ext cx="8229600" cy="1131094"/>
          </a:xfrm>
          <a:prstGeom prst="rect">
            <a:avLst/>
          </a:prstGeom>
          <a:ln w="12700">
            <a:miter lim="400000"/>
          </a:ln>
          <a:extLst>
            <a:ext uri="{C572A759-6A51-4108-AA02-DFA0A04FC94B}">
              <ma14:wrappingTextBoxFlag xmlns:ma14="http://schemas.microsoft.com/office/mac/drawingml/2011/main" val="1"/>
            </a:ext>
          </a:extLst>
        </p:spPr>
        <p:txBody>
          <a:bodyPr lIns="45719" rIns="45719" anchor="ctr"/>
          <a:lstStyle/>
          <a:p>
            <a:pPr/>
            <a:r>
              <a:t>Title Text</a:t>
            </a:r>
          </a:p>
        </p:txBody>
      </p:sp>
      <p:sp>
        <p:nvSpPr>
          <p:cNvPr id="3" name="Body Level One…"/>
          <p:cNvSpPr txBox="1"/>
          <p:nvPr>
            <p:ph type="body" idx="1"/>
          </p:nvPr>
        </p:nvSpPr>
        <p:spPr>
          <a:xfrm>
            <a:off x="457200" y="1200150"/>
            <a:ext cx="8229600" cy="3943350"/>
          </a:xfrm>
          <a:prstGeom prst="rect">
            <a:avLst/>
          </a:prstGeom>
          <a:ln w="12700">
            <a:miter lim="400000"/>
          </a:ln>
          <a:extLst>
            <a:ext uri="{C572A759-6A51-4108-AA02-DFA0A04FC94B}">
              <ma14:wrappingTextBoxFlag xmlns:ma14="http://schemas.microsoft.com/office/mac/drawingml/2011/main" val="1"/>
            </a:ext>
          </a:extLst>
        </p:spPr>
        <p:txBody>
          <a:bodyPr lIns="45719" rIns="45719"/>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4419600" y="4627562"/>
            <a:ext cx="2133600" cy="279401"/>
          </a:xfrm>
          <a:prstGeom prst="rect">
            <a:avLst/>
          </a:prstGeom>
          <a:ln w="12700">
            <a:miter lim="400000"/>
          </a:ln>
        </p:spPr>
        <p:txBody>
          <a:bodyPr wrap="none" lIns="45719" rIns="45719" anchor="ctr">
            <a:spAutoFit/>
          </a:bodyPr>
          <a:lstStyle>
            <a:lvl1pPr algn="r">
              <a:defRPr sz="1200"/>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Lst>
  <p:transition xmlns:p14="http://schemas.microsoft.com/office/powerpoint/2010/main" spd="med" advClick="1"/>
  <p:txStyles>
    <p:titleStyle>
      <a:lvl1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342900" marR="0" indent="-342900"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mj-lt"/>
          <a:ea typeface="+mj-ea"/>
          <a:cs typeface="+mj-cs"/>
          <a:sym typeface="Calibri"/>
        </a:defRPr>
      </a:lvl1pPr>
      <a:lvl2pPr marL="783771" marR="0" indent="-326571"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mj-lt"/>
          <a:ea typeface="+mj-ea"/>
          <a:cs typeface="+mj-cs"/>
          <a:sym typeface="Calibri"/>
        </a:defRPr>
      </a:lvl2pPr>
      <a:lvl3pPr marL="1219200" marR="0" indent="-304800"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mj-lt"/>
          <a:ea typeface="+mj-ea"/>
          <a:cs typeface="+mj-cs"/>
          <a:sym typeface="Calibri"/>
        </a:defRPr>
      </a:lvl3pPr>
      <a:lvl4pPr marL="1737360" marR="0" indent="-365760"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mj-lt"/>
          <a:ea typeface="+mj-ea"/>
          <a:cs typeface="+mj-cs"/>
          <a:sym typeface="Calibri"/>
        </a:defRPr>
      </a:lvl4pPr>
      <a:lvl5pPr marL="2194560" marR="0" indent="-365760"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mj-lt"/>
          <a:ea typeface="+mj-ea"/>
          <a:cs typeface="+mj-cs"/>
          <a:sym typeface="Calibri"/>
        </a:defRPr>
      </a:lvl5pPr>
      <a:lvl6pPr marL="2651760" marR="0" indent="-365760"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mj-lt"/>
          <a:ea typeface="+mj-ea"/>
          <a:cs typeface="+mj-cs"/>
          <a:sym typeface="Calibri"/>
        </a:defRPr>
      </a:lvl6pPr>
      <a:lvl7pPr marL="3108960" marR="0" indent="-365760"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mj-lt"/>
          <a:ea typeface="+mj-ea"/>
          <a:cs typeface="+mj-cs"/>
          <a:sym typeface="Calibri"/>
        </a:defRPr>
      </a:lvl7pPr>
      <a:lvl8pPr marL="3566159" marR="0" indent="-365759"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mj-lt"/>
          <a:ea typeface="+mj-ea"/>
          <a:cs typeface="+mj-cs"/>
          <a:sym typeface="Calibri"/>
        </a:defRPr>
      </a:lvl8pPr>
      <a:lvl9pPr marL="4023359" marR="0" indent="-365759"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16A085"/>
        </a:solidFill>
      </p:bgPr>
    </p:bg>
    <p:spTree>
      <p:nvGrpSpPr>
        <p:cNvPr id="1" name=""/>
        <p:cNvGrpSpPr/>
        <p:nvPr/>
      </p:nvGrpSpPr>
      <p:grpSpPr>
        <a:xfrm>
          <a:off x="0" y="0"/>
          <a:ext cx="0" cy="0"/>
          <a:chOff x="0" y="0"/>
          <a:chExt cx="0" cy="0"/>
        </a:xfrm>
      </p:grpSpPr>
      <p:sp>
        <p:nvSpPr>
          <p:cNvPr id="20" name="Text 0"/>
          <p:cNvSpPr txBox="1"/>
          <p:nvPr/>
        </p:nvSpPr>
        <p:spPr>
          <a:xfrm>
            <a:off x="1903427" y="1707356"/>
            <a:ext cx="5336998" cy="107706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4200"/>
              </a:lnSpc>
              <a:spcBef>
                <a:spcPts val="1200"/>
              </a:spcBef>
              <a:defRPr b="1" sz="4200">
                <a:solidFill>
                  <a:srgbClr val="FFFFFF"/>
                </a:solidFill>
                <a:latin typeface="Georgia"/>
                <a:ea typeface="Georgia"/>
                <a:cs typeface="Georgia"/>
                <a:sym typeface="Georgia"/>
              </a:defRPr>
            </a:lvl1pPr>
          </a:lstStyle>
          <a:p>
            <a:pPr/>
            <a:r>
              <a:t>Policy Committee Meeting [1]</a:t>
            </a:r>
          </a:p>
        </p:txBody>
      </p:sp>
      <p:sp>
        <p:nvSpPr>
          <p:cNvPr id="21" name="Text 2"/>
          <p:cNvSpPr/>
          <p:nvPr/>
        </p:nvSpPr>
        <p:spPr>
          <a:xfrm>
            <a:off x="4000351" y="2918073"/>
            <a:ext cx="1143001" cy="38101"/>
          </a:xfrm>
          <a:prstGeom prst="rect">
            <a:avLst/>
          </a:prstGeom>
          <a:solidFill>
            <a:srgbClr val="FF6B9D"/>
          </a:solidFill>
          <a:ln w="12700">
            <a:miter lim="400000"/>
          </a:ln>
        </p:spPr>
        <p:txBody>
          <a:bodyPr lIns="45719" rIns="45719" anchor="ctr"/>
          <a:lstStyle/>
          <a:p>
            <a:pPr/>
          </a:p>
        </p:txBody>
      </p:sp>
      <p:sp>
        <p:nvSpPr>
          <p:cNvPr id="22" name="Text 3"/>
          <p:cNvSpPr txBox="1"/>
          <p:nvPr/>
        </p:nvSpPr>
        <p:spPr>
          <a:xfrm>
            <a:off x="1903427" y="3184773"/>
            <a:ext cx="5336998" cy="19403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1600"/>
              </a:lnSpc>
              <a:spcBef>
                <a:spcPts val="300"/>
              </a:spcBef>
              <a:defRPr sz="1200">
                <a:solidFill>
                  <a:srgbClr val="FFFFFF"/>
                </a:solidFill>
                <a:latin typeface="Tahoma"/>
                <a:ea typeface="Tahoma"/>
                <a:cs typeface="Tahoma"/>
                <a:sym typeface="Tahoma"/>
              </a:defRPr>
            </a:lvl1pPr>
          </a:lstStyle>
          <a:p>
            <a:pPr/>
            <a:r>
              <a:t>Jan 2026</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 name="Shape 0"/>
          <p:cNvSpPr/>
          <p:nvPr/>
        </p:nvSpPr>
        <p:spPr>
          <a:xfrm>
            <a:off x="476250" y="757237"/>
            <a:ext cx="8191500" cy="1"/>
          </a:xfrm>
          <a:prstGeom prst="line">
            <a:avLst/>
          </a:prstGeom>
          <a:ln w="28575">
            <a:solidFill>
              <a:srgbClr val="FF6B9D"/>
            </a:solidFill>
          </a:ln>
        </p:spPr>
        <p:txBody>
          <a:bodyPr lIns="45719" rIns="45719"/>
          <a:lstStyle/>
          <a:p>
            <a:pPr/>
          </a:p>
        </p:txBody>
      </p:sp>
      <p:sp>
        <p:nvSpPr>
          <p:cNvPr id="25" name="Text 1"/>
          <p:cNvSpPr txBox="1"/>
          <p:nvPr/>
        </p:nvSpPr>
        <p:spPr>
          <a:xfrm>
            <a:off x="476249" y="285750"/>
            <a:ext cx="4187382" cy="36244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800"/>
              </a:lnSpc>
              <a:defRPr b="1" sz="2800">
                <a:solidFill>
                  <a:srgbClr val="16A085"/>
                </a:solidFill>
                <a:latin typeface="Georgia"/>
                <a:ea typeface="Georgia"/>
                <a:cs typeface="Georgia"/>
                <a:sym typeface="Georgia"/>
              </a:defRPr>
            </a:lvl1pPr>
          </a:lstStyle>
          <a:p>
            <a:pPr/>
            <a:r>
              <a:t>In Memoriam</a:t>
            </a:r>
          </a:p>
        </p:txBody>
      </p:sp>
      <p:sp>
        <p:nvSpPr>
          <p:cNvPr id="26" name="Text 2"/>
          <p:cNvSpPr/>
          <p:nvPr/>
        </p:nvSpPr>
        <p:spPr>
          <a:xfrm>
            <a:off x="2365176" y="1343174"/>
            <a:ext cx="4413499" cy="3247727"/>
          </a:xfrm>
          <a:prstGeom prst="roundRect">
            <a:avLst>
              <a:gd name="adj" fmla="val 2346"/>
            </a:avLst>
          </a:prstGeom>
          <a:solidFill>
            <a:srgbClr val="2C3E50"/>
          </a:solidFill>
          <a:ln w="12700">
            <a:miter lim="400000"/>
          </a:ln>
        </p:spPr>
        <p:txBody>
          <a:bodyPr lIns="45719" rIns="45719" anchor="ctr"/>
          <a:lstStyle/>
          <a:p>
            <a:pPr/>
          </a:p>
        </p:txBody>
      </p:sp>
      <p:sp>
        <p:nvSpPr>
          <p:cNvPr id="27" name="Text 3"/>
          <p:cNvSpPr txBox="1"/>
          <p:nvPr/>
        </p:nvSpPr>
        <p:spPr>
          <a:xfrm>
            <a:off x="2903971" y="1724174"/>
            <a:ext cx="3335909" cy="301216"/>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2500"/>
              </a:lnSpc>
              <a:spcBef>
                <a:spcPts val="1800"/>
              </a:spcBef>
              <a:defRPr b="1">
                <a:solidFill>
                  <a:srgbClr val="FFFFFF"/>
                </a:solidFill>
                <a:latin typeface="Tahoma"/>
                <a:ea typeface="Tahoma"/>
                <a:cs typeface="Tahoma"/>
                <a:sym typeface="Tahoma"/>
              </a:defRPr>
            </a:lvl1pPr>
          </a:lstStyle>
          <a:p>
            <a:pPr/>
            <a:r>
              <a:t>ONE MINUTE OF SILENCE</a:t>
            </a:r>
          </a:p>
        </p:txBody>
      </p:sp>
      <p:sp>
        <p:nvSpPr>
          <p:cNvPr id="28" name="Text 4"/>
          <p:cNvSpPr/>
          <p:nvPr/>
        </p:nvSpPr>
        <p:spPr>
          <a:xfrm>
            <a:off x="4190851" y="2272753"/>
            <a:ext cx="762001" cy="28576"/>
          </a:xfrm>
          <a:prstGeom prst="rect">
            <a:avLst/>
          </a:prstGeom>
          <a:solidFill>
            <a:srgbClr val="FF6B9D"/>
          </a:solidFill>
          <a:ln w="12700">
            <a:miter lim="400000"/>
          </a:ln>
        </p:spPr>
        <p:txBody>
          <a:bodyPr lIns="45719" rIns="45719" anchor="ctr"/>
          <a:lstStyle/>
          <a:p>
            <a:pPr/>
          </a:p>
        </p:txBody>
      </p:sp>
      <p:sp>
        <p:nvSpPr>
          <p:cNvPr id="29" name="Text 5"/>
          <p:cNvSpPr txBox="1"/>
          <p:nvPr/>
        </p:nvSpPr>
        <p:spPr>
          <a:xfrm>
            <a:off x="2903971" y="2529928"/>
            <a:ext cx="3335909" cy="24746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2100"/>
              </a:lnSpc>
              <a:spcBef>
                <a:spcPts val="1200"/>
              </a:spcBef>
              <a:defRPr sz="1300">
                <a:solidFill>
                  <a:srgbClr val="FFFFFF"/>
                </a:solidFill>
                <a:latin typeface="Tahoma"/>
                <a:ea typeface="Tahoma"/>
                <a:cs typeface="Tahoma"/>
                <a:sym typeface="Tahoma"/>
              </a:defRPr>
            </a:lvl1pPr>
          </a:lstStyle>
          <a:p>
            <a:pPr/>
            <a:r>
              <a:t>In loving memory of</a:t>
            </a:r>
          </a:p>
        </p:txBody>
      </p:sp>
      <p:sp>
        <p:nvSpPr>
          <p:cNvPr id="30" name="Text 6"/>
          <p:cNvSpPr txBox="1"/>
          <p:nvPr/>
        </p:nvSpPr>
        <p:spPr>
          <a:xfrm>
            <a:off x="2903971" y="2956619"/>
            <a:ext cx="3335909" cy="398236"/>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3300"/>
              </a:lnSpc>
              <a:defRPr b="1" sz="2400">
                <a:solidFill>
                  <a:srgbClr val="FFFFFF"/>
                </a:solidFill>
                <a:latin typeface="Tahoma"/>
                <a:ea typeface="Tahoma"/>
                <a:cs typeface="Tahoma"/>
                <a:sym typeface="Tahoma"/>
              </a:defRPr>
            </a:lvl1pPr>
          </a:lstStyle>
          <a:p>
            <a:pPr/>
            <a:r>
              <a:t>Muriel Alapini</a:t>
            </a:r>
          </a:p>
        </p:txBody>
      </p:sp>
      <p:sp>
        <p:nvSpPr>
          <p:cNvPr id="31" name="Text 7"/>
          <p:cNvSpPr/>
          <p:nvPr/>
        </p:nvSpPr>
        <p:spPr>
          <a:xfrm>
            <a:off x="4000351" y="3573810"/>
            <a:ext cx="1143001" cy="19051"/>
          </a:xfrm>
          <a:prstGeom prst="rect">
            <a:avLst/>
          </a:prstGeom>
          <a:solidFill>
            <a:srgbClr val="FFFFFF">
              <a:alpha val="30000"/>
            </a:srgbClr>
          </a:solidFill>
          <a:ln w="12700">
            <a:miter lim="400000"/>
          </a:ln>
        </p:spPr>
        <p:txBody>
          <a:bodyPr lIns="45719" rIns="45719" anchor="ctr"/>
          <a:lstStyle/>
          <a:p>
            <a:pPr/>
          </a:p>
        </p:txBody>
      </p:sp>
      <p:sp>
        <p:nvSpPr>
          <p:cNvPr id="32" name="Text 8"/>
          <p:cNvSpPr txBox="1"/>
          <p:nvPr/>
        </p:nvSpPr>
        <p:spPr>
          <a:xfrm>
            <a:off x="2903971" y="3783360"/>
            <a:ext cx="3335909" cy="39199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gn="ctr">
              <a:lnSpc>
                <a:spcPts val="1600"/>
              </a:lnSpc>
              <a:defRPr sz="1000">
                <a:solidFill>
                  <a:srgbClr val="FFFFFF"/>
                </a:solidFill>
                <a:latin typeface="Tahoma"/>
                <a:ea typeface="Tahoma"/>
                <a:cs typeface="Tahoma"/>
                <a:sym typeface="Tahoma"/>
              </a:defRPr>
            </a:pPr>
            <a:r>
              <a:t>Honoring her contributions to internet governance</a:t>
            </a:r>
          </a:p>
          <a:p>
            <a:pPr algn="ctr">
              <a:lnSpc>
                <a:spcPts val="1600"/>
              </a:lnSpc>
              <a:defRPr sz="1000">
                <a:solidFill>
                  <a:srgbClr val="FFFFFF"/>
                </a:solidFill>
                <a:latin typeface="Tahoma"/>
                <a:ea typeface="Tahoma"/>
                <a:cs typeface="Tahoma"/>
                <a:sym typeface="Tahoma"/>
              </a:defRPr>
            </a:pPr>
            <a:r>
              <a:t>and the ICANN community</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 name="Shape 0"/>
          <p:cNvSpPr/>
          <p:nvPr/>
        </p:nvSpPr>
        <p:spPr>
          <a:xfrm>
            <a:off x="476250" y="757237"/>
            <a:ext cx="8191500" cy="1"/>
          </a:xfrm>
          <a:prstGeom prst="line">
            <a:avLst/>
          </a:prstGeom>
          <a:ln w="28575">
            <a:solidFill>
              <a:srgbClr val="FF6B9D"/>
            </a:solidFill>
          </a:ln>
        </p:spPr>
        <p:txBody>
          <a:bodyPr lIns="45719" rIns="45719"/>
          <a:lstStyle/>
          <a:p>
            <a:pPr/>
          </a:p>
        </p:txBody>
      </p:sp>
      <p:sp>
        <p:nvSpPr>
          <p:cNvPr id="35" name="Text 1"/>
          <p:cNvSpPr txBox="1"/>
          <p:nvPr/>
        </p:nvSpPr>
        <p:spPr>
          <a:xfrm>
            <a:off x="476249" y="285750"/>
            <a:ext cx="5498975" cy="36244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800"/>
              </a:lnSpc>
              <a:defRPr b="1" sz="2800">
                <a:solidFill>
                  <a:srgbClr val="16A085"/>
                </a:solidFill>
                <a:latin typeface="Georgia"/>
                <a:ea typeface="Georgia"/>
                <a:cs typeface="Georgia"/>
                <a:sym typeface="Georgia"/>
              </a:defRPr>
            </a:lvl1pPr>
          </a:lstStyle>
          <a:p>
            <a:pPr/>
            <a:r>
              <a:t>Policy Committee</a:t>
            </a:r>
          </a:p>
        </p:txBody>
      </p:sp>
      <p:sp>
        <p:nvSpPr>
          <p:cNvPr id="36" name="Text 3"/>
          <p:cNvSpPr txBox="1"/>
          <p:nvPr/>
        </p:nvSpPr>
        <p:spPr>
          <a:xfrm>
            <a:off x="588645" y="1266825"/>
            <a:ext cx="7966710" cy="21698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1800"/>
              </a:lnSpc>
              <a:spcBef>
                <a:spcPts val="700"/>
              </a:spcBef>
              <a:defRPr b="1" sz="1300">
                <a:solidFill>
                  <a:srgbClr val="FFFFFF"/>
                </a:solidFill>
                <a:latin typeface="Tahoma"/>
                <a:ea typeface="Tahoma"/>
                <a:cs typeface="Tahoma"/>
                <a:sym typeface="Tahoma"/>
              </a:defRPr>
            </a:lvl1pPr>
          </a:lstStyle>
          <a:p>
            <a:pPr/>
            <a:r>
              <a:t>One Minute of Silence</a:t>
            </a:r>
          </a:p>
        </p:txBody>
      </p:sp>
      <p:sp>
        <p:nvSpPr>
          <p:cNvPr id="37" name="Text 5"/>
          <p:cNvSpPr/>
          <p:nvPr/>
        </p:nvSpPr>
        <p:spPr>
          <a:xfrm>
            <a:off x="476250" y="2131516"/>
            <a:ext cx="8191500" cy="1838326"/>
          </a:xfrm>
          <a:prstGeom prst="roundRect">
            <a:avLst>
              <a:gd name="adj" fmla="val 4145"/>
            </a:avLst>
          </a:prstGeom>
          <a:solidFill>
            <a:srgbClr val="E8F6F3"/>
          </a:solidFill>
          <a:ln w="12700">
            <a:miter lim="400000"/>
          </a:ln>
        </p:spPr>
        <p:txBody>
          <a:bodyPr lIns="45719" rIns="45719" anchor="ctr"/>
          <a:lstStyle/>
          <a:p>
            <a:pPr/>
          </a:p>
        </p:txBody>
      </p:sp>
      <p:sp>
        <p:nvSpPr>
          <p:cNvPr id="38" name="Shape 6"/>
          <p:cNvSpPr/>
          <p:nvPr/>
        </p:nvSpPr>
        <p:spPr>
          <a:xfrm flipH="1">
            <a:off x="504824" y="2131516"/>
            <a:ext cx="2" cy="1838326"/>
          </a:xfrm>
          <a:prstGeom prst="line">
            <a:avLst/>
          </a:prstGeom>
          <a:ln w="57150">
            <a:solidFill>
              <a:srgbClr val="16A085"/>
            </a:solidFill>
          </a:ln>
        </p:spPr>
        <p:txBody>
          <a:bodyPr lIns="45719" rIns="45719"/>
          <a:lstStyle/>
          <a:p>
            <a:pPr/>
          </a:p>
        </p:txBody>
      </p:sp>
      <p:sp>
        <p:nvSpPr>
          <p:cNvPr id="39" name="Text 7"/>
          <p:cNvSpPr txBox="1"/>
          <p:nvPr/>
        </p:nvSpPr>
        <p:spPr>
          <a:xfrm>
            <a:off x="685799" y="2283916"/>
            <a:ext cx="7986143" cy="181255"/>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500"/>
              </a:lnSpc>
              <a:spcBef>
                <a:spcPts val="700"/>
              </a:spcBef>
              <a:defRPr b="1" sz="1100">
                <a:solidFill>
                  <a:srgbClr val="16A085"/>
                </a:solidFill>
                <a:latin typeface="Tahoma"/>
                <a:ea typeface="Tahoma"/>
                <a:cs typeface="Tahoma"/>
                <a:sym typeface="Tahoma"/>
              </a:defRPr>
            </a:lvl1pPr>
          </a:lstStyle>
          <a:p>
            <a:pPr/>
            <a:r>
              <a:t>New NCSG Policy Committee</a:t>
            </a:r>
          </a:p>
        </p:txBody>
      </p:sp>
      <p:sp>
        <p:nvSpPr>
          <p:cNvPr id="40" name="Text 8"/>
          <p:cNvSpPr txBox="1"/>
          <p:nvPr/>
        </p:nvSpPr>
        <p:spPr>
          <a:xfrm>
            <a:off x="685799" y="2579191"/>
            <a:ext cx="2584325" cy="25270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2100"/>
              </a:lnSpc>
              <a:defRPr b="1" sz="1500">
                <a:solidFill>
                  <a:srgbClr val="2C3E50"/>
                </a:solidFill>
                <a:latin typeface="Tahoma"/>
                <a:ea typeface="Tahoma"/>
                <a:cs typeface="Tahoma"/>
                <a:sym typeface="Tahoma"/>
              </a:defRPr>
            </a:pPr>
            <a:r>
              <a:t>Farzaneh Badii</a:t>
            </a:r>
            <a:r>
              <a:rPr b="0"/>
              <a:t> (Chair)</a:t>
            </a:r>
          </a:p>
        </p:txBody>
      </p:sp>
      <p:sp>
        <p:nvSpPr>
          <p:cNvPr id="41" name="Text 9"/>
          <p:cNvSpPr txBox="1"/>
          <p:nvPr/>
        </p:nvSpPr>
        <p:spPr>
          <a:xfrm>
            <a:off x="3333750" y="2579191"/>
            <a:ext cx="2584324" cy="25270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100"/>
              </a:lnSpc>
              <a:defRPr b="1" sz="1500">
                <a:solidFill>
                  <a:srgbClr val="2C3E50"/>
                </a:solidFill>
                <a:latin typeface="Tahoma"/>
                <a:ea typeface="Tahoma"/>
                <a:cs typeface="Tahoma"/>
                <a:sym typeface="Tahoma"/>
              </a:defRPr>
            </a:lvl1pPr>
          </a:lstStyle>
          <a:p>
            <a:pPr/>
            <a:r>
              <a:t>Bruna Martins dos Santos</a:t>
            </a:r>
          </a:p>
        </p:txBody>
      </p:sp>
      <p:sp>
        <p:nvSpPr>
          <p:cNvPr id="42" name="Text 10"/>
          <p:cNvSpPr txBox="1"/>
          <p:nvPr/>
        </p:nvSpPr>
        <p:spPr>
          <a:xfrm>
            <a:off x="5981700" y="2579191"/>
            <a:ext cx="2584324" cy="25270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100"/>
              </a:lnSpc>
              <a:defRPr b="1" sz="1500">
                <a:solidFill>
                  <a:srgbClr val="2C3E50"/>
                </a:solidFill>
                <a:latin typeface="Tahoma"/>
                <a:ea typeface="Tahoma"/>
                <a:cs typeface="Tahoma"/>
                <a:sym typeface="Tahoma"/>
              </a:defRPr>
            </a:lvl1pPr>
          </a:lstStyle>
          <a:p>
            <a:pPr/>
            <a:r>
              <a:t>Michaela Shapiro</a:t>
            </a:r>
          </a:p>
        </p:txBody>
      </p:sp>
      <p:sp>
        <p:nvSpPr>
          <p:cNvPr id="43" name="Text 11"/>
          <p:cNvSpPr txBox="1"/>
          <p:nvPr/>
        </p:nvSpPr>
        <p:spPr>
          <a:xfrm>
            <a:off x="685799" y="2903041"/>
            <a:ext cx="2584325" cy="25270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2100"/>
              </a:lnSpc>
              <a:defRPr b="1" sz="1500">
                <a:solidFill>
                  <a:srgbClr val="2C3E50"/>
                </a:solidFill>
                <a:latin typeface="Tahoma"/>
                <a:ea typeface="Tahoma"/>
                <a:cs typeface="Tahoma"/>
                <a:sym typeface="Tahoma"/>
              </a:defRPr>
            </a:pPr>
            <a:r>
              <a:t>Rafik Dammak</a:t>
            </a:r>
            <a:r>
              <a:rPr b="0"/>
              <a:t> (ex-officio)</a:t>
            </a:r>
          </a:p>
        </p:txBody>
      </p:sp>
      <p:sp>
        <p:nvSpPr>
          <p:cNvPr id="44" name="Text 12"/>
          <p:cNvSpPr txBox="1"/>
          <p:nvPr/>
        </p:nvSpPr>
        <p:spPr>
          <a:xfrm>
            <a:off x="3333750" y="2903041"/>
            <a:ext cx="2584324" cy="25270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100"/>
              </a:lnSpc>
              <a:defRPr b="1" sz="1500">
                <a:solidFill>
                  <a:srgbClr val="2C3E50"/>
                </a:solidFill>
                <a:latin typeface="Tahoma"/>
                <a:ea typeface="Tahoma"/>
                <a:cs typeface="Tahoma"/>
                <a:sym typeface="Tahoma"/>
              </a:defRPr>
            </a:lvl1pPr>
          </a:lstStyle>
          <a:p>
            <a:pPr/>
            <a:r>
              <a:t>Taiwo Peter Akinremi</a:t>
            </a:r>
          </a:p>
        </p:txBody>
      </p:sp>
      <p:sp>
        <p:nvSpPr>
          <p:cNvPr id="45" name="Text 13"/>
          <p:cNvSpPr txBox="1"/>
          <p:nvPr/>
        </p:nvSpPr>
        <p:spPr>
          <a:xfrm>
            <a:off x="5981700" y="2903041"/>
            <a:ext cx="2584324" cy="25270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100"/>
              </a:lnSpc>
              <a:defRPr b="1" sz="1500">
                <a:solidFill>
                  <a:srgbClr val="2C3E50"/>
                </a:solidFill>
                <a:latin typeface="Tahoma"/>
                <a:ea typeface="Tahoma"/>
                <a:cs typeface="Tahoma"/>
                <a:sym typeface="Tahoma"/>
              </a:defRPr>
            </a:lvl1pPr>
          </a:lstStyle>
          <a:p>
            <a:pPr/>
            <a:r>
              <a:t>Emmanuel Vitus</a:t>
            </a:r>
          </a:p>
        </p:txBody>
      </p:sp>
      <p:sp>
        <p:nvSpPr>
          <p:cNvPr id="46" name="Text 14"/>
          <p:cNvSpPr txBox="1"/>
          <p:nvPr/>
        </p:nvSpPr>
        <p:spPr>
          <a:xfrm>
            <a:off x="685799" y="3226891"/>
            <a:ext cx="2584325" cy="25270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100"/>
              </a:lnSpc>
              <a:defRPr b="1" sz="1500">
                <a:solidFill>
                  <a:srgbClr val="2C3E50"/>
                </a:solidFill>
                <a:latin typeface="Tahoma"/>
                <a:ea typeface="Tahoma"/>
                <a:cs typeface="Tahoma"/>
                <a:sym typeface="Tahoma"/>
              </a:defRPr>
            </a:lvl1pPr>
          </a:lstStyle>
          <a:p>
            <a:pPr/>
            <a:r>
              <a:t>Julf Helsingius</a:t>
            </a:r>
          </a:p>
        </p:txBody>
      </p:sp>
      <p:sp>
        <p:nvSpPr>
          <p:cNvPr id="47" name="Text 15"/>
          <p:cNvSpPr txBox="1"/>
          <p:nvPr/>
        </p:nvSpPr>
        <p:spPr>
          <a:xfrm>
            <a:off x="3333750" y="3226891"/>
            <a:ext cx="2584324" cy="25270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100"/>
              </a:lnSpc>
              <a:defRPr b="1" sz="1500">
                <a:solidFill>
                  <a:srgbClr val="2C3E50"/>
                </a:solidFill>
                <a:latin typeface="Tahoma"/>
                <a:ea typeface="Tahoma"/>
                <a:cs typeface="Tahoma"/>
                <a:sym typeface="Tahoma"/>
              </a:defRPr>
            </a:lvl1pPr>
          </a:lstStyle>
          <a:p>
            <a:pPr/>
            <a:r>
              <a:t>Tapani Tarvainen</a:t>
            </a:r>
          </a:p>
        </p:txBody>
      </p:sp>
      <p:sp>
        <p:nvSpPr>
          <p:cNvPr id="48" name="Text 16"/>
          <p:cNvSpPr txBox="1"/>
          <p:nvPr/>
        </p:nvSpPr>
        <p:spPr>
          <a:xfrm>
            <a:off x="5981700" y="3226891"/>
            <a:ext cx="2584324" cy="25270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100"/>
              </a:lnSpc>
              <a:defRPr b="1" sz="1500">
                <a:solidFill>
                  <a:srgbClr val="2C3E50"/>
                </a:solidFill>
                <a:latin typeface="Tahoma"/>
                <a:ea typeface="Tahoma"/>
                <a:cs typeface="Tahoma"/>
                <a:sym typeface="Tahoma"/>
              </a:defRPr>
            </a:lvl1pPr>
          </a:lstStyle>
          <a:p>
            <a:pPr/>
            <a:r>
              <a:t>Caleb Ogundele</a:t>
            </a:r>
          </a:p>
        </p:txBody>
      </p:sp>
      <p:sp>
        <p:nvSpPr>
          <p:cNvPr id="49" name="Text 17"/>
          <p:cNvSpPr txBox="1"/>
          <p:nvPr/>
        </p:nvSpPr>
        <p:spPr>
          <a:xfrm>
            <a:off x="685799" y="3550741"/>
            <a:ext cx="2584325" cy="25270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100"/>
              </a:lnSpc>
              <a:defRPr b="1" sz="1500">
                <a:solidFill>
                  <a:srgbClr val="2C3E50"/>
                </a:solidFill>
                <a:latin typeface="Tahoma"/>
                <a:ea typeface="Tahoma"/>
                <a:cs typeface="Tahoma"/>
                <a:sym typeface="Tahoma"/>
              </a:defRPr>
            </a:lvl1pPr>
          </a:lstStyle>
          <a:p>
            <a:pPr/>
            <a:r>
              <a:t>Benjamin Akinmoyeje</a:t>
            </a:r>
          </a:p>
        </p:txBody>
      </p:sp>
      <p:sp>
        <p:nvSpPr>
          <p:cNvPr id="50" name="Text 18"/>
          <p:cNvSpPr txBox="1"/>
          <p:nvPr/>
        </p:nvSpPr>
        <p:spPr>
          <a:xfrm>
            <a:off x="3333750" y="3550741"/>
            <a:ext cx="2584324" cy="25270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100"/>
              </a:lnSpc>
              <a:defRPr b="1" sz="1500">
                <a:solidFill>
                  <a:srgbClr val="2C3E50"/>
                </a:solidFill>
                <a:latin typeface="Tahoma"/>
                <a:ea typeface="Tahoma"/>
                <a:cs typeface="Tahoma"/>
                <a:sym typeface="Tahoma"/>
              </a:defRPr>
            </a:lvl1pPr>
          </a:lstStyle>
          <a:p>
            <a:pPr/>
            <a:r>
              <a:t>Yao Sossou</a:t>
            </a:r>
          </a:p>
        </p:txBody>
      </p:sp>
      <p:sp>
        <p:nvSpPr>
          <p:cNvPr id="51" name="Text 19"/>
          <p:cNvSpPr txBox="1"/>
          <p:nvPr/>
        </p:nvSpPr>
        <p:spPr>
          <a:xfrm>
            <a:off x="476249" y="4724400"/>
            <a:ext cx="8355332" cy="1270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000"/>
              </a:lnSpc>
              <a:defRPr sz="700">
                <a:solidFill>
                  <a:srgbClr val="34495E"/>
                </a:solidFill>
                <a:latin typeface="Tahoma"/>
                <a:ea typeface="Tahoma"/>
                <a:cs typeface="Tahoma"/>
                <a:sym typeface="Tahoma"/>
              </a:defRPr>
            </a:lvl1pPr>
          </a:lstStyle>
          <a:p>
            <a:pPr/>
            <a:r>
              <a:t>All members are Full Voting Members / Mix of NCSG Councilors, NCUC and NPOC appointees</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 name="Shape 0"/>
          <p:cNvSpPr/>
          <p:nvPr/>
        </p:nvSpPr>
        <p:spPr>
          <a:xfrm>
            <a:off x="476250" y="757237"/>
            <a:ext cx="8191500" cy="1"/>
          </a:xfrm>
          <a:prstGeom prst="line">
            <a:avLst/>
          </a:prstGeom>
          <a:ln w="28575">
            <a:solidFill>
              <a:srgbClr val="FF6B9D"/>
            </a:solidFill>
          </a:ln>
        </p:spPr>
        <p:txBody>
          <a:bodyPr lIns="45719" rIns="45719"/>
          <a:lstStyle/>
          <a:p>
            <a:pPr/>
          </a:p>
        </p:txBody>
      </p:sp>
      <p:sp>
        <p:nvSpPr>
          <p:cNvPr id="54" name="Text 1"/>
          <p:cNvSpPr txBox="1"/>
          <p:nvPr/>
        </p:nvSpPr>
        <p:spPr>
          <a:xfrm>
            <a:off x="476249" y="285750"/>
            <a:ext cx="4187382" cy="36244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800"/>
              </a:lnSpc>
              <a:defRPr b="1" sz="2800">
                <a:solidFill>
                  <a:srgbClr val="16A085"/>
                </a:solidFill>
                <a:latin typeface="Georgia"/>
                <a:ea typeface="Georgia"/>
                <a:cs typeface="Georgia"/>
                <a:sym typeface="Georgia"/>
              </a:defRPr>
            </a:lvl1pPr>
          </a:lstStyle>
          <a:p>
            <a:pPr/>
            <a:r>
              <a:t>Call for Volunteers</a:t>
            </a:r>
          </a:p>
        </p:txBody>
      </p:sp>
      <p:sp>
        <p:nvSpPr>
          <p:cNvPr id="55" name="Text 2"/>
          <p:cNvSpPr/>
          <p:nvPr/>
        </p:nvSpPr>
        <p:spPr>
          <a:xfrm>
            <a:off x="476250" y="1057275"/>
            <a:ext cx="8191500" cy="830462"/>
          </a:xfrm>
          <a:prstGeom prst="roundRect">
            <a:avLst>
              <a:gd name="adj" fmla="val 9176"/>
            </a:avLst>
          </a:prstGeom>
          <a:solidFill>
            <a:srgbClr val="FFF5F7"/>
          </a:solidFill>
          <a:ln w="12700">
            <a:miter lim="400000"/>
          </a:ln>
        </p:spPr>
        <p:txBody>
          <a:bodyPr lIns="45719" rIns="45719" anchor="ctr"/>
          <a:lstStyle/>
          <a:p>
            <a:pPr/>
          </a:p>
        </p:txBody>
      </p:sp>
      <p:sp>
        <p:nvSpPr>
          <p:cNvPr id="56" name="Shape 3"/>
          <p:cNvSpPr/>
          <p:nvPr/>
        </p:nvSpPr>
        <p:spPr>
          <a:xfrm flipH="1">
            <a:off x="504824" y="1057275"/>
            <a:ext cx="2" cy="830461"/>
          </a:xfrm>
          <a:prstGeom prst="line">
            <a:avLst/>
          </a:prstGeom>
          <a:ln w="57150">
            <a:solidFill>
              <a:srgbClr val="FF6B9D"/>
            </a:solidFill>
          </a:ln>
        </p:spPr>
        <p:txBody>
          <a:bodyPr lIns="45719" rIns="45719"/>
          <a:lstStyle/>
          <a:p>
            <a:pPr/>
          </a:p>
        </p:txBody>
      </p:sp>
      <p:sp>
        <p:nvSpPr>
          <p:cNvPr id="57" name="Text 4"/>
          <p:cNvSpPr txBox="1"/>
          <p:nvPr/>
        </p:nvSpPr>
        <p:spPr>
          <a:xfrm>
            <a:off x="704849" y="1228725"/>
            <a:ext cx="7947281" cy="19403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600"/>
              </a:lnSpc>
              <a:spcBef>
                <a:spcPts val="600"/>
              </a:spcBef>
              <a:defRPr b="1" sz="1200">
                <a:solidFill>
                  <a:srgbClr val="FF6B9D"/>
                </a:solidFill>
                <a:latin typeface="Tahoma"/>
                <a:ea typeface="Tahoma"/>
                <a:cs typeface="Tahoma"/>
                <a:sym typeface="Tahoma"/>
              </a:defRPr>
            </a:lvl1pPr>
          </a:lstStyle>
          <a:p>
            <a:pPr/>
            <a:r>
              <a:t>We Need Your Help!</a:t>
            </a:r>
          </a:p>
        </p:txBody>
      </p:sp>
      <p:sp>
        <p:nvSpPr>
          <p:cNvPr id="58" name="Text 5"/>
          <p:cNvSpPr txBox="1"/>
          <p:nvPr/>
        </p:nvSpPr>
        <p:spPr>
          <a:xfrm>
            <a:off x="704849" y="1518195"/>
            <a:ext cx="7947281" cy="17600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500"/>
              </a:lnSpc>
              <a:defRPr sz="900">
                <a:solidFill>
                  <a:srgbClr val="2C3E50"/>
                </a:solidFill>
                <a:latin typeface="Tahoma"/>
                <a:ea typeface="Tahoma"/>
                <a:cs typeface="Tahoma"/>
                <a:sym typeface="Tahoma"/>
              </a:defRPr>
            </a:lvl1pPr>
          </a:lstStyle>
          <a:p>
            <a:pPr/>
            <a:r>
              <a:t>Looking for Policy Committee members and Councilors to take on these critical roles</a:t>
            </a:r>
          </a:p>
        </p:txBody>
      </p:sp>
      <p:sp>
        <p:nvSpPr>
          <p:cNvPr id="59" name="Text 6"/>
          <p:cNvSpPr/>
          <p:nvPr/>
        </p:nvSpPr>
        <p:spPr>
          <a:xfrm>
            <a:off x="476250" y="2173485"/>
            <a:ext cx="8191500" cy="681931"/>
          </a:xfrm>
          <a:prstGeom prst="roundRect">
            <a:avLst>
              <a:gd name="adj" fmla="val 11174"/>
            </a:avLst>
          </a:prstGeom>
          <a:solidFill>
            <a:srgbClr val="FFFFFF"/>
          </a:solidFill>
          <a:ln w="12700">
            <a:miter lim="400000"/>
          </a:ln>
        </p:spPr>
        <p:txBody>
          <a:bodyPr lIns="45719" rIns="45719" anchor="ctr"/>
          <a:lstStyle/>
          <a:p>
            <a:pPr/>
          </a:p>
        </p:txBody>
      </p:sp>
      <p:sp>
        <p:nvSpPr>
          <p:cNvPr id="60" name="Shape 7"/>
          <p:cNvSpPr/>
          <p:nvPr/>
        </p:nvSpPr>
        <p:spPr>
          <a:xfrm>
            <a:off x="476250" y="2183010"/>
            <a:ext cx="8191500" cy="1"/>
          </a:xfrm>
          <a:prstGeom prst="line">
            <a:avLst/>
          </a:prstGeom>
          <a:ln w="19050">
            <a:solidFill>
              <a:srgbClr val="16A085"/>
            </a:solidFill>
          </a:ln>
        </p:spPr>
        <p:txBody>
          <a:bodyPr lIns="45719" rIns="45719"/>
          <a:lstStyle/>
          <a:p>
            <a:pPr/>
          </a:p>
        </p:txBody>
      </p:sp>
      <p:sp>
        <p:nvSpPr>
          <p:cNvPr id="61" name="Shape 8"/>
          <p:cNvSpPr/>
          <p:nvPr/>
        </p:nvSpPr>
        <p:spPr>
          <a:xfrm>
            <a:off x="8658224" y="2173485"/>
            <a:ext cx="1" cy="681931"/>
          </a:xfrm>
          <a:prstGeom prst="line">
            <a:avLst/>
          </a:prstGeom>
          <a:ln w="19050">
            <a:solidFill>
              <a:srgbClr val="16A085"/>
            </a:solidFill>
          </a:ln>
        </p:spPr>
        <p:txBody>
          <a:bodyPr lIns="45719" rIns="45719"/>
          <a:lstStyle/>
          <a:p>
            <a:pPr/>
          </a:p>
        </p:txBody>
      </p:sp>
      <p:sp>
        <p:nvSpPr>
          <p:cNvPr id="62" name="Shape 9"/>
          <p:cNvSpPr/>
          <p:nvPr/>
        </p:nvSpPr>
        <p:spPr>
          <a:xfrm>
            <a:off x="476250" y="2845891"/>
            <a:ext cx="8191500" cy="1"/>
          </a:xfrm>
          <a:prstGeom prst="line">
            <a:avLst/>
          </a:prstGeom>
          <a:ln w="19050">
            <a:solidFill>
              <a:srgbClr val="16A085"/>
            </a:solidFill>
          </a:ln>
        </p:spPr>
        <p:txBody>
          <a:bodyPr lIns="45719" rIns="45719"/>
          <a:lstStyle/>
          <a:p>
            <a:pPr/>
          </a:p>
        </p:txBody>
      </p:sp>
      <p:sp>
        <p:nvSpPr>
          <p:cNvPr id="63" name="Shape 10"/>
          <p:cNvSpPr/>
          <p:nvPr/>
        </p:nvSpPr>
        <p:spPr>
          <a:xfrm flipH="1">
            <a:off x="504825" y="2173485"/>
            <a:ext cx="1" cy="681931"/>
          </a:xfrm>
          <a:prstGeom prst="line">
            <a:avLst/>
          </a:prstGeom>
          <a:ln w="57150">
            <a:solidFill>
              <a:srgbClr val="16A085"/>
            </a:solidFill>
          </a:ln>
        </p:spPr>
        <p:txBody>
          <a:bodyPr lIns="45719" rIns="45719"/>
          <a:lstStyle/>
          <a:p>
            <a:pPr/>
          </a:p>
        </p:txBody>
      </p:sp>
      <p:sp>
        <p:nvSpPr>
          <p:cNvPr id="64" name="Text 11"/>
          <p:cNvSpPr txBox="1"/>
          <p:nvPr/>
        </p:nvSpPr>
        <p:spPr>
          <a:xfrm>
            <a:off x="647700" y="2306835"/>
            <a:ext cx="8044434" cy="16847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400"/>
              </a:lnSpc>
              <a:spcBef>
                <a:spcPts val="400"/>
              </a:spcBef>
              <a:defRPr b="1" sz="1000">
                <a:solidFill>
                  <a:srgbClr val="16A085"/>
                </a:solidFill>
                <a:latin typeface="Tahoma"/>
                <a:ea typeface="Tahoma"/>
                <a:cs typeface="Tahoma"/>
                <a:sym typeface="Tahoma"/>
              </a:defRPr>
            </a:lvl1pPr>
          </a:lstStyle>
          <a:p>
            <a:pPr/>
            <a:r>
              <a:t>1. RDRS Analysis &amp; Monitoring</a:t>
            </a:r>
          </a:p>
        </p:txBody>
      </p:sp>
      <p:sp>
        <p:nvSpPr>
          <p:cNvPr id="65" name="Text 12"/>
          <p:cNvSpPr txBox="1"/>
          <p:nvPr/>
        </p:nvSpPr>
        <p:spPr>
          <a:xfrm>
            <a:off x="647700" y="2550616"/>
            <a:ext cx="8044434" cy="15568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defRPr sz="900">
                <a:solidFill>
                  <a:srgbClr val="2C3E50"/>
                </a:solidFill>
                <a:latin typeface="Tahoma"/>
                <a:ea typeface="Tahoma"/>
                <a:cs typeface="Tahoma"/>
                <a:sym typeface="Tahoma"/>
              </a:defRPr>
            </a:lvl1pPr>
          </a:lstStyle>
          <a:p>
            <a:pPr/>
            <a:r>
              <a:t>Track Registration Data Request Service developments and report to Policy Committee</a:t>
            </a:r>
          </a:p>
        </p:txBody>
      </p:sp>
      <p:sp>
        <p:nvSpPr>
          <p:cNvPr id="66" name="Text 13"/>
          <p:cNvSpPr/>
          <p:nvPr/>
        </p:nvSpPr>
        <p:spPr>
          <a:xfrm>
            <a:off x="476250" y="2931616"/>
            <a:ext cx="8191500" cy="681931"/>
          </a:xfrm>
          <a:prstGeom prst="roundRect">
            <a:avLst>
              <a:gd name="adj" fmla="val 11174"/>
            </a:avLst>
          </a:prstGeom>
          <a:solidFill>
            <a:srgbClr val="FFFFFF"/>
          </a:solidFill>
          <a:ln w="12700">
            <a:miter lim="400000"/>
          </a:ln>
        </p:spPr>
        <p:txBody>
          <a:bodyPr lIns="45719" rIns="45719" anchor="ctr"/>
          <a:lstStyle/>
          <a:p>
            <a:pPr/>
          </a:p>
        </p:txBody>
      </p:sp>
      <p:sp>
        <p:nvSpPr>
          <p:cNvPr id="67" name="Shape 14"/>
          <p:cNvSpPr/>
          <p:nvPr/>
        </p:nvSpPr>
        <p:spPr>
          <a:xfrm>
            <a:off x="476250" y="2941141"/>
            <a:ext cx="8191500" cy="1"/>
          </a:xfrm>
          <a:prstGeom prst="line">
            <a:avLst/>
          </a:prstGeom>
          <a:ln w="19050">
            <a:solidFill>
              <a:srgbClr val="16A085"/>
            </a:solidFill>
          </a:ln>
        </p:spPr>
        <p:txBody>
          <a:bodyPr lIns="45719" rIns="45719"/>
          <a:lstStyle/>
          <a:p>
            <a:pPr/>
          </a:p>
        </p:txBody>
      </p:sp>
      <p:sp>
        <p:nvSpPr>
          <p:cNvPr id="68" name="Shape 15"/>
          <p:cNvSpPr/>
          <p:nvPr/>
        </p:nvSpPr>
        <p:spPr>
          <a:xfrm>
            <a:off x="8658224" y="2931615"/>
            <a:ext cx="1" cy="681931"/>
          </a:xfrm>
          <a:prstGeom prst="line">
            <a:avLst/>
          </a:prstGeom>
          <a:ln w="19050">
            <a:solidFill>
              <a:srgbClr val="16A085"/>
            </a:solidFill>
          </a:ln>
        </p:spPr>
        <p:txBody>
          <a:bodyPr lIns="45719" rIns="45719"/>
          <a:lstStyle/>
          <a:p>
            <a:pPr/>
          </a:p>
        </p:txBody>
      </p:sp>
      <p:sp>
        <p:nvSpPr>
          <p:cNvPr id="69" name="Shape 16"/>
          <p:cNvSpPr/>
          <p:nvPr/>
        </p:nvSpPr>
        <p:spPr>
          <a:xfrm>
            <a:off x="476250" y="3604021"/>
            <a:ext cx="8191500" cy="1"/>
          </a:xfrm>
          <a:prstGeom prst="line">
            <a:avLst/>
          </a:prstGeom>
          <a:ln w="19050">
            <a:solidFill>
              <a:srgbClr val="16A085"/>
            </a:solidFill>
          </a:ln>
        </p:spPr>
        <p:txBody>
          <a:bodyPr lIns="45719" rIns="45719"/>
          <a:lstStyle/>
          <a:p>
            <a:pPr/>
          </a:p>
        </p:txBody>
      </p:sp>
      <p:sp>
        <p:nvSpPr>
          <p:cNvPr id="70" name="Shape 17"/>
          <p:cNvSpPr/>
          <p:nvPr/>
        </p:nvSpPr>
        <p:spPr>
          <a:xfrm flipH="1">
            <a:off x="504825" y="2931615"/>
            <a:ext cx="1" cy="681931"/>
          </a:xfrm>
          <a:prstGeom prst="line">
            <a:avLst/>
          </a:prstGeom>
          <a:ln w="57150">
            <a:solidFill>
              <a:srgbClr val="16A085"/>
            </a:solidFill>
          </a:ln>
        </p:spPr>
        <p:txBody>
          <a:bodyPr lIns="45719" rIns="45719"/>
          <a:lstStyle/>
          <a:p>
            <a:pPr/>
          </a:p>
        </p:txBody>
      </p:sp>
      <p:sp>
        <p:nvSpPr>
          <p:cNvPr id="71" name="Text 18"/>
          <p:cNvSpPr txBox="1"/>
          <p:nvPr/>
        </p:nvSpPr>
        <p:spPr>
          <a:xfrm>
            <a:off x="647700" y="3064966"/>
            <a:ext cx="8044434" cy="16847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400"/>
              </a:lnSpc>
              <a:spcBef>
                <a:spcPts val="400"/>
              </a:spcBef>
              <a:defRPr b="1" sz="1000">
                <a:solidFill>
                  <a:srgbClr val="16A085"/>
                </a:solidFill>
                <a:latin typeface="Tahoma"/>
                <a:ea typeface="Tahoma"/>
                <a:cs typeface="Tahoma"/>
                <a:sym typeface="Tahoma"/>
              </a:defRPr>
            </a:lvl1pPr>
          </a:lstStyle>
          <a:p>
            <a:pPr/>
            <a:r>
              <a:t>2. Thursday Meeting Reporter</a:t>
            </a:r>
          </a:p>
        </p:txBody>
      </p:sp>
      <p:sp>
        <p:nvSpPr>
          <p:cNvPr id="72" name="Text 19"/>
          <p:cNvSpPr txBox="1"/>
          <p:nvPr/>
        </p:nvSpPr>
        <p:spPr>
          <a:xfrm>
            <a:off x="647700" y="3308746"/>
            <a:ext cx="8044434" cy="15568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defRPr sz="900">
                <a:solidFill>
                  <a:srgbClr val="2C3E50"/>
                </a:solidFill>
                <a:latin typeface="Tahoma"/>
                <a:ea typeface="Tahoma"/>
                <a:cs typeface="Tahoma"/>
                <a:sym typeface="Tahoma"/>
              </a:defRPr>
            </a:lvl1pPr>
          </a:lstStyle>
          <a:p>
            <a:pPr/>
            <a:r>
              <a:t>Council member or Policy Committee volunteer to report back on today's meeting outcomes</a:t>
            </a:r>
          </a:p>
        </p:txBody>
      </p:sp>
      <p:sp>
        <p:nvSpPr>
          <p:cNvPr id="73" name="Text 20"/>
          <p:cNvSpPr/>
          <p:nvPr/>
        </p:nvSpPr>
        <p:spPr>
          <a:xfrm>
            <a:off x="476250" y="3689746"/>
            <a:ext cx="8191500" cy="1241823"/>
          </a:xfrm>
          <a:prstGeom prst="roundRect">
            <a:avLst>
              <a:gd name="adj" fmla="val 6136"/>
            </a:avLst>
          </a:prstGeom>
          <a:solidFill>
            <a:srgbClr val="FFFFFF"/>
          </a:solidFill>
          <a:ln w="12700">
            <a:miter lim="400000"/>
          </a:ln>
        </p:spPr>
        <p:txBody>
          <a:bodyPr lIns="45719" rIns="45719" anchor="ctr"/>
          <a:lstStyle/>
          <a:p>
            <a:pPr/>
          </a:p>
        </p:txBody>
      </p:sp>
      <p:sp>
        <p:nvSpPr>
          <p:cNvPr id="74" name="Shape 21"/>
          <p:cNvSpPr/>
          <p:nvPr/>
        </p:nvSpPr>
        <p:spPr>
          <a:xfrm>
            <a:off x="476250" y="3699271"/>
            <a:ext cx="8191500" cy="1"/>
          </a:xfrm>
          <a:prstGeom prst="line">
            <a:avLst/>
          </a:prstGeom>
          <a:ln w="19050">
            <a:solidFill>
              <a:srgbClr val="FF6B9D"/>
            </a:solidFill>
          </a:ln>
        </p:spPr>
        <p:txBody>
          <a:bodyPr lIns="45719" rIns="45719"/>
          <a:lstStyle/>
          <a:p>
            <a:pPr/>
          </a:p>
        </p:txBody>
      </p:sp>
      <p:sp>
        <p:nvSpPr>
          <p:cNvPr id="75" name="Shape 22"/>
          <p:cNvSpPr/>
          <p:nvPr/>
        </p:nvSpPr>
        <p:spPr>
          <a:xfrm>
            <a:off x="8658225" y="3689746"/>
            <a:ext cx="1" cy="1241823"/>
          </a:xfrm>
          <a:prstGeom prst="line">
            <a:avLst/>
          </a:prstGeom>
          <a:ln w="19050">
            <a:solidFill>
              <a:srgbClr val="FF6B9D"/>
            </a:solidFill>
          </a:ln>
        </p:spPr>
        <p:txBody>
          <a:bodyPr lIns="45719" rIns="45719"/>
          <a:lstStyle/>
          <a:p>
            <a:pPr/>
          </a:p>
        </p:txBody>
      </p:sp>
      <p:sp>
        <p:nvSpPr>
          <p:cNvPr id="76" name="Shape 23"/>
          <p:cNvSpPr/>
          <p:nvPr/>
        </p:nvSpPr>
        <p:spPr>
          <a:xfrm>
            <a:off x="476250" y="4922044"/>
            <a:ext cx="8191500" cy="1"/>
          </a:xfrm>
          <a:prstGeom prst="line">
            <a:avLst/>
          </a:prstGeom>
          <a:ln w="19050">
            <a:solidFill>
              <a:srgbClr val="FF6B9D"/>
            </a:solidFill>
          </a:ln>
        </p:spPr>
        <p:txBody>
          <a:bodyPr lIns="45719" rIns="45719"/>
          <a:lstStyle/>
          <a:p>
            <a:pPr/>
          </a:p>
        </p:txBody>
      </p:sp>
      <p:sp>
        <p:nvSpPr>
          <p:cNvPr id="77" name="Shape 24"/>
          <p:cNvSpPr/>
          <p:nvPr/>
        </p:nvSpPr>
        <p:spPr>
          <a:xfrm flipH="1">
            <a:off x="504824" y="3689746"/>
            <a:ext cx="1" cy="1241823"/>
          </a:xfrm>
          <a:prstGeom prst="line">
            <a:avLst/>
          </a:prstGeom>
          <a:ln w="57150">
            <a:solidFill>
              <a:srgbClr val="FF6B9D"/>
            </a:solidFill>
          </a:ln>
        </p:spPr>
        <p:txBody>
          <a:bodyPr lIns="45719" rIns="45719"/>
          <a:lstStyle/>
          <a:p>
            <a:pPr/>
          </a:p>
        </p:txBody>
      </p:sp>
      <p:sp>
        <p:nvSpPr>
          <p:cNvPr id="78" name="Text 25"/>
          <p:cNvSpPr txBox="1"/>
          <p:nvPr/>
        </p:nvSpPr>
        <p:spPr>
          <a:xfrm>
            <a:off x="647700" y="3823096"/>
            <a:ext cx="8044434" cy="16847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400"/>
              </a:lnSpc>
              <a:spcBef>
                <a:spcPts val="400"/>
              </a:spcBef>
              <a:defRPr b="1" sz="1000">
                <a:solidFill>
                  <a:srgbClr val="FF6B9D"/>
                </a:solidFill>
                <a:latin typeface="Tahoma"/>
                <a:ea typeface="Tahoma"/>
                <a:cs typeface="Tahoma"/>
                <a:sym typeface="Tahoma"/>
              </a:defRPr>
            </a:lvl1pPr>
          </a:lstStyle>
          <a:p>
            <a:pPr/>
            <a:r>
              <a:t>3. Public Comment Shepherds (URGENT)</a:t>
            </a:r>
          </a:p>
        </p:txBody>
      </p:sp>
      <p:sp>
        <p:nvSpPr>
          <p:cNvPr id="79" name="Text 26"/>
          <p:cNvSpPr txBox="1"/>
          <p:nvPr/>
        </p:nvSpPr>
        <p:spPr>
          <a:xfrm>
            <a:off x="647700" y="4066876"/>
            <a:ext cx="8044434" cy="15568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spcBef>
                <a:spcPts val="600"/>
              </a:spcBef>
              <a:defRPr sz="900">
                <a:solidFill>
                  <a:srgbClr val="2C3E50"/>
                </a:solidFill>
                <a:latin typeface="Tahoma"/>
                <a:ea typeface="Tahoma"/>
                <a:cs typeface="Tahoma"/>
                <a:sym typeface="Tahoma"/>
              </a:defRPr>
            </a:lvl1pPr>
          </a:lstStyle>
          <a:p>
            <a:pPr/>
            <a:r>
              <a:t>Need several volunteers to draft and coordinate NCSG submissions on active consultations</a:t>
            </a:r>
          </a:p>
        </p:txBody>
      </p:sp>
      <p:sp>
        <p:nvSpPr>
          <p:cNvPr id="80" name="Text 27"/>
          <p:cNvSpPr/>
          <p:nvPr/>
        </p:nvSpPr>
        <p:spPr>
          <a:xfrm>
            <a:off x="647700" y="4314526"/>
            <a:ext cx="7886700" cy="483692"/>
          </a:xfrm>
          <a:prstGeom prst="roundRect">
            <a:avLst>
              <a:gd name="adj" fmla="val 11815"/>
            </a:avLst>
          </a:prstGeom>
          <a:solidFill>
            <a:srgbClr val="FFF5F7"/>
          </a:solidFill>
          <a:ln w="12700">
            <a:miter lim="400000"/>
          </a:ln>
        </p:spPr>
        <p:txBody>
          <a:bodyPr lIns="45719" rIns="45719" anchor="ctr"/>
          <a:lstStyle/>
          <a:p>
            <a:pPr/>
          </a:p>
        </p:txBody>
      </p:sp>
      <p:sp>
        <p:nvSpPr>
          <p:cNvPr id="81" name="Text 28"/>
          <p:cNvSpPr txBox="1"/>
          <p:nvPr/>
        </p:nvSpPr>
        <p:spPr>
          <a:xfrm>
            <a:off x="723900" y="4390726"/>
            <a:ext cx="7888986" cy="132746"/>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100"/>
              </a:lnSpc>
              <a:spcBef>
                <a:spcPts val="300"/>
              </a:spcBef>
              <a:defRPr b="1" sz="800">
                <a:solidFill>
                  <a:srgbClr val="FF6B9D"/>
                </a:solidFill>
                <a:latin typeface="Tahoma"/>
                <a:ea typeface="Tahoma"/>
                <a:cs typeface="Tahoma"/>
                <a:sym typeface="Tahoma"/>
              </a:defRPr>
            </a:lvl1pPr>
          </a:lstStyle>
          <a:p>
            <a:pPr/>
            <a:r>
              <a:t>Priority Topic:</a:t>
            </a:r>
          </a:p>
        </p:txBody>
      </p:sp>
      <p:sp>
        <p:nvSpPr>
          <p:cNvPr id="82" name="Text 29"/>
          <p:cNvSpPr txBox="1"/>
          <p:nvPr/>
        </p:nvSpPr>
        <p:spPr>
          <a:xfrm>
            <a:off x="723900" y="4575423"/>
            <a:ext cx="7888986" cy="132745"/>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100"/>
              </a:lnSpc>
              <a:defRPr b="1" sz="800">
                <a:solidFill>
                  <a:srgbClr val="2C3E50"/>
                </a:solidFill>
                <a:latin typeface="Tahoma"/>
                <a:ea typeface="Tahoma"/>
                <a:cs typeface="Tahoma"/>
                <a:sym typeface="Tahoma"/>
              </a:defRPr>
            </a:pPr>
            <a:r>
              <a:t>Board Unadoption of PDP Recommendations</a:t>
            </a:r>
            <a:r>
              <a:rPr b="0"/>
              <a:t> – Critical for policy development integrity</a:t>
            </a:r>
          </a:p>
        </p:txBody>
      </p:sp>
      <p:sp>
        <p:nvSpPr>
          <p:cNvPr id="83" name="Text 30"/>
          <p:cNvSpPr txBox="1"/>
          <p:nvPr/>
        </p:nvSpPr>
        <p:spPr>
          <a:xfrm>
            <a:off x="476249" y="4724400"/>
            <a:ext cx="8355332" cy="1270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000"/>
              </a:lnSpc>
              <a:defRPr sz="700">
                <a:solidFill>
                  <a:srgbClr val="34495E"/>
                </a:solidFill>
                <a:latin typeface="Tahoma"/>
                <a:ea typeface="Tahoma"/>
                <a:cs typeface="Tahoma"/>
                <a:sym typeface="Tahoma"/>
              </a:defRPr>
            </a:lvl1pPr>
          </a:lstStyle>
          <a:p>
            <a:pPr/>
            <a:r>
              <a:t>All opportunities: icann.org/en/public-comment • Contact Farzaneh or Policy Committee to volunteer</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85" name="Shape 0"/>
          <p:cNvSpPr/>
          <p:nvPr/>
        </p:nvSpPr>
        <p:spPr>
          <a:xfrm>
            <a:off x="476250" y="757237"/>
            <a:ext cx="8191500" cy="1"/>
          </a:xfrm>
          <a:prstGeom prst="line">
            <a:avLst/>
          </a:prstGeom>
          <a:ln w="28575">
            <a:solidFill>
              <a:srgbClr val="FF6B9D"/>
            </a:solidFill>
          </a:ln>
        </p:spPr>
        <p:txBody>
          <a:bodyPr lIns="45719" rIns="45719"/>
          <a:lstStyle/>
          <a:p>
            <a:pPr/>
          </a:p>
        </p:txBody>
      </p:sp>
      <p:sp>
        <p:nvSpPr>
          <p:cNvPr id="86" name="Text 1"/>
          <p:cNvSpPr txBox="1"/>
          <p:nvPr/>
        </p:nvSpPr>
        <p:spPr>
          <a:xfrm>
            <a:off x="476249" y="285750"/>
            <a:ext cx="5605846" cy="71804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800"/>
              </a:lnSpc>
              <a:defRPr b="1" sz="2800">
                <a:solidFill>
                  <a:srgbClr val="16A085"/>
                </a:solidFill>
                <a:latin typeface="Georgia"/>
                <a:ea typeface="Georgia"/>
                <a:cs typeface="Georgia"/>
                <a:sym typeface="Georgia"/>
              </a:defRPr>
            </a:lvl1pPr>
          </a:lstStyle>
          <a:p>
            <a:pPr/>
            <a:r>
              <a:t>Open Public Comment Proceedings</a:t>
            </a:r>
          </a:p>
        </p:txBody>
      </p:sp>
      <p:sp>
        <p:nvSpPr>
          <p:cNvPr id="87" name="Text 2"/>
          <p:cNvSpPr/>
          <p:nvPr/>
        </p:nvSpPr>
        <p:spPr>
          <a:xfrm>
            <a:off x="476250" y="1038225"/>
            <a:ext cx="8191500" cy="350490"/>
          </a:xfrm>
          <a:prstGeom prst="roundRect">
            <a:avLst>
              <a:gd name="adj" fmla="val 16306"/>
            </a:avLst>
          </a:prstGeom>
          <a:solidFill>
            <a:srgbClr val="FFF5F7"/>
          </a:solidFill>
          <a:ln w="12700">
            <a:miter lim="400000"/>
          </a:ln>
        </p:spPr>
        <p:txBody>
          <a:bodyPr lIns="45719" rIns="45719" anchor="ctr"/>
          <a:lstStyle/>
          <a:p>
            <a:pPr/>
          </a:p>
        </p:txBody>
      </p:sp>
      <p:sp>
        <p:nvSpPr>
          <p:cNvPr id="88" name="Shape 3"/>
          <p:cNvSpPr/>
          <p:nvPr/>
        </p:nvSpPr>
        <p:spPr>
          <a:xfrm flipH="1">
            <a:off x="500062" y="1038225"/>
            <a:ext cx="1" cy="350491"/>
          </a:xfrm>
          <a:prstGeom prst="line">
            <a:avLst/>
          </a:prstGeom>
          <a:ln w="47625">
            <a:solidFill>
              <a:srgbClr val="FF6B9D"/>
            </a:solidFill>
          </a:ln>
        </p:spPr>
        <p:txBody>
          <a:bodyPr lIns="45719" rIns="45719"/>
          <a:lstStyle/>
          <a:p>
            <a:pPr/>
          </a:p>
        </p:txBody>
      </p:sp>
      <p:sp>
        <p:nvSpPr>
          <p:cNvPr id="89" name="Text 4"/>
          <p:cNvSpPr txBox="1"/>
          <p:nvPr/>
        </p:nvSpPr>
        <p:spPr>
          <a:xfrm>
            <a:off x="619125" y="1133475"/>
            <a:ext cx="8112443" cy="16656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200"/>
              </a:lnSpc>
              <a:defRPr b="1" sz="900">
                <a:solidFill>
                  <a:srgbClr val="FF6B9D"/>
                </a:solidFill>
                <a:latin typeface="Tahoma"/>
                <a:ea typeface="Tahoma"/>
                <a:cs typeface="Tahoma"/>
                <a:sym typeface="Tahoma"/>
              </a:defRPr>
            </a:lvl1pPr>
          </a:lstStyle>
          <a:p>
            <a:pPr/>
            <a:r>
              <a:t>🔥 URGENT - Due 22 Jan (11 days)</a:t>
            </a:r>
          </a:p>
        </p:txBody>
      </p:sp>
      <p:sp>
        <p:nvSpPr>
          <p:cNvPr id="90" name="Text 5"/>
          <p:cNvSpPr/>
          <p:nvPr/>
        </p:nvSpPr>
        <p:spPr>
          <a:xfrm>
            <a:off x="476250" y="1579215"/>
            <a:ext cx="4048125" cy="822872"/>
          </a:xfrm>
          <a:prstGeom prst="roundRect">
            <a:avLst>
              <a:gd name="adj" fmla="val 5788"/>
            </a:avLst>
          </a:prstGeom>
          <a:solidFill>
            <a:srgbClr val="FFF5F7"/>
          </a:solidFill>
          <a:ln w="12700">
            <a:miter lim="400000"/>
          </a:ln>
        </p:spPr>
        <p:txBody>
          <a:bodyPr lIns="45719" rIns="45719" anchor="ctr"/>
          <a:lstStyle/>
          <a:p>
            <a:pPr/>
          </a:p>
        </p:txBody>
      </p:sp>
      <p:sp>
        <p:nvSpPr>
          <p:cNvPr id="91" name="Shape 6"/>
          <p:cNvSpPr/>
          <p:nvPr/>
        </p:nvSpPr>
        <p:spPr>
          <a:xfrm flipH="1">
            <a:off x="490537" y="1579215"/>
            <a:ext cx="1" cy="822872"/>
          </a:xfrm>
          <a:prstGeom prst="line">
            <a:avLst/>
          </a:prstGeom>
          <a:ln w="28575">
            <a:solidFill>
              <a:srgbClr val="FF6B9D"/>
            </a:solidFill>
          </a:ln>
        </p:spPr>
        <p:txBody>
          <a:bodyPr lIns="45719" rIns="45719"/>
          <a:lstStyle/>
          <a:p>
            <a:pPr/>
          </a:p>
        </p:txBody>
      </p:sp>
      <p:sp>
        <p:nvSpPr>
          <p:cNvPr id="92" name="Text 7"/>
          <p:cNvSpPr txBox="1"/>
          <p:nvPr/>
        </p:nvSpPr>
        <p:spPr>
          <a:xfrm>
            <a:off x="581025" y="1655415"/>
            <a:ext cx="3944493" cy="15144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100"/>
              </a:lnSpc>
              <a:spcBef>
                <a:spcPts val="200"/>
              </a:spcBef>
              <a:defRPr b="1" sz="800">
                <a:solidFill>
                  <a:srgbClr val="FF6B9D"/>
                </a:solidFill>
                <a:latin typeface="Tahoma"/>
                <a:ea typeface="Tahoma"/>
                <a:cs typeface="Tahoma"/>
                <a:sym typeface="Tahoma"/>
              </a:defRPr>
            </a:lvl1pPr>
          </a:lstStyle>
          <a:p>
            <a:pPr/>
            <a:r>
              <a:t>1. Board Reversal Process ⚠️</a:t>
            </a:r>
          </a:p>
        </p:txBody>
      </p:sp>
      <p:sp>
        <p:nvSpPr>
          <p:cNvPr id="93" name="Text 8"/>
          <p:cNvSpPr txBox="1"/>
          <p:nvPr/>
        </p:nvSpPr>
        <p:spPr>
          <a:xfrm>
            <a:off x="581025" y="1830585"/>
            <a:ext cx="3944493" cy="47368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900"/>
              </a:lnSpc>
              <a:defRPr sz="1500">
                <a:solidFill>
                  <a:srgbClr val="2C3E50"/>
                </a:solidFill>
                <a:latin typeface="Tahoma"/>
                <a:ea typeface="Tahoma"/>
                <a:cs typeface="Tahoma"/>
                <a:sym typeface="Tahoma"/>
              </a:defRPr>
            </a:lvl1pPr>
          </a:lstStyle>
          <a:p>
            <a:pPr/>
            <a:r>
              <a:t>Process for Board to reverse adopted policy recs</a:t>
            </a:r>
          </a:p>
        </p:txBody>
      </p:sp>
      <p:sp>
        <p:nvSpPr>
          <p:cNvPr id="94" name="Text 9"/>
          <p:cNvSpPr/>
          <p:nvPr/>
        </p:nvSpPr>
        <p:spPr>
          <a:xfrm>
            <a:off x="4619625" y="1579215"/>
            <a:ext cx="4048125" cy="822872"/>
          </a:xfrm>
          <a:prstGeom prst="roundRect">
            <a:avLst>
              <a:gd name="adj" fmla="val 5788"/>
            </a:avLst>
          </a:prstGeom>
          <a:solidFill>
            <a:srgbClr val="FFF5F7"/>
          </a:solidFill>
          <a:ln w="12700">
            <a:miter lim="400000"/>
          </a:ln>
        </p:spPr>
        <p:txBody>
          <a:bodyPr lIns="45719" rIns="45719" anchor="ctr"/>
          <a:lstStyle/>
          <a:p>
            <a:pPr/>
          </a:p>
        </p:txBody>
      </p:sp>
      <p:sp>
        <p:nvSpPr>
          <p:cNvPr id="95" name="Shape 10"/>
          <p:cNvSpPr/>
          <p:nvPr/>
        </p:nvSpPr>
        <p:spPr>
          <a:xfrm>
            <a:off x="4633913" y="1579215"/>
            <a:ext cx="1" cy="822872"/>
          </a:xfrm>
          <a:prstGeom prst="line">
            <a:avLst/>
          </a:prstGeom>
          <a:ln w="28575">
            <a:solidFill>
              <a:srgbClr val="FF6B9D"/>
            </a:solidFill>
          </a:ln>
        </p:spPr>
        <p:txBody>
          <a:bodyPr lIns="45719" rIns="45719"/>
          <a:lstStyle/>
          <a:p>
            <a:pPr/>
          </a:p>
        </p:txBody>
      </p:sp>
      <p:sp>
        <p:nvSpPr>
          <p:cNvPr id="96" name="Text 11"/>
          <p:cNvSpPr txBox="1"/>
          <p:nvPr/>
        </p:nvSpPr>
        <p:spPr>
          <a:xfrm>
            <a:off x="4724400" y="1655415"/>
            <a:ext cx="3944493" cy="132745"/>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100"/>
              </a:lnSpc>
              <a:spcBef>
                <a:spcPts val="200"/>
              </a:spcBef>
              <a:defRPr b="1" sz="800">
                <a:solidFill>
                  <a:srgbClr val="FF6B9D"/>
                </a:solidFill>
                <a:latin typeface="Tahoma"/>
                <a:ea typeface="Tahoma"/>
                <a:cs typeface="Tahoma"/>
                <a:sym typeface="Tahoma"/>
              </a:defRPr>
            </a:lvl1pPr>
          </a:lstStyle>
          <a:p>
            <a:pPr/>
            <a:r>
              <a:t>2. String Similarity Guidelines</a:t>
            </a:r>
          </a:p>
        </p:txBody>
      </p:sp>
      <p:sp>
        <p:nvSpPr>
          <p:cNvPr id="97" name="Text 12"/>
          <p:cNvSpPr txBox="1"/>
          <p:nvPr/>
        </p:nvSpPr>
        <p:spPr>
          <a:xfrm>
            <a:off x="4724400" y="1830585"/>
            <a:ext cx="3944493" cy="23238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900"/>
              </a:lnSpc>
              <a:defRPr sz="1500">
                <a:solidFill>
                  <a:srgbClr val="2C3E50"/>
                </a:solidFill>
                <a:latin typeface="Tahoma"/>
                <a:ea typeface="Tahoma"/>
                <a:cs typeface="Tahoma"/>
                <a:sym typeface="Tahoma"/>
              </a:defRPr>
            </a:lvl1pPr>
          </a:lstStyle>
          <a:p>
            <a:pPr/>
            <a:r>
              <a:t>SSE for 2026 gTLD Round</a:t>
            </a:r>
          </a:p>
        </p:txBody>
      </p:sp>
      <p:sp>
        <p:nvSpPr>
          <p:cNvPr id="98" name="Text 13"/>
          <p:cNvSpPr/>
          <p:nvPr/>
        </p:nvSpPr>
        <p:spPr>
          <a:xfrm>
            <a:off x="476250" y="2468760"/>
            <a:ext cx="4048125" cy="723752"/>
          </a:xfrm>
          <a:prstGeom prst="roundRect">
            <a:avLst>
              <a:gd name="adj" fmla="val 6580"/>
            </a:avLst>
          </a:prstGeom>
          <a:solidFill>
            <a:srgbClr val="E8F6F3"/>
          </a:solidFill>
          <a:ln w="12700">
            <a:miter lim="400000"/>
          </a:ln>
        </p:spPr>
        <p:txBody>
          <a:bodyPr lIns="45719" rIns="45719" anchor="ctr"/>
          <a:lstStyle/>
          <a:p>
            <a:pPr/>
          </a:p>
        </p:txBody>
      </p:sp>
      <p:sp>
        <p:nvSpPr>
          <p:cNvPr id="99" name="Shape 14"/>
          <p:cNvSpPr/>
          <p:nvPr/>
        </p:nvSpPr>
        <p:spPr>
          <a:xfrm flipH="1">
            <a:off x="490537" y="2468761"/>
            <a:ext cx="1" cy="723752"/>
          </a:xfrm>
          <a:prstGeom prst="line">
            <a:avLst/>
          </a:prstGeom>
          <a:ln w="28575">
            <a:solidFill>
              <a:srgbClr val="16A085"/>
            </a:solidFill>
          </a:ln>
        </p:spPr>
        <p:txBody>
          <a:bodyPr lIns="45719" rIns="45719"/>
          <a:lstStyle/>
          <a:p>
            <a:pPr/>
          </a:p>
        </p:txBody>
      </p:sp>
      <p:sp>
        <p:nvSpPr>
          <p:cNvPr id="100" name="Text 15"/>
          <p:cNvSpPr txBox="1"/>
          <p:nvPr/>
        </p:nvSpPr>
        <p:spPr>
          <a:xfrm>
            <a:off x="581025" y="2544960"/>
            <a:ext cx="3944493" cy="132746"/>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100"/>
              </a:lnSpc>
              <a:spcBef>
                <a:spcPts val="200"/>
              </a:spcBef>
              <a:defRPr b="1" sz="800">
                <a:solidFill>
                  <a:srgbClr val="16A085"/>
                </a:solidFill>
                <a:latin typeface="Tahoma"/>
                <a:ea typeface="Tahoma"/>
                <a:cs typeface="Tahoma"/>
                <a:sym typeface="Tahoma"/>
              </a:defRPr>
            </a:lvl1pPr>
          </a:lstStyle>
          <a:p>
            <a:pPr/>
            <a:r>
              <a:t>3. Registry Agreement Spec 14</a:t>
            </a:r>
          </a:p>
        </p:txBody>
      </p:sp>
      <p:sp>
        <p:nvSpPr>
          <p:cNvPr id="101" name="Text 16"/>
          <p:cNvSpPr txBox="1"/>
          <p:nvPr/>
        </p:nvSpPr>
        <p:spPr>
          <a:xfrm>
            <a:off x="581025" y="2720132"/>
            <a:ext cx="3944493" cy="23238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900"/>
              </a:lnSpc>
              <a:spcBef>
                <a:spcPts val="200"/>
              </a:spcBef>
              <a:defRPr sz="1500">
                <a:solidFill>
                  <a:srgbClr val="2C3E50"/>
                </a:solidFill>
                <a:latin typeface="Tahoma"/>
                <a:ea typeface="Tahoma"/>
                <a:cs typeface="Tahoma"/>
                <a:sym typeface="Tahoma"/>
              </a:defRPr>
            </a:lvl1pPr>
          </a:lstStyle>
          <a:p>
            <a:pPr/>
            <a:r>
              <a:t>Variant TLDs for 2026 Round</a:t>
            </a:r>
          </a:p>
        </p:txBody>
      </p:sp>
      <p:sp>
        <p:nvSpPr>
          <p:cNvPr id="102" name="Text 17"/>
          <p:cNvSpPr txBox="1"/>
          <p:nvPr/>
        </p:nvSpPr>
        <p:spPr>
          <a:xfrm>
            <a:off x="581025" y="2996357"/>
            <a:ext cx="3944493" cy="1270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900"/>
              </a:lnSpc>
              <a:defRPr b="1" sz="600">
                <a:solidFill>
                  <a:srgbClr val="2C3E50"/>
                </a:solidFill>
                <a:latin typeface="Tahoma"/>
                <a:ea typeface="Tahoma"/>
                <a:cs typeface="Tahoma"/>
                <a:sym typeface="Tahoma"/>
              </a:defRPr>
            </a:lvl1pPr>
          </a:lstStyle>
          <a:p>
            <a:pPr/>
            <a:r>
              <a:t>Due: 27 Jan</a:t>
            </a:r>
          </a:p>
        </p:txBody>
      </p:sp>
      <p:sp>
        <p:nvSpPr>
          <p:cNvPr id="103" name="Text 18"/>
          <p:cNvSpPr/>
          <p:nvPr/>
        </p:nvSpPr>
        <p:spPr>
          <a:xfrm>
            <a:off x="4619625" y="2468760"/>
            <a:ext cx="4048125" cy="723752"/>
          </a:xfrm>
          <a:prstGeom prst="roundRect">
            <a:avLst>
              <a:gd name="adj" fmla="val 6580"/>
            </a:avLst>
          </a:prstGeom>
          <a:solidFill>
            <a:srgbClr val="E8F6F3"/>
          </a:solidFill>
          <a:ln w="12700">
            <a:miter lim="400000"/>
          </a:ln>
        </p:spPr>
        <p:txBody>
          <a:bodyPr lIns="45719" rIns="45719" anchor="ctr"/>
          <a:lstStyle/>
          <a:p>
            <a:pPr/>
          </a:p>
        </p:txBody>
      </p:sp>
      <p:sp>
        <p:nvSpPr>
          <p:cNvPr id="104" name="Shape 19"/>
          <p:cNvSpPr/>
          <p:nvPr/>
        </p:nvSpPr>
        <p:spPr>
          <a:xfrm>
            <a:off x="4633912" y="2468761"/>
            <a:ext cx="1" cy="723752"/>
          </a:xfrm>
          <a:prstGeom prst="line">
            <a:avLst/>
          </a:prstGeom>
          <a:ln w="28575">
            <a:solidFill>
              <a:srgbClr val="16A085"/>
            </a:solidFill>
          </a:ln>
        </p:spPr>
        <p:txBody>
          <a:bodyPr lIns="45719" rIns="45719"/>
          <a:lstStyle/>
          <a:p>
            <a:pPr/>
          </a:p>
        </p:txBody>
      </p:sp>
      <p:sp>
        <p:nvSpPr>
          <p:cNvPr id="105" name="Text 20"/>
          <p:cNvSpPr txBox="1"/>
          <p:nvPr/>
        </p:nvSpPr>
        <p:spPr>
          <a:xfrm>
            <a:off x="4724400" y="2544960"/>
            <a:ext cx="3944493" cy="132746"/>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100"/>
              </a:lnSpc>
              <a:spcBef>
                <a:spcPts val="200"/>
              </a:spcBef>
              <a:defRPr b="1" sz="800">
                <a:solidFill>
                  <a:srgbClr val="16A085"/>
                </a:solidFill>
                <a:latin typeface="Tahoma"/>
                <a:ea typeface="Tahoma"/>
                <a:cs typeface="Tahoma"/>
                <a:sym typeface="Tahoma"/>
              </a:defRPr>
            </a:lvl1pPr>
          </a:lstStyle>
          <a:p>
            <a:pPr/>
            <a:r>
              <a:t>4. TMCH Requirements</a:t>
            </a:r>
          </a:p>
        </p:txBody>
      </p:sp>
      <p:sp>
        <p:nvSpPr>
          <p:cNvPr id="106" name="Text 21"/>
          <p:cNvSpPr txBox="1"/>
          <p:nvPr/>
        </p:nvSpPr>
        <p:spPr>
          <a:xfrm>
            <a:off x="4724400" y="2720132"/>
            <a:ext cx="3944493" cy="23238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900"/>
              </a:lnSpc>
              <a:spcBef>
                <a:spcPts val="200"/>
              </a:spcBef>
              <a:defRPr sz="1500">
                <a:solidFill>
                  <a:srgbClr val="2C3E50"/>
                </a:solidFill>
                <a:latin typeface="Tahoma"/>
                <a:ea typeface="Tahoma"/>
                <a:cs typeface="Tahoma"/>
                <a:sym typeface="Tahoma"/>
              </a:defRPr>
            </a:lvl1pPr>
          </a:lstStyle>
          <a:p>
            <a:pPr/>
            <a:r>
              <a:t>RPM PDP Sunrise Rec #8</a:t>
            </a:r>
          </a:p>
        </p:txBody>
      </p:sp>
      <p:sp>
        <p:nvSpPr>
          <p:cNvPr id="107" name="Text 22"/>
          <p:cNvSpPr txBox="1"/>
          <p:nvPr/>
        </p:nvSpPr>
        <p:spPr>
          <a:xfrm>
            <a:off x="4724400" y="2996357"/>
            <a:ext cx="3944493" cy="1270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900"/>
              </a:lnSpc>
              <a:defRPr b="1" sz="600">
                <a:solidFill>
                  <a:srgbClr val="2C3E50"/>
                </a:solidFill>
                <a:latin typeface="Tahoma"/>
                <a:ea typeface="Tahoma"/>
                <a:cs typeface="Tahoma"/>
                <a:sym typeface="Tahoma"/>
              </a:defRPr>
            </a:lvl1pPr>
          </a:lstStyle>
          <a:p>
            <a:pPr/>
            <a:r>
              <a:t>Due: 27 Jan</a:t>
            </a:r>
          </a:p>
        </p:txBody>
      </p:sp>
      <p:sp>
        <p:nvSpPr>
          <p:cNvPr id="108" name="Text 23"/>
          <p:cNvSpPr/>
          <p:nvPr/>
        </p:nvSpPr>
        <p:spPr>
          <a:xfrm>
            <a:off x="476250" y="3259187"/>
            <a:ext cx="4048125" cy="723752"/>
          </a:xfrm>
          <a:prstGeom prst="roundRect">
            <a:avLst>
              <a:gd name="adj" fmla="val 6580"/>
            </a:avLst>
          </a:prstGeom>
          <a:solidFill>
            <a:srgbClr val="ECF0F1"/>
          </a:solidFill>
          <a:ln w="12700">
            <a:miter lim="400000"/>
          </a:ln>
        </p:spPr>
        <p:txBody>
          <a:bodyPr lIns="45719" rIns="45719" anchor="ctr"/>
          <a:lstStyle/>
          <a:p>
            <a:pPr/>
          </a:p>
        </p:txBody>
      </p:sp>
      <p:sp>
        <p:nvSpPr>
          <p:cNvPr id="109" name="Shape 24"/>
          <p:cNvSpPr/>
          <p:nvPr/>
        </p:nvSpPr>
        <p:spPr>
          <a:xfrm flipH="1">
            <a:off x="490537" y="3259187"/>
            <a:ext cx="1" cy="723752"/>
          </a:xfrm>
          <a:prstGeom prst="line">
            <a:avLst/>
          </a:prstGeom>
          <a:ln w="28575">
            <a:solidFill>
              <a:srgbClr val="2C3E50"/>
            </a:solidFill>
          </a:ln>
        </p:spPr>
        <p:txBody>
          <a:bodyPr lIns="45719" rIns="45719"/>
          <a:lstStyle/>
          <a:p>
            <a:pPr/>
          </a:p>
        </p:txBody>
      </p:sp>
      <p:sp>
        <p:nvSpPr>
          <p:cNvPr id="110" name="Text 25"/>
          <p:cNvSpPr txBox="1"/>
          <p:nvPr/>
        </p:nvSpPr>
        <p:spPr>
          <a:xfrm>
            <a:off x="581025" y="3335387"/>
            <a:ext cx="3944493" cy="132745"/>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100"/>
              </a:lnSpc>
              <a:spcBef>
                <a:spcPts val="200"/>
              </a:spcBef>
              <a:defRPr b="1" sz="800">
                <a:solidFill>
                  <a:srgbClr val="2C3E50"/>
                </a:solidFill>
                <a:latin typeface="Tahoma"/>
                <a:ea typeface="Tahoma"/>
                <a:cs typeface="Tahoma"/>
                <a:sym typeface="Tahoma"/>
              </a:defRPr>
            </a:lvl1pPr>
          </a:lstStyle>
          <a:p>
            <a:pPr/>
            <a:r>
              <a:t>5. Ombuds Framework</a:t>
            </a:r>
          </a:p>
        </p:txBody>
      </p:sp>
      <p:sp>
        <p:nvSpPr>
          <p:cNvPr id="111" name="Text 26"/>
          <p:cNvSpPr txBox="1"/>
          <p:nvPr/>
        </p:nvSpPr>
        <p:spPr>
          <a:xfrm>
            <a:off x="581025" y="3510557"/>
            <a:ext cx="3944493" cy="23238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900"/>
              </a:lnSpc>
              <a:spcBef>
                <a:spcPts val="200"/>
              </a:spcBef>
              <a:defRPr sz="1500">
                <a:solidFill>
                  <a:srgbClr val="2C3E50"/>
                </a:solidFill>
                <a:latin typeface="Tahoma"/>
                <a:ea typeface="Tahoma"/>
                <a:cs typeface="Tahoma"/>
                <a:sym typeface="Tahoma"/>
              </a:defRPr>
            </a:lvl1pPr>
          </a:lstStyle>
          <a:p>
            <a:pPr/>
            <a:r>
              <a:t>Scope &amp; complaints process</a:t>
            </a:r>
          </a:p>
        </p:txBody>
      </p:sp>
      <p:sp>
        <p:nvSpPr>
          <p:cNvPr id="112" name="Text 27"/>
          <p:cNvSpPr txBox="1"/>
          <p:nvPr/>
        </p:nvSpPr>
        <p:spPr>
          <a:xfrm>
            <a:off x="581025" y="3786782"/>
            <a:ext cx="3944493" cy="1270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900"/>
              </a:lnSpc>
              <a:defRPr b="1" sz="600">
                <a:solidFill>
                  <a:srgbClr val="2C3E50"/>
                </a:solidFill>
                <a:latin typeface="Tahoma"/>
                <a:ea typeface="Tahoma"/>
                <a:cs typeface="Tahoma"/>
                <a:sym typeface="Tahoma"/>
              </a:defRPr>
            </a:lvl1pPr>
          </a:lstStyle>
          <a:p>
            <a:pPr/>
            <a:r>
              <a:t>Due: 10 Feb</a:t>
            </a:r>
          </a:p>
        </p:txBody>
      </p:sp>
      <p:sp>
        <p:nvSpPr>
          <p:cNvPr id="113" name="Text 28"/>
          <p:cNvSpPr/>
          <p:nvPr/>
        </p:nvSpPr>
        <p:spPr>
          <a:xfrm>
            <a:off x="4619625" y="3259187"/>
            <a:ext cx="4048125" cy="723752"/>
          </a:xfrm>
          <a:prstGeom prst="roundRect">
            <a:avLst>
              <a:gd name="adj" fmla="val 6580"/>
            </a:avLst>
          </a:prstGeom>
          <a:solidFill>
            <a:srgbClr val="ECF0F1"/>
          </a:solidFill>
          <a:ln w="12700">
            <a:miter lim="400000"/>
          </a:ln>
        </p:spPr>
        <p:txBody>
          <a:bodyPr lIns="45719" rIns="45719" anchor="ctr"/>
          <a:lstStyle/>
          <a:p>
            <a:pPr/>
          </a:p>
        </p:txBody>
      </p:sp>
      <p:sp>
        <p:nvSpPr>
          <p:cNvPr id="114" name="Shape 29"/>
          <p:cNvSpPr/>
          <p:nvPr/>
        </p:nvSpPr>
        <p:spPr>
          <a:xfrm>
            <a:off x="4633912" y="3259187"/>
            <a:ext cx="1" cy="723752"/>
          </a:xfrm>
          <a:prstGeom prst="line">
            <a:avLst/>
          </a:prstGeom>
          <a:ln w="28575">
            <a:solidFill>
              <a:srgbClr val="2C3E50"/>
            </a:solidFill>
          </a:ln>
        </p:spPr>
        <p:txBody>
          <a:bodyPr lIns="45719" rIns="45719"/>
          <a:lstStyle/>
          <a:p>
            <a:pPr/>
          </a:p>
        </p:txBody>
      </p:sp>
      <p:sp>
        <p:nvSpPr>
          <p:cNvPr id="115" name="Text 30"/>
          <p:cNvSpPr txBox="1"/>
          <p:nvPr/>
        </p:nvSpPr>
        <p:spPr>
          <a:xfrm>
            <a:off x="4724400" y="3335387"/>
            <a:ext cx="3944493" cy="132745"/>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100"/>
              </a:lnSpc>
              <a:spcBef>
                <a:spcPts val="200"/>
              </a:spcBef>
              <a:defRPr b="1" sz="800">
                <a:solidFill>
                  <a:srgbClr val="2C3E50"/>
                </a:solidFill>
                <a:latin typeface="Tahoma"/>
                <a:ea typeface="Tahoma"/>
                <a:cs typeface="Tahoma"/>
                <a:sym typeface="Tahoma"/>
              </a:defRPr>
            </a:lvl1pPr>
          </a:lstStyle>
          <a:p>
            <a:pPr/>
            <a:r>
              <a:t>6. PTI FY27 Plan &amp; Budget</a:t>
            </a:r>
          </a:p>
        </p:txBody>
      </p:sp>
      <p:sp>
        <p:nvSpPr>
          <p:cNvPr id="116" name="Text 31"/>
          <p:cNvSpPr txBox="1"/>
          <p:nvPr/>
        </p:nvSpPr>
        <p:spPr>
          <a:xfrm>
            <a:off x="4724400" y="3510557"/>
            <a:ext cx="3944493" cy="23238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900"/>
              </a:lnSpc>
              <a:spcBef>
                <a:spcPts val="200"/>
              </a:spcBef>
              <a:defRPr sz="1500">
                <a:solidFill>
                  <a:srgbClr val="2C3E50"/>
                </a:solidFill>
                <a:latin typeface="Tahoma"/>
                <a:ea typeface="Tahoma"/>
                <a:cs typeface="Tahoma"/>
                <a:sym typeface="Tahoma"/>
              </a:defRPr>
            </a:lvl1pPr>
          </a:lstStyle>
          <a:p>
            <a:pPr/>
            <a:r>
              <a:t>IANA functions operations</a:t>
            </a:r>
          </a:p>
        </p:txBody>
      </p:sp>
      <p:sp>
        <p:nvSpPr>
          <p:cNvPr id="117" name="Text 32"/>
          <p:cNvSpPr txBox="1"/>
          <p:nvPr/>
        </p:nvSpPr>
        <p:spPr>
          <a:xfrm>
            <a:off x="4724400" y="3786782"/>
            <a:ext cx="3944493" cy="1270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900"/>
              </a:lnSpc>
              <a:defRPr b="1" sz="600">
                <a:solidFill>
                  <a:srgbClr val="2C3E50"/>
                </a:solidFill>
                <a:latin typeface="Tahoma"/>
                <a:ea typeface="Tahoma"/>
                <a:cs typeface="Tahoma"/>
                <a:sym typeface="Tahoma"/>
              </a:defRPr>
            </a:lvl1pPr>
          </a:lstStyle>
          <a:p>
            <a:pPr/>
            <a:r>
              <a:t>Due: 12 Feb</a:t>
            </a:r>
          </a:p>
        </p:txBody>
      </p:sp>
      <p:sp>
        <p:nvSpPr>
          <p:cNvPr id="118" name="Text 33"/>
          <p:cNvSpPr/>
          <p:nvPr/>
        </p:nvSpPr>
        <p:spPr>
          <a:xfrm>
            <a:off x="476250" y="4049612"/>
            <a:ext cx="8191500" cy="723752"/>
          </a:xfrm>
          <a:prstGeom prst="roundRect">
            <a:avLst>
              <a:gd name="adj" fmla="val 6580"/>
            </a:avLst>
          </a:prstGeom>
          <a:solidFill>
            <a:srgbClr val="ECF0F1"/>
          </a:solidFill>
          <a:ln w="12700">
            <a:miter lim="400000"/>
          </a:ln>
        </p:spPr>
        <p:txBody>
          <a:bodyPr lIns="45719" rIns="45719" anchor="ctr"/>
          <a:lstStyle/>
          <a:p>
            <a:pPr/>
          </a:p>
        </p:txBody>
      </p:sp>
      <p:sp>
        <p:nvSpPr>
          <p:cNvPr id="119" name="Shape 34"/>
          <p:cNvSpPr/>
          <p:nvPr/>
        </p:nvSpPr>
        <p:spPr>
          <a:xfrm flipH="1">
            <a:off x="490537" y="4049612"/>
            <a:ext cx="1" cy="723752"/>
          </a:xfrm>
          <a:prstGeom prst="line">
            <a:avLst/>
          </a:prstGeom>
          <a:ln w="28575">
            <a:solidFill>
              <a:srgbClr val="2C3E50"/>
            </a:solidFill>
          </a:ln>
        </p:spPr>
        <p:txBody>
          <a:bodyPr lIns="45719" rIns="45719"/>
          <a:lstStyle/>
          <a:p>
            <a:pPr/>
          </a:p>
        </p:txBody>
      </p:sp>
      <p:sp>
        <p:nvSpPr>
          <p:cNvPr id="120" name="Text 35"/>
          <p:cNvSpPr txBox="1"/>
          <p:nvPr/>
        </p:nvSpPr>
        <p:spPr>
          <a:xfrm>
            <a:off x="581024" y="4125812"/>
            <a:ext cx="8170738" cy="132746"/>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100"/>
              </a:lnSpc>
              <a:spcBef>
                <a:spcPts val="200"/>
              </a:spcBef>
              <a:defRPr b="1" sz="800">
                <a:solidFill>
                  <a:srgbClr val="2C3E50"/>
                </a:solidFill>
                <a:latin typeface="Tahoma"/>
                <a:ea typeface="Tahoma"/>
                <a:cs typeface="Tahoma"/>
                <a:sym typeface="Tahoma"/>
              </a:defRPr>
            </a:lvl1pPr>
          </a:lstStyle>
          <a:p>
            <a:pPr/>
            <a:r>
              <a:t>7. ICANN FY27–31 Operating &amp; Financial Plans</a:t>
            </a:r>
          </a:p>
        </p:txBody>
      </p:sp>
      <p:sp>
        <p:nvSpPr>
          <p:cNvPr id="121" name="Text 36"/>
          <p:cNvSpPr txBox="1"/>
          <p:nvPr/>
        </p:nvSpPr>
        <p:spPr>
          <a:xfrm>
            <a:off x="581024" y="4300983"/>
            <a:ext cx="8170738" cy="23238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900"/>
              </a:lnSpc>
              <a:spcBef>
                <a:spcPts val="200"/>
              </a:spcBef>
              <a:defRPr sz="1500">
                <a:solidFill>
                  <a:srgbClr val="2C3E50"/>
                </a:solidFill>
                <a:latin typeface="Tahoma"/>
                <a:ea typeface="Tahoma"/>
                <a:cs typeface="Tahoma"/>
                <a:sym typeface="Tahoma"/>
              </a:defRPr>
            </a:lvl1pPr>
          </a:lstStyle>
          <a:p>
            <a:pPr/>
            <a:r>
              <a:t>5-year plan, ICANN/IANA budgets, proposed fund changes</a:t>
            </a:r>
          </a:p>
        </p:txBody>
      </p:sp>
      <p:sp>
        <p:nvSpPr>
          <p:cNvPr id="122" name="Text 37"/>
          <p:cNvSpPr txBox="1"/>
          <p:nvPr/>
        </p:nvSpPr>
        <p:spPr>
          <a:xfrm>
            <a:off x="581024" y="4577208"/>
            <a:ext cx="8170738" cy="12700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900"/>
              </a:lnSpc>
              <a:defRPr b="1" sz="600">
                <a:solidFill>
                  <a:srgbClr val="2C3E50"/>
                </a:solidFill>
                <a:latin typeface="Tahoma"/>
                <a:ea typeface="Tahoma"/>
                <a:cs typeface="Tahoma"/>
                <a:sym typeface="Tahoma"/>
              </a:defRPr>
            </a:lvl1pPr>
          </a:lstStyle>
          <a:p>
            <a:pPr/>
            <a:r>
              <a:t>Due: 12 Feb</a:t>
            </a:r>
          </a:p>
        </p:txBody>
      </p:sp>
      <p:sp>
        <p:nvSpPr>
          <p:cNvPr id="123" name="Text 38"/>
          <p:cNvSpPr txBox="1"/>
          <p:nvPr/>
        </p:nvSpPr>
        <p:spPr>
          <a:xfrm>
            <a:off x="476249" y="4724400"/>
            <a:ext cx="8355332" cy="1270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000"/>
              </a:lnSpc>
              <a:defRPr sz="700">
                <a:solidFill>
                  <a:srgbClr val="34495E"/>
                </a:solidFill>
                <a:latin typeface="Tahoma"/>
                <a:ea typeface="Tahoma"/>
                <a:cs typeface="Tahoma"/>
                <a:sym typeface="Tahoma"/>
              </a:defRPr>
            </a:lvl1pPr>
          </a:lstStyle>
          <a:p>
            <a:pPr/>
            <a:r>
              <a:t>Details: icann.org/en/public-comment • Priority: #1 (Board reversal), #3 (Variants), #4 (TMCH)</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5" name="Shape 0"/>
          <p:cNvSpPr/>
          <p:nvPr/>
        </p:nvSpPr>
        <p:spPr>
          <a:xfrm>
            <a:off x="476250" y="757237"/>
            <a:ext cx="8191500" cy="1"/>
          </a:xfrm>
          <a:prstGeom prst="line">
            <a:avLst/>
          </a:prstGeom>
          <a:ln w="28575">
            <a:solidFill>
              <a:srgbClr val="FF6B9D"/>
            </a:solidFill>
          </a:ln>
        </p:spPr>
        <p:txBody>
          <a:bodyPr lIns="45719" rIns="45719"/>
          <a:lstStyle/>
          <a:p>
            <a:pPr/>
          </a:p>
        </p:txBody>
      </p:sp>
      <p:sp>
        <p:nvSpPr>
          <p:cNvPr id="126" name="Text 1"/>
          <p:cNvSpPr txBox="1"/>
          <p:nvPr/>
        </p:nvSpPr>
        <p:spPr>
          <a:xfrm>
            <a:off x="476249" y="285750"/>
            <a:ext cx="4187382" cy="36244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800"/>
              </a:lnSpc>
              <a:defRPr b="1" sz="2800">
                <a:solidFill>
                  <a:srgbClr val="16A085"/>
                </a:solidFill>
                <a:latin typeface="Georgia"/>
                <a:ea typeface="Georgia"/>
                <a:cs typeface="Georgia"/>
                <a:sym typeface="Georgia"/>
              </a:defRPr>
            </a:lvl1pPr>
          </a:lstStyle>
          <a:p>
            <a:pPr/>
            <a:r>
              <a:t>Meeting Overview</a:t>
            </a:r>
          </a:p>
        </p:txBody>
      </p:sp>
      <p:sp>
        <p:nvSpPr>
          <p:cNvPr id="127" name="Text 2"/>
          <p:cNvSpPr/>
          <p:nvPr/>
        </p:nvSpPr>
        <p:spPr>
          <a:xfrm>
            <a:off x="476250" y="1076325"/>
            <a:ext cx="8191500" cy="977205"/>
          </a:xfrm>
          <a:prstGeom prst="roundRect">
            <a:avLst>
              <a:gd name="adj" fmla="val 7798"/>
            </a:avLst>
          </a:prstGeom>
          <a:solidFill>
            <a:srgbClr val="ECF0F1"/>
          </a:solidFill>
          <a:ln w="12700">
            <a:miter lim="400000"/>
          </a:ln>
        </p:spPr>
        <p:txBody>
          <a:bodyPr lIns="45719" rIns="45719" anchor="ctr"/>
          <a:lstStyle/>
          <a:p>
            <a:pPr/>
          </a:p>
        </p:txBody>
      </p:sp>
      <p:sp>
        <p:nvSpPr>
          <p:cNvPr id="128" name="Shape 3"/>
          <p:cNvSpPr/>
          <p:nvPr/>
        </p:nvSpPr>
        <p:spPr>
          <a:xfrm flipH="1">
            <a:off x="504824" y="1076325"/>
            <a:ext cx="1" cy="977206"/>
          </a:xfrm>
          <a:prstGeom prst="line">
            <a:avLst/>
          </a:prstGeom>
          <a:ln w="57150">
            <a:solidFill>
              <a:srgbClr val="16A085"/>
            </a:solidFill>
          </a:ln>
        </p:spPr>
        <p:txBody>
          <a:bodyPr lIns="45719" rIns="45719"/>
          <a:lstStyle/>
          <a:p>
            <a:pPr/>
          </a:p>
        </p:txBody>
      </p:sp>
      <p:sp>
        <p:nvSpPr>
          <p:cNvPr id="129" name="Text 4"/>
          <p:cNvSpPr txBox="1"/>
          <p:nvPr/>
        </p:nvSpPr>
        <p:spPr>
          <a:xfrm>
            <a:off x="685799" y="1228725"/>
            <a:ext cx="7986143" cy="181255"/>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500"/>
              </a:lnSpc>
              <a:spcBef>
                <a:spcPts val="600"/>
              </a:spcBef>
              <a:defRPr b="1" sz="1100">
                <a:solidFill>
                  <a:srgbClr val="16A085"/>
                </a:solidFill>
                <a:latin typeface="Tahoma"/>
                <a:ea typeface="Tahoma"/>
                <a:cs typeface="Tahoma"/>
                <a:sym typeface="Tahoma"/>
              </a:defRPr>
            </a:lvl1pPr>
          </a:lstStyle>
          <a:p>
            <a:pPr/>
            <a:r>
              <a:t>Meeting Details</a:t>
            </a:r>
          </a:p>
        </p:txBody>
      </p:sp>
      <p:sp>
        <p:nvSpPr>
          <p:cNvPr id="130" name="Text 5"/>
          <p:cNvSpPr txBox="1"/>
          <p:nvPr/>
        </p:nvSpPr>
        <p:spPr>
          <a:xfrm>
            <a:off x="685799" y="1504950"/>
            <a:ext cx="7986143" cy="55700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500"/>
              </a:lnSpc>
              <a:defRPr b="1" sz="900">
                <a:solidFill>
                  <a:srgbClr val="2C3E50"/>
                </a:solidFill>
                <a:latin typeface="Tahoma"/>
                <a:ea typeface="Tahoma"/>
                <a:cs typeface="Tahoma"/>
                <a:sym typeface="Tahoma"/>
              </a:defRPr>
            </a:pPr>
            <a:r>
              <a:t>Time:</a:t>
            </a:r>
            <a:r>
              <a:rPr b="0"/>
              <a:t> January 15, 2026 at 05:00 UTC (Remote participation)</a:t>
            </a:r>
          </a:p>
          <a:p>
            <a:pPr>
              <a:lnSpc>
                <a:spcPts val="1500"/>
              </a:lnSpc>
              <a:defRPr sz="900">
                <a:solidFill>
                  <a:srgbClr val="2C3E50"/>
                </a:solidFill>
                <a:latin typeface="Tahoma"/>
                <a:ea typeface="Tahoma"/>
                <a:cs typeface="Tahoma"/>
                <a:sym typeface="Tahoma"/>
              </a:defRPr>
            </a:pPr>
            <a:r>
              <a:t> </a:t>
            </a:r>
          </a:p>
          <a:p>
            <a:pPr>
              <a:lnSpc>
                <a:spcPts val="1500"/>
              </a:lnSpc>
              <a:defRPr b="1" sz="900">
                <a:solidFill>
                  <a:srgbClr val="2C3E50"/>
                </a:solidFill>
                <a:latin typeface="Tahoma"/>
                <a:ea typeface="Tahoma"/>
                <a:cs typeface="Tahoma"/>
                <a:sym typeface="Tahoma"/>
              </a:defRPr>
            </a:pPr>
            <a:r>
              <a:t>Duration:</a:t>
            </a:r>
            <a:r>
              <a:rPr b="0"/>
              <a:t> ~2 hours with 7 substantive agenda items</a:t>
            </a:r>
          </a:p>
        </p:txBody>
      </p:sp>
      <p:sp>
        <p:nvSpPr>
          <p:cNvPr id="131" name="Text 6"/>
          <p:cNvSpPr/>
          <p:nvPr/>
        </p:nvSpPr>
        <p:spPr>
          <a:xfrm>
            <a:off x="476250" y="2205930"/>
            <a:ext cx="2641551" cy="895202"/>
          </a:xfrm>
          <a:prstGeom prst="roundRect">
            <a:avLst>
              <a:gd name="adj" fmla="val 8512"/>
            </a:avLst>
          </a:prstGeom>
          <a:solidFill>
            <a:srgbClr val="FFF5F7"/>
          </a:solidFill>
          <a:ln w="12700">
            <a:miter lim="400000"/>
          </a:ln>
        </p:spPr>
        <p:txBody>
          <a:bodyPr lIns="45719" rIns="45719" anchor="ctr"/>
          <a:lstStyle/>
          <a:p>
            <a:pPr/>
          </a:p>
        </p:txBody>
      </p:sp>
      <p:sp>
        <p:nvSpPr>
          <p:cNvPr id="132" name="Text 7"/>
          <p:cNvSpPr txBox="1"/>
          <p:nvPr/>
        </p:nvSpPr>
        <p:spPr>
          <a:xfrm>
            <a:off x="605282" y="2358330"/>
            <a:ext cx="2383485" cy="349726"/>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2900"/>
              </a:lnSpc>
              <a:spcBef>
                <a:spcPts val="400"/>
              </a:spcBef>
              <a:defRPr b="1" sz="2100">
                <a:solidFill>
                  <a:srgbClr val="FF6B9D"/>
                </a:solidFill>
                <a:latin typeface="Tahoma"/>
                <a:ea typeface="Tahoma"/>
                <a:cs typeface="Tahoma"/>
                <a:sym typeface="Tahoma"/>
              </a:defRPr>
            </a:lvl1pPr>
          </a:lstStyle>
          <a:p>
            <a:pPr/>
            <a:r>
              <a:t>2</a:t>
            </a:r>
          </a:p>
        </p:txBody>
      </p:sp>
      <p:sp>
        <p:nvSpPr>
          <p:cNvPr id="133" name="Text 8"/>
          <p:cNvSpPr txBox="1"/>
          <p:nvPr/>
        </p:nvSpPr>
        <p:spPr>
          <a:xfrm>
            <a:off x="605282" y="2788741"/>
            <a:ext cx="2383485" cy="1455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1200"/>
              </a:lnSpc>
              <a:defRPr b="1" sz="900">
                <a:solidFill>
                  <a:srgbClr val="2C3E50"/>
                </a:solidFill>
                <a:latin typeface="Tahoma"/>
                <a:ea typeface="Tahoma"/>
                <a:cs typeface="Tahoma"/>
                <a:sym typeface="Tahoma"/>
              </a:defRPr>
            </a:lvl1pPr>
          </a:lstStyle>
          <a:p>
            <a:pPr/>
            <a:r>
              <a:t>Council Votes</a:t>
            </a:r>
          </a:p>
        </p:txBody>
      </p:sp>
      <p:sp>
        <p:nvSpPr>
          <p:cNvPr id="134" name="Text 9"/>
          <p:cNvSpPr/>
          <p:nvPr/>
        </p:nvSpPr>
        <p:spPr>
          <a:xfrm>
            <a:off x="3251150" y="2205930"/>
            <a:ext cx="2641551" cy="895202"/>
          </a:xfrm>
          <a:prstGeom prst="roundRect">
            <a:avLst>
              <a:gd name="adj" fmla="val 8512"/>
            </a:avLst>
          </a:prstGeom>
          <a:solidFill>
            <a:srgbClr val="E8F6F3"/>
          </a:solidFill>
          <a:ln w="12700">
            <a:miter lim="400000"/>
          </a:ln>
        </p:spPr>
        <p:txBody>
          <a:bodyPr lIns="45719" rIns="45719" anchor="ctr"/>
          <a:lstStyle/>
          <a:p>
            <a:pPr/>
          </a:p>
        </p:txBody>
      </p:sp>
      <p:sp>
        <p:nvSpPr>
          <p:cNvPr id="135" name="Text 10"/>
          <p:cNvSpPr txBox="1"/>
          <p:nvPr/>
        </p:nvSpPr>
        <p:spPr>
          <a:xfrm>
            <a:off x="3380182" y="2358330"/>
            <a:ext cx="2383486" cy="349726"/>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2900"/>
              </a:lnSpc>
              <a:spcBef>
                <a:spcPts val="400"/>
              </a:spcBef>
              <a:defRPr b="1" sz="2100">
                <a:solidFill>
                  <a:srgbClr val="16A085"/>
                </a:solidFill>
                <a:latin typeface="Tahoma"/>
                <a:ea typeface="Tahoma"/>
                <a:cs typeface="Tahoma"/>
                <a:sym typeface="Tahoma"/>
              </a:defRPr>
            </a:lvl1pPr>
          </a:lstStyle>
          <a:p>
            <a:pPr/>
            <a:r>
              <a:t>3</a:t>
            </a:r>
          </a:p>
        </p:txBody>
      </p:sp>
      <p:sp>
        <p:nvSpPr>
          <p:cNvPr id="136" name="Text 11"/>
          <p:cNvSpPr txBox="1"/>
          <p:nvPr/>
        </p:nvSpPr>
        <p:spPr>
          <a:xfrm>
            <a:off x="3380182" y="2788741"/>
            <a:ext cx="2383486" cy="1455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1200"/>
              </a:lnSpc>
              <a:defRPr b="1" sz="900">
                <a:solidFill>
                  <a:srgbClr val="2C3E50"/>
                </a:solidFill>
                <a:latin typeface="Tahoma"/>
                <a:ea typeface="Tahoma"/>
                <a:cs typeface="Tahoma"/>
                <a:sym typeface="Tahoma"/>
              </a:defRPr>
            </a:lvl1pPr>
          </a:lstStyle>
          <a:p>
            <a:pPr/>
            <a:r>
              <a:t>Major Updates</a:t>
            </a:r>
          </a:p>
        </p:txBody>
      </p:sp>
      <p:sp>
        <p:nvSpPr>
          <p:cNvPr id="137" name="Text 12"/>
          <p:cNvSpPr/>
          <p:nvPr/>
        </p:nvSpPr>
        <p:spPr>
          <a:xfrm>
            <a:off x="6026051" y="2205930"/>
            <a:ext cx="2641551" cy="895202"/>
          </a:xfrm>
          <a:prstGeom prst="roundRect">
            <a:avLst>
              <a:gd name="adj" fmla="val 8512"/>
            </a:avLst>
          </a:prstGeom>
          <a:solidFill>
            <a:srgbClr val="ECF0F1"/>
          </a:solidFill>
          <a:ln w="12700">
            <a:miter lim="400000"/>
          </a:ln>
        </p:spPr>
        <p:txBody>
          <a:bodyPr lIns="45719" rIns="45719" anchor="ctr"/>
          <a:lstStyle/>
          <a:p>
            <a:pPr/>
          </a:p>
        </p:txBody>
      </p:sp>
      <p:sp>
        <p:nvSpPr>
          <p:cNvPr id="138" name="Text 13"/>
          <p:cNvSpPr txBox="1"/>
          <p:nvPr/>
        </p:nvSpPr>
        <p:spPr>
          <a:xfrm>
            <a:off x="6155082" y="2358330"/>
            <a:ext cx="2383486" cy="349726"/>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2900"/>
              </a:lnSpc>
              <a:spcBef>
                <a:spcPts val="400"/>
              </a:spcBef>
              <a:defRPr b="1" sz="2100">
                <a:solidFill>
                  <a:srgbClr val="2C3E50"/>
                </a:solidFill>
                <a:latin typeface="Tahoma"/>
                <a:ea typeface="Tahoma"/>
                <a:cs typeface="Tahoma"/>
                <a:sym typeface="Tahoma"/>
              </a:defRPr>
            </a:lvl1pPr>
          </a:lstStyle>
          <a:p>
            <a:pPr/>
            <a:r>
              <a:t>1</a:t>
            </a:r>
          </a:p>
        </p:txBody>
      </p:sp>
      <p:sp>
        <p:nvSpPr>
          <p:cNvPr id="139" name="Text 14"/>
          <p:cNvSpPr txBox="1"/>
          <p:nvPr/>
        </p:nvSpPr>
        <p:spPr>
          <a:xfrm>
            <a:off x="6155082" y="2788741"/>
            <a:ext cx="2383486" cy="1455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1200"/>
              </a:lnSpc>
              <a:defRPr b="1" sz="900">
                <a:solidFill>
                  <a:srgbClr val="2C3E50"/>
                </a:solidFill>
                <a:latin typeface="Tahoma"/>
                <a:ea typeface="Tahoma"/>
                <a:cs typeface="Tahoma"/>
                <a:sym typeface="Tahoma"/>
              </a:defRPr>
            </a:lvl1pPr>
          </a:lstStyle>
          <a:p>
            <a:pPr/>
            <a:r>
              <a:t>SPS </a:t>
            </a:r>
          </a:p>
        </p:txBody>
      </p:sp>
      <p:sp>
        <p:nvSpPr>
          <p:cNvPr id="140" name="Text 15"/>
          <p:cNvSpPr/>
          <p:nvPr/>
        </p:nvSpPr>
        <p:spPr>
          <a:xfrm>
            <a:off x="476250" y="3253532"/>
            <a:ext cx="8191500" cy="872431"/>
          </a:xfrm>
          <a:prstGeom prst="roundRect">
            <a:avLst>
              <a:gd name="adj" fmla="val 8734"/>
            </a:avLst>
          </a:prstGeom>
          <a:solidFill>
            <a:srgbClr val="FFFFFF"/>
          </a:solidFill>
          <a:ln w="19050">
            <a:solidFill>
              <a:srgbClr val="BDC3C7"/>
            </a:solidFill>
          </a:ln>
          <a:extLst>
            <a:ext uri="{C572A759-6A51-4108-AA02-DFA0A04FC94B}">
              <ma14:wrappingTextBoxFlag xmlns:ma14="http://schemas.microsoft.com/office/mac/drawingml/2011/main" val="1"/>
            </a:ext>
          </a:extLst>
        </p:spPr>
        <p:txBody>
          <a:bodyPr lIns="45719" rIns="45719" anchor="ctr"/>
          <a:lstStyle/>
          <a:p>
            <a:pPr/>
          </a:p>
        </p:txBody>
      </p:sp>
      <p:sp>
        <p:nvSpPr>
          <p:cNvPr id="141" name="Text 16"/>
          <p:cNvSpPr txBox="1"/>
          <p:nvPr/>
        </p:nvSpPr>
        <p:spPr>
          <a:xfrm>
            <a:off x="647700" y="3424982"/>
            <a:ext cx="8005572" cy="16847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400"/>
              </a:lnSpc>
              <a:spcBef>
                <a:spcPts val="700"/>
              </a:spcBef>
              <a:defRPr b="1" sz="1000">
                <a:solidFill>
                  <a:srgbClr val="2C3E50"/>
                </a:solidFill>
                <a:latin typeface="Tahoma"/>
                <a:ea typeface="Tahoma"/>
                <a:cs typeface="Tahoma"/>
                <a:sym typeface="Tahoma"/>
              </a:defRPr>
            </a:lvl1pPr>
          </a:lstStyle>
          <a:p>
            <a:pPr/>
            <a:r>
              <a:t>Main Focus Areas</a:t>
            </a:r>
          </a:p>
        </p:txBody>
      </p:sp>
      <p:sp>
        <p:nvSpPr>
          <p:cNvPr id="142" name="Text 17"/>
          <p:cNvSpPr txBox="1"/>
          <p:nvPr/>
        </p:nvSpPr>
        <p:spPr>
          <a:xfrm>
            <a:off x="476249" y="4724400"/>
            <a:ext cx="8355332" cy="1270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000"/>
              </a:lnSpc>
              <a:defRPr sz="700">
                <a:solidFill>
                  <a:srgbClr val="34495E"/>
                </a:solidFill>
                <a:latin typeface="Tahoma"/>
                <a:ea typeface="Tahoma"/>
                <a:cs typeface="Tahoma"/>
                <a:sym typeface="Tahoma"/>
              </a:defRPr>
            </a:lvl1pPr>
          </a:lstStyle>
          <a:p>
            <a:pPr/>
            <a:r>
              <a:t>All agenda items prepared by GNSO Council / Full details: gnso.icann.org</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4" name="Shape 0"/>
          <p:cNvSpPr/>
          <p:nvPr/>
        </p:nvSpPr>
        <p:spPr>
          <a:xfrm>
            <a:off x="476250" y="757237"/>
            <a:ext cx="8191500" cy="1"/>
          </a:xfrm>
          <a:prstGeom prst="line">
            <a:avLst/>
          </a:prstGeom>
          <a:ln w="28575">
            <a:solidFill>
              <a:srgbClr val="FF6B9D"/>
            </a:solidFill>
          </a:ln>
        </p:spPr>
        <p:txBody>
          <a:bodyPr lIns="45719" rIns="45719"/>
          <a:lstStyle/>
          <a:p>
            <a:pPr/>
          </a:p>
        </p:txBody>
      </p:sp>
      <p:sp>
        <p:nvSpPr>
          <p:cNvPr id="145" name="Text 1"/>
          <p:cNvSpPr txBox="1"/>
          <p:nvPr/>
        </p:nvSpPr>
        <p:spPr>
          <a:xfrm>
            <a:off x="476249" y="285750"/>
            <a:ext cx="5139502" cy="71804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800"/>
              </a:lnSpc>
              <a:defRPr b="1" sz="2800">
                <a:solidFill>
                  <a:srgbClr val="16A085"/>
                </a:solidFill>
                <a:latin typeface="Georgia"/>
                <a:ea typeface="Georgia"/>
                <a:cs typeface="Georgia"/>
                <a:sym typeface="Georgia"/>
              </a:defRPr>
            </a:lvl1pPr>
          </a:lstStyle>
          <a:p>
            <a:pPr/>
            <a:r>
              <a:t>Strategic Planning Session (SPS)</a:t>
            </a:r>
          </a:p>
        </p:txBody>
      </p:sp>
      <p:sp>
        <p:nvSpPr>
          <p:cNvPr id="146" name="Text 2"/>
          <p:cNvSpPr/>
          <p:nvPr/>
        </p:nvSpPr>
        <p:spPr>
          <a:xfrm>
            <a:off x="476250" y="1076325"/>
            <a:ext cx="8191500" cy="681930"/>
          </a:xfrm>
          <a:prstGeom prst="roundRect">
            <a:avLst>
              <a:gd name="adj" fmla="val 11174"/>
            </a:avLst>
          </a:prstGeom>
          <a:solidFill>
            <a:srgbClr val="E8F6F3"/>
          </a:solidFill>
          <a:ln w="12700">
            <a:miter lim="400000"/>
          </a:ln>
        </p:spPr>
        <p:txBody>
          <a:bodyPr lIns="45719" rIns="45719" anchor="ctr"/>
          <a:lstStyle/>
          <a:p>
            <a:pPr/>
          </a:p>
        </p:txBody>
      </p:sp>
      <p:sp>
        <p:nvSpPr>
          <p:cNvPr id="147" name="Shape 3"/>
          <p:cNvSpPr/>
          <p:nvPr/>
        </p:nvSpPr>
        <p:spPr>
          <a:xfrm flipH="1">
            <a:off x="504825" y="1076324"/>
            <a:ext cx="1" cy="681931"/>
          </a:xfrm>
          <a:prstGeom prst="line">
            <a:avLst/>
          </a:prstGeom>
          <a:ln w="57150">
            <a:solidFill>
              <a:srgbClr val="16A085"/>
            </a:solidFill>
          </a:ln>
        </p:spPr>
        <p:txBody>
          <a:bodyPr lIns="45719" rIns="45719"/>
          <a:lstStyle/>
          <a:p>
            <a:pPr/>
          </a:p>
        </p:txBody>
      </p:sp>
      <p:sp>
        <p:nvSpPr>
          <p:cNvPr id="148" name="Text 4"/>
          <p:cNvSpPr txBox="1"/>
          <p:nvPr/>
        </p:nvSpPr>
        <p:spPr>
          <a:xfrm>
            <a:off x="666749" y="1209675"/>
            <a:ext cx="8025005" cy="16847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400"/>
              </a:lnSpc>
              <a:spcBef>
                <a:spcPts val="400"/>
              </a:spcBef>
              <a:defRPr b="1" sz="1000">
                <a:solidFill>
                  <a:srgbClr val="16A085"/>
                </a:solidFill>
                <a:latin typeface="Tahoma"/>
                <a:ea typeface="Tahoma"/>
                <a:cs typeface="Tahoma"/>
                <a:sym typeface="Tahoma"/>
              </a:defRPr>
            </a:lvl1pPr>
          </a:lstStyle>
          <a:p>
            <a:pPr/>
            <a:r>
              <a:t>What is SPS?</a:t>
            </a:r>
          </a:p>
        </p:txBody>
      </p:sp>
      <p:sp>
        <p:nvSpPr>
          <p:cNvPr id="149" name="Text 5"/>
          <p:cNvSpPr txBox="1"/>
          <p:nvPr/>
        </p:nvSpPr>
        <p:spPr>
          <a:xfrm>
            <a:off x="666749" y="1453454"/>
            <a:ext cx="8025005" cy="15568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defRPr sz="900">
                <a:solidFill>
                  <a:srgbClr val="2C3E50"/>
                </a:solidFill>
                <a:latin typeface="Tahoma"/>
                <a:ea typeface="Tahoma"/>
                <a:cs typeface="Tahoma"/>
                <a:sym typeface="Tahoma"/>
              </a:defRPr>
            </a:lvl1pPr>
          </a:lstStyle>
          <a:p>
            <a:pPr/>
            <a:r>
              <a:t>Annual Council meeting to discuss long-term strategic priorities and emerging policy challenges.</a:t>
            </a:r>
          </a:p>
        </p:txBody>
      </p:sp>
      <p:sp>
        <p:nvSpPr>
          <p:cNvPr id="150" name="Text 6"/>
          <p:cNvSpPr/>
          <p:nvPr/>
        </p:nvSpPr>
        <p:spPr>
          <a:xfrm>
            <a:off x="476250" y="1891605"/>
            <a:ext cx="8191500" cy="2626371"/>
          </a:xfrm>
          <a:prstGeom prst="roundRect">
            <a:avLst>
              <a:gd name="adj" fmla="val 2901"/>
            </a:avLst>
          </a:prstGeom>
          <a:solidFill>
            <a:srgbClr val="FFFFFF"/>
          </a:solidFill>
          <a:ln w="28575">
            <a:solidFill>
              <a:srgbClr val="16A085"/>
            </a:solidFill>
          </a:ln>
        </p:spPr>
        <p:txBody>
          <a:bodyPr lIns="45719" rIns="45719" anchor="ctr"/>
          <a:lstStyle/>
          <a:p>
            <a:pPr/>
          </a:p>
        </p:txBody>
      </p:sp>
      <p:sp>
        <p:nvSpPr>
          <p:cNvPr id="151" name="Text 7"/>
          <p:cNvSpPr txBox="1"/>
          <p:nvPr/>
        </p:nvSpPr>
        <p:spPr>
          <a:xfrm>
            <a:off x="657224" y="2072580"/>
            <a:ext cx="7986143" cy="181255"/>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500"/>
              </a:lnSpc>
              <a:spcBef>
                <a:spcPts val="900"/>
              </a:spcBef>
              <a:defRPr b="1" sz="1100">
                <a:solidFill>
                  <a:srgbClr val="16A085"/>
                </a:solidFill>
                <a:latin typeface="Tahoma"/>
                <a:ea typeface="Tahoma"/>
                <a:cs typeface="Tahoma"/>
                <a:sym typeface="Tahoma"/>
              </a:defRPr>
            </a:lvl1pPr>
          </a:lstStyle>
          <a:p>
            <a:pPr/>
            <a:r>
              <a:t>NCSG Proposed Discussion Topics</a:t>
            </a:r>
          </a:p>
        </p:txBody>
      </p:sp>
      <p:sp>
        <p:nvSpPr>
          <p:cNvPr id="152" name="Text 8"/>
          <p:cNvSpPr/>
          <p:nvPr/>
        </p:nvSpPr>
        <p:spPr>
          <a:xfrm>
            <a:off x="657225" y="2386905"/>
            <a:ext cx="7829550" cy="586533"/>
          </a:xfrm>
          <a:prstGeom prst="roundRect">
            <a:avLst>
              <a:gd name="adj" fmla="val 9744"/>
            </a:avLst>
          </a:prstGeom>
          <a:solidFill>
            <a:srgbClr val="E8F6F3"/>
          </a:solidFill>
          <a:ln w="12700">
            <a:miter lim="400000"/>
          </a:ln>
        </p:spPr>
        <p:txBody>
          <a:bodyPr lIns="45719" rIns="45719" anchor="ctr"/>
          <a:lstStyle/>
          <a:p>
            <a:pPr/>
          </a:p>
        </p:txBody>
      </p:sp>
      <p:sp>
        <p:nvSpPr>
          <p:cNvPr id="153" name="Shape 9"/>
          <p:cNvSpPr/>
          <p:nvPr/>
        </p:nvSpPr>
        <p:spPr>
          <a:xfrm flipH="1">
            <a:off x="676275" y="2386905"/>
            <a:ext cx="1" cy="586533"/>
          </a:xfrm>
          <a:prstGeom prst="line">
            <a:avLst/>
          </a:prstGeom>
          <a:ln w="38100">
            <a:solidFill>
              <a:srgbClr val="16A085"/>
            </a:solidFill>
          </a:ln>
        </p:spPr>
        <p:txBody>
          <a:bodyPr lIns="45719" rIns="45719"/>
          <a:lstStyle/>
          <a:p>
            <a:pPr/>
          </a:p>
        </p:txBody>
      </p:sp>
      <p:sp>
        <p:nvSpPr>
          <p:cNvPr id="154" name="Text 10"/>
          <p:cNvSpPr txBox="1"/>
          <p:nvPr/>
        </p:nvSpPr>
        <p:spPr>
          <a:xfrm>
            <a:off x="809625" y="2501205"/>
            <a:ext cx="7714106" cy="15568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spcBef>
                <a:spcPts val="300"/>
              </a:spcBef>
              <a:defRPr b="1" sz="900">
                <a:solidFill>
                  <a:srgbClr val="16A085"/>
                </a:solidFill>
                <a:latin typeface="Tahoma"/>
                <a:ea typeface="Tahoma"/>
                <a:cs typeface="Tahoma"/>
                <a:sym typeface="Tahoma"/>
              </a:defRPr>
            </a:lvl1pPr>
          </a:lstStyle>
          <a:p>
            <a:pPr/>
            <a:r>
              <a:t>1. IRT and Council Liaison</a:t>
            </a:r>
          </a:p>
        </p:txBody>
      </p:sp>
      <p:sp>
        <p:nvSpPr>
          <p:cNvPr id="155" name="Text 11"/>
          <p:cNvSpPr txBox="1"/>
          <p:nvPr/>
        </p:nvSpPr>
        <p:spPr>
          <a:xfrm>
            <a:off x="809625" y="2712541"/>
            <a:ext cx="7714106" cy="132745"/>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100"/>
              </a:lnSpc>
              <a:defRPr sz="800">
                <a:solidFill>
                  <a:srgbClr val="2C3E50"/>
                </a:solidFill>
                <a:latin typeface="Tahoma"/>
                <a:ea typeface="Tahoma"/>
                <a:cs typeface="Tahoma"/>
                <a:sym typeface="Tahoma"/>
              </a:defRPr>
            </a:lvl1pPr>
          </a:lstStyle>
          <a:p>
            <a:pPr/>
            <a:r>
              <a:t>Improving coordination between Implementation Review Teams and Council</a:t>
            </a:r>
          </a:p>
        </p:txBody>
      </p:sp>
      <p:sp>
        <p:nvSpPr>
          <p:cNvPr id="156" name="Text 12"/>
          <p:cNvSpPr/>
          <p:nvPr/>
        </p:nvSpPr>
        <p:spPr>
          <a:xfrm>
            <a:off x="657225" y="3068686"/>
            <a:ext cx="7829550" cy="586533"/>
          </a:xfrm>
          <a:prstGeom prst="roundRect">
            <a:avLst>
              <a:gd name="adj" fmla="val 9744"/>
            </a:avLst>
          </a:prstGeom>
          <a:solidFill>
            <a:srgbClr val="FFF5F7"/>
          </a:solidFill>
          <a:ln w="12700">
            <a:miter lim="400000"/>
          </a:ln>
        </p:spPr>
        <p:txBody>
          <a:bodyPr lIns="45719" rIns="45719" anchor="ctr"/>
          <a:lstStyle/>
          <a:p>
            <a:pPr/>
          </a:p>
        </p:txBody>
      </p:sp>
      <p:sp>
        <p:nvSpPr>
          <p:cNvPr id="157" name="Shape 13"/>
          <p:cNvSpPr/>
          <p:nvPr/>
        </p:nvSpPr>
        <p:spPr>
          <a:xfrm flipH="1">
            <a:off x="676275" y="3068686"/>
            <a:ext cx="1" cy="586533"/>
          </a:xfrm>
          <a:prstGeom prst="line">
            <a:avLst/>
          </a:prstGeom>
          <a:ln w="38100">
            <a:solidFill>
              <a:srgbClr val="FF6B9D"/>
            </a:solidFill>
          </a:ln>
        </p:spPr>
        <p:txBody>
          <a:bodyPr lIns="45719" rIns="45719"/>
          <a:lstStyle/>
          <a:p>
            <a:pPr/>
          </a:p>
        </p:txBody>
      </p:sp>
      <p:sp>
        <p:nvSpPr>
          <p:cNvPr id="158" name="Text 14"/>
          <p:cNvSpPr txBox="1"/>
          <p:nvPr/>
        </p:nvSpPr>
        <p:spPr>
          <a:xfrm>
            <a:off x="809625" y="3182986"/>
            <a:ext cx="7714106" cy="15568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spcBef>
                <a:spcPts val="300"/>
              </a:spcBef>
              <a:defRPr b="1" sz="900">
                <a:solidFill>
                  <a:srgbClr val="FF6B9D"/>
                </a:solidFill>
                <a:latin typeface="Tahoma"/>
                <a:ea typeface="Tahoma"/>
                <a:cs typeface="Tahoma"/>
                <a:sym typeface="Tahoma"/>
              </a:defRPr>
            </a:lvl1pPr>
          </a:lstStyle>
          <a:p>
            <a:pPr/>
            <a:r>
              <a:t>2. NCSG Representation in the Future</a:t>
            </a:r>
          </a:p>
        </p:txBody>
      </p:sp>
      <p:sp>
        <p:nvSpPr>
          <p:cNvPr id="159" name="Text 15"/>
          <p:cNvSpPr txBox="1"/>
          <p:nvPr/>
        </p:nvSpPr>
        <p:spPr>
          <a:xfrm>
            <a:off x="809625" y="3394323"/>
            <a:ext cx="7714106" cy="132745"/>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100"/>
              </a:lnSpc>
              <a:defRPr sz="800">
                <a:solidFill>
                  <a:srgbClr val="2C3E50"/>
                </a:solidFill>
                <a:latin typeface="Tahoma"/>
                <a:ea typeface="Tahoma"/>
                <a:cs typeface="Tahoma"/>
                <a:sym typeface="Tahoma"/>
              </a:defRPr>
            </a:lvl1pPr>
          </a:lstStyle>
          <a:p>
            <a:pPr/>
            <a:r>
              <a:t>Ensuring civil society voices in evolving governance structures</a:t>
            </a:r>
          </a:p>
        </p:txBody>
      </p:sp>
      <p:sp>
        <p:nvSpPr>
          <p:cNvPr id="160" name="Text 16"/>
          <p:cNvSpPr/>
          <p:nvPr/>
        </p:nvSpPr>
        <p:spPr>
          <a:xfrm>
            <a:off x="657225" y="3750469"/>
            <a:ext cx="7829550" cy="586533"/>
          </a:xfrm>
          <a:prstGeom prst="roundRect">
            <a:avLst>
              <a:gd name="adj" fmla="val 9744"/>
            </a:avLst>
          </a:prstGeom>
          <a:solidFill>
            <a:srgbClr val="ECF0F1"/>
          </a:solidFill>
          <a:ln w="12700">
            <a:miter lim="400000"/>
          </a:ln>
        </p:spPr>
        <p:txBody>
          <a:bodyPr lIns="45719" rIns="45719" anchor="ctr"/>
          <a:lstStyle/>
          <a:p>
            <a:pPr/>
          </a:p>
        </p:txBody>
      </p:sp>
      <p:sp>
        <p:nvSpPr>
          <p:cNvPr id="161" name="Shape 17"/>
          <p:cNvSpPr/>
          <p:nvPr/>
        </p:nvSpPr>
        <p:spPr>
          <a:xfrm flipH="1">
            <a:off x="676275" y="3750468"/>
            <a:ext cx="1" cy="586533"/>
          </a:xfrm>
          <a:prstGeom prst="line">
            <a:avLst/>
          </a:prstGeom>
          <a:ln w="38100">
            <a:solidFill>
              <a:srgbClr val="2C3E50"/>
            </a:solidFill>
          </a:ln>
        </p:spPr>
        <p:txBody>
          <a:bodyPr lIns="45719" rIns="45719"/>
          <a:lstStyle/>
          <a:p>
            <a:pPr/>
          </a:p>
        </p:txBody>
      </p:sp>
      <p:sp>
        <p:nvSpPr>
          <p:cNvPr id="162" name="Text 18"/>
          <p:cNvSpPr txBox="1"/>
          <p:nvPr/>
        </p:nvSpPr>
        <p:spPr>
          <a:xfrm>
            <a:off x="809625" y="3864769"/>
            <a:ext cx="7714106" cy="15568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spcBef>
                <a:spcPts val="300"/>
              </a:spcBef>
              <a:defRPr b="1" sz="900">
                <a:solidFill>
                  <a:srgbClr val="2C3E50"/>
                </a:solidFill>
                <a:latin typeface="Tahoma"/>
                <a:ea typeface="Tahoma"/>
                <a:cs typeface="Tahoma"/>
                <a:sym typeface="Tahoma"/>
              </a:defRPr>
            </a:lvl1pPr>
          </a:lstStyle>
          <a:p>
            <a:pPr/>
            <a:r>
              <a:t>3. Issue Reports &amp; Independent Studies</a:t>
            </a:r>
          </a:p>
        </p:txBody>
      </p:sp>
      <p:sp>
        <p:nvSpPr>
          <p:cNvPr id="163" name="Text 19"/>
          <p:cNvSpPr txBox="1"/>
          <p:nvPr/>
        </p:nvSpPr>
        <p:spPr>
          <a:xfrm>
            <a:off x="809625" y="4076105"/>
            <a:ext cx="7714106" cy="132745"/>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100"/>
              </a:lnSpc>
              <a:defRPr sz="800">
                <a:solidFill>
                  <a:srgbClr val="2C3E50"/>
                </a:solidFill>
                <a:latin typeface="Tahoma"/>
                <a:ea typeface="Tahoma"/>
                <a:cs typeface="Tahoma"/>
                <a:sym typeface="Tahoma"/>
              </a:defRPr>
            </a:lvl1pPr>
          </a:lstStyle>
          <a:p>
            <a:pPr/>
            <a:r>
              <a:t>Budget for independent studies vs. relying on external reports to convene PDPs</a:t>
            </a:r>
          </a:p>
        </p:txBody>
      </p:sp>
      <p:sp>
        <p:nvSpPr>
          <p:cNvPr id="164" name="Text 20"/>
          <p:cNvSpPr txBox="1"/>
          <p:nvPr/>
        </p:nvSpPr>
        <p:spPr>
          <a:xfrm>
            <a:off x="476249" y="4724400"/>
            <a:ext cx="8355332" cy="1270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000"/>
              </a:lnSpc>
              <a:defRPr sz="700">
                <a:solidFill>
                  <a:srgbClr val="34495E"/>
                </a:solidFill>
                <a:latin typeface="Tahoma"/>
                <a:ea typeface="Tahoma"/>
                <a:cs typeface="Tahoma"/>
                <a:sym typeface="Tahoma"/>
              </a:defRPr>
            </a:lvl1pPr>
          </a:lstStyle>
          <a:p>
            <a:pPr/>
            <a:r>
              <a:t>SPS provides opportunity for strategic dialogue beyond day-to-day policy development</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6" name="Shape 0"/>
          <p:cNvSpPr/>
          <p:nvPr/>
        </p:nvSpPr>
        <p:spPr>
          <a:xfrm>
            <a:off x="476250" y="757237"/>
            <a:ext cx="8191500" cy="1"/>
          </a:xfrm>
          <a:prstGeom prst="line">
            <a:avLst/>
          </a:prstGeom>
          <a:ln w="28575">
            <a:solidFill>
              <a:srgbClr val="FF6B9D"/>
            </a:solidFill>
          </a:ln>
        </p:spPr>
        <p:txBody>
          <a:bodyPr lIns="45719" rIns="45719"/>
          <a:lstStyle/>
          <a:p>
            <a:pPr/>
          </a:p>
        </p:txBody>
      </p:sp>
      <p:sp>
        <p:nvSpPr>
          <p:cNvPr id="167" name="Text 1"/>
          <p:cNvSpPr txBox="1"/>
          <p:nvPr/>
        </p:nvSpPr>
        <p:spPr>
          <a:xfrm>
            <a:off x="476249" y="285750"/>
            <a:ext cx="4362262" cy="71804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800"/>
              </a:lnSpc>
              <a:defRPr b="1" sz="2800">
                <a:solidFill>
                  <a:srgbClr val="16A085"/>
                </a:solidFill>
                <a:latin typeface="Georgia"/>
                <a:ea typeface="Georgia"/>
                <a:cs typeface="Georgia"/>
                <a:sym typeface="Georgia"/>
              </a:defRPr>
            </a:lvl1pPr>
          </a:lstStyle>
          <a:p>
            <a:pPr/>
            <a:r>
              <a:t>DNS Abuse Mitigation PDP</a:t>
            </a:r>
          </a:p>
        </p:txBody>
      </p:sp>
      <p:sp>
        <p:nvSpPr>
          <p:cNvPr id="168" name="Text 2"/>
          <p:cNvSpPr/>
          <p:nvPr/>
        </p:nvSpPr>
        <p:spPr>
          <a:xfrm>
            <a:off x="476250" y="1076325"/>
            <a:ext cx="4019550" cy="963812"/>
          </a:xfrm>
          <a:prstGeom prst="roundRect">
            <a:avLst>
              <a:gd name="adj" fmla="val 7906"/>
            </a:avLst>
          </a:prstGeom>
          <a:solidFill>
            <a:srgbClr val="E8F6F3"/>
          </a:solidFill>
          <a:ln w="12700">
            <a:miter lim="400000"/>
          </a:ln>
        </p:spPr>
        <p:txBody>
          <a:bodyPr lIns="45719" rIns="45719" anchor="ctr"/>
          <a:lstStyle/>
          <a:p>
            <a:pPr/>
          </a:p>
        </p:txBody>
      </p:sp>
      <p:sp>
        <p:nvSpPr>
          <p:cNvPr id="169" name="Shape 3"/>
          <p:cNvSpPr/>
          <p:nvPr/>
        </p:nvSpPr>
        <p:spPr>
          <a:xfrm flipH="1">
            <a:off x="504825" y="1076324"/>
            <a:ext cx="1" cy="963812"/>
          </a:xfrm>
          <a:prstGeom prst="line">
            <a:avLst/>
          </a:prstGeom>
          <a:ln w="57150">
            <a:solidFill>
              <a:srgbClr val="16A085"/>
            </a:solidFill>
          </a:ln>
        </p:spPr>
        <p:txBody>
          <a:bodyPr lIns="45719" rIns="45719"/>
          <a:lstStyle/>
          <a:p>
            <a:pPr/>
          </a:p>
        </p:txBody>
      </p:sp>
      <p:sp>
        <p:nvSpPr>
          <p:cNvPr id="170" name="Text 4"/>
          <p:cNvSpPr txBox="1"/>
          <p:nvPr/>
        </p:nvSpPr>
        <p:spPr>
          <a:xfrm>
            <a:off x="685799" y="1228725"/>
            <a:ext cx="3730754" cy="16847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400"/>
              </a:lnSpc>
              <a:spcBef>
                <a:spcPts val="600"/>
              </a:spcBef>
              <a:defRPr b="1" sz="1000">
                <a:solidFill>
                  <a:srgbClr val="16A085"/>
                </a:solidFill>
                <a:latin typeface="Tahoma"/>
                <a:ea typeface="Tahoma"/>
                <a:cs typeface="Tahoma"/>
                <a:sym typeface="Tahoma"/>
              </a:defRPr>
            </a:lvl1pPr>
          </a:lstStyle>
          <a:p>
            <a:pPr/>
            <a:r>
              <a:t>What's Happening</a:t>
            </a:r>
          </a:p>
        </p:txBody>
      </p:sp>
      <p:sp>
        <p:nvSpPr>
          <p:cNvPr id="171" name="Text 5"/>
          <p:cNvSpPr txBox="1"/>
          <p:nvPr/>
        </p:nvSpPr>
        <p:spPr>
          <a:xfrm>
            <a:off x="685799" y="1491554"/>
            <a:ext cx="3730754" cy="36650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500"/>
              </a:lnSpc>
              <a:defRPr sz="900">
                <a:solidFill>
                  <a:srgbClr val="2C3E50"/>
                </a:solidFill>
                <a:latin typeface="Tahoma"/>
                <a:ea typeface="Tahoma"/>
                <a:cs typeface="Tahoma"/>
                <a:sym typeface="Tahoma"/>
              </a:defRPr>
            </a:lvl1pPr>
          </a:lstStyle>
          <a:p>
            <a:pPr/>
            <a:r>
              <a:t>Council approved TWO PDPs on DNS abuse in December. Today voting on the first charter: Associated Domain Checks.</a:t>
            </a:r>
          </a:p>
        </p:txBody>
      </p:sp>
      <p:sp>
        <p:nvSpPr>
          <p:cNvPr id="172" name="Text 6"/>
          <p:cNvSpPr/>
          <p:nvPr/>
        </p:nvSpPr>
        <p:spPr>
          <a:xfrm>
            <a:off x="476250" y="2173485"/>
            <a:ext cx="4019550" cy="963812"/>
          </a:xfrm>
          <a:prstGeom prst="roundRect">
            <a:avLst>
              <a:gd name="adj" fmla="val 7906"/>
            </a:avLst>
          </a:prstGeom>
          <a:solidFill>
            <a:srgbClr val="FFF5F7"/>
          </a:solidFill>
          <a:ln w="12700">
            <a:miter lim="400000"/>
          </a:ln>
        </p:spPr>
        <p:txBody>
          <a:bodyPr lIns="45719" rIns="45719" anchor="ctr"/>
          <a:lstStyle/>
          <a:p>
            <a:pPr/>
          </a:p>
        </p:txBody>
      </p:sp>
      <p:sp>
        <p:nvSpPr>
          <p:cNvPr id="173" name="Shape 7"/>
          <p:cNvSpPr/>
          <p:nvPr/>
        </p:nvSpPr>
        <p:spPr>
          <a:xfrm flipH="1">
            <a:off x="504825" y="2173485"/>
            <a:ext cx="1" cy="963812"/>
          </a:xfrm>
          <a:prstGeom prst="line">
            <a:avLst/>
          </a:prstGeom>
          <a:ln w="57150">
            <a:solidFill>
              <a:srgbClr val="FF6B9D"/>
            </a:solidFill>
          </a:ln>
        </p:spPr>
        <p:txBody>
          <a:bodyPr lIns="45719" rIns="45719"/>
          <a:lstStyle/>
          <a:p>
            <a:pPr/>
          </a:p>
        </p:txBody>
      </p:sp>
      <p:sp>
        <p:nvSpPr>
          <p:cNvPr id="174" name="Text 8"/>
          <p:cNvSpPr txBox="1"/>
          <p:nvPr/>
        </p:nvSpPr>
        <p:spPr>
          <a:xfrm>
            <a:off x="685799" y="2325885"/>
            <a:ext cx="3730754" cy="16847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400"/>
              </a:lnSpc>
              <a:spcBef>
                <a:spcPts val="600"/>
              </a:spcBef>
              <a:defRPr b="1" sz="1000">
                <a:solidFill>
                  <a:srgbClr val="FF6B9D"/>
                </a:solidFill>
                <a:latin typeface="Tahoma"/>
                <a:ea typeface="Tahoma"/>
                <a:cs typeface="Tahoma"/>
                <a:sym typeface="Tahoma"/>
              </a:defRPr>
            </a:lvl1pPr>
          </a:lstStyle>
          <a:p>
            <a:pPr/>
            <a:r>
              <a:t>Why It Matters</a:t>
            </a:r>
          </a:p>
        </p:txBody>
      </p:sp>
      <p:sp>
        <p:nvSpPr>
          <p:cNvPr id="175" name="Text 9"/>
          <p:cNvSpPr txBox="1"/>
          <p:nvPr/>
        </p:nvSpPr>
        <p:spPr>
          <a:xfrm>
            <a:off x="685799" y="2588716"/>
            <a:ext cx="3730754" cy="55700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500"/>
              </a:lnSpc>
              <a:defRPr sz="900">
                <a:solidFill>
                  <a:srgbClr val="2C3E50"/>
                </a:solidFill>
                <a:latin typeface="Tahoma"/>
                <a:ea typeface="Tahoma"/>
                <a:cs typeface="Tahoma"/>
                <a:sym typeface="Tahoma"/>
              </a:defRPr>
            </a:lvl1pPr>
          </a:lstStyle>
          <a:p>
            <a:pPr/>
            <a:r>
              <a:t>Sets the framework for how registrars identify and respond to potentially abusive domain registrations. With potential access and human rights implications</a:t>
            </a:r>
          </a:p>
        </p:txBody>
      </p:sp>
      <p:sp>
        <p:nvSpPr>
          <p:cNvPr id="176" name="Text 10"/>
          <p:cNvSpPr/>
          <p:nvPr/>
        </p:nvSpPr>
        <p:spPr>
          <a:xfrm>
            <a:off x="4648200" y="1659433"/>
            <a:ext cx="4019550" cy="439937"/>
          </a:xfrm>
          <a:prstGeom prst="roundRect">
            <a:avLst>
              <a:gd name="adj" fmla="val 17321"/>
            </a:avLst>
          </a:prstGeom>
          <a:solidFill>
            <a:srgbClr val="2C3E50"/>
          </a:solidFill>
          <a:ln w="12700">
            <a:miter lim="400000"/>
          </a:ln>
        </p:spPr>
        <p:txBody>
          <a:bodyPr lIns="45719" rIns="45719" anchor="ctr"/>
          <a:lstStyle/>
          <a:p>
            <a:pPr/>
          </a:p>
        </p:txBody>
      </p:sp>
      <p:sp>
        <p:nvSpPr>
          <p:cNvPr id="177" name="Text 11"/>
          <p:cNvSpPr txBox="1"/>
          <p:nvPr/>
        </p:nvSpPr>
        <p:spPr>
          <a:xfrm>
            <a:off x="4744022" y="1792783"/>
            <a:ext cx="3827908" cy="15568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1300"/>
              </a:lnSpc>
              <a:defRPr sz="900">
                <a:solidFill>
                  <a:srgbClr val="FFFFFF"/>
                </a:solidFill>
                <a:latin typeface="Tahoma"/>
                <a:ea typeface="Tahoma"/>
                <a:cs typeface="Tahoma"/>
                <a:sym typeface="Tahoma"/>
              </a:defRPr>
            </a:lvl1pPr>
          </a:lstStyle>
          <a:p>
            <a:pPr/>
            <a:r>
              <a:t>Final Issue Report</a:t>
            </a:r>
          </a:p>
        </p:txBody>
      </p:sp>
      <p:sp>
        <p:nvSpPr>
          <p:cNvPr id="178" name="Text 12"/>
          <p:cNvSpPr txBox="1"/>
          <p:nvPr/>
        </p:nvSpPr>
        <p:spPr>
          <a:xfrm>
            <a:off x="4608005" y="2175569"/>
            <a:ext cx="4099941" cy="253545"/>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2100"/>
              </a:lnSpc>
              <a:defRPr sz="1500">
                <a:solidFill>
                  <a:srgbClr val="2C3E50"/>
                </a:solidFill>
                <a:latin typeface="Tahoma"/>
                <a:ea typeface="Tahoma"/>
                <a:cs typeface="Tahoma"/>
                <a:sym typeface="Tahoma"/>
              </a:defRPr>
            </a:lvl1pPr>
          </a:lstStyle>
          <a:p>
            <a:pPr/>
            <a:r>
              <a:t>↓</a:t>
            </a:r>
          </a:p>
        </p:txBody>
      </p:sp>
      <p:sp>
        <p:nvSpPr>
          <p:cNvPr id="179" name="Text 13"/>
          <p:cNvSpPr/>
          <p:nvPr/>
        </p:nvSpPr>
        <p:spPr>
          <a:xfrm>
            <a:off x="4648200" y="2518469"/>
            <a:ext cx="4019550" cy="439937"/>
          </a:xfrm>
          <a:prstGeom prst="roundRect">
            <a:avLst>
              <a:gd name="adj" fmla="val 17321"/>
            </a:avLst>
          </a:prstGeom>
          <a:solidFill>
            <a:srgbClr val="16A085"/>
          </a:solidFill>
          <a:ln w="12700">
            <a:miter lim="400000"/>
          </a:ln>
        </p:spPr>
        <p:txBody>
          <a:bodyPr lIns="45719" rIns="45719" anchor="ctr"/>
          <a:lstStyle/>
          <a:p>
            <a:pPr/>
          </a:p>
        </p:txBody>
      </p:sp>
      <p:sp>
        <p:nvSpPr>
          <p:cNvPr id="180" name="Text 14"/>
          <p:cNvSpPr txBox="1"/>
          <p:nvPr/>
        </p:nvSpPr>
        <p:spPr>
          <a:xfrm>
            <a:off x="4744022" y="2651819"/>
            <a:ext cx="3827908" cy="15568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1300"/>
              </a:lnSpc>
              <a:defRPr sz="900">
                <a:solidFill>
                  <a:srgbClr val="FFFFFF"/>
                </a:solidFill>
                <a:latin typeface="Tahoma"/>
                <a:ea typeface="Tahoma"/>
                <a:cs typeface="Tahoma"/>
                <a:sym typeface="Tahoma"/>
              </a:defRPr>
            </a:lvl1pPr>
          </a:lstStyle>
          <a:p>
            <a:pPr/>
            <a:r>
              <a:t>Charter Drafting Team</a:t>
            </a:r>
          </a:p>
        </p:txBody>
      </p:sp>
      <p:sp>
        <p:nvSpPr>
          <p:cNvPr id="181" name="Text 15"/>
          <p:cNvSpPr txBox="1"/>
          <p:nvPr/>
        </p:nvSpPr>
        <p:spPr>
          <a:xfrm>
            <a:off x="4608005" y="3034605"/>
            <a:ext cx="4099941" cy="253544"/>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2100"/>
              </a:lnSpc>
              <a:defRPr sz="1500">
                <a:solidFill>
                  <a:srgbClr val="2C3E50"/>
                </a:solidFill>
                <a:latin typeface="Tahoma"/>
                <a:ea typeface="Tahoma"/>
                <a:cs typeface="Tahoma"/>
                <a:sym typeface="Tahoma"/>
              </a:defRPr>
            </a:lvl1pPr>
          </a:lstStyle>
          <a:p>
            <a:pPr/>
            <a:r>
              <a:t>↓</a:t>
            </a:r>
          </a:p>
        </p:txBody>
      </p:sp>
      <p:sp>
        <p:nvSpPr>
          <p:cNvPr id="182" name="Text 16"/>
          <p:cNvSpPr/>
          <p:nvPr/>
        </p:nvSpPr>
        <p:spPr>
          <a:xfrm>
            <a:off x="4648200" y="3377505"/>
            <a:ext cx="4019550" cy="497087"/>
          </a:xfrm>
          <a:prstGeom prst="roundRect">
            <a:avLst>
              <a:gd name="adj" fmla="val 15329"/>
            </a:avLst>
          </a:prstGeom>
          <a:solidFill>
            <a:srgbClr val="FF6B9D"/>
          </a:solidFill>
          <a:ln w="28575">
            <a:solidFill>
              <a:srgbClr val="000000"/>
            </a:solidFill>
          </a:ln>
        </p:spPr>
        <p:txBody>
          <a:bodyPr lIns="45719" rIns="45719" anchor="ctr"/>
          <a:lstStyle/>
          <a:p>
            <a:pPr/>
          </a:p>
        </p:txBody>
      </p:sp>
      <p:sp>
        <p:nvSpPr>
          <p:cNvPr id="183" name="Text 17"/>
          <p:cNvSpPr txBox="1"/>
          <p:nvPr/>
        </p:nvSpPr>
        <p:spPr>
          <a:xfrm>
            <a:off x="4773167" y="3539430"/>
            <a:ext cx="3769616" cy="15568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lnSpc>
                <a:spcPts val="1300"/>
              </a:lnSpc>
              <a:defRPr b="1" sz="900">
                <a:solidFill>
                  <a:srgbClr val="FFFFFF"/>
                </a:solidFill>
                <a:latin typeface="Tahoma"/>
                <a:ea typeface="Tahoma"/>
                <a:cs typeface="Tahoma"/>
                <a:sym typeface="Tahoma"/>
              </a:defRPr>
            </a:lvl1pPr>
          </a:lstStyle>
          <a:p>
            <a:pPr/>
            <a:r>
              <a:t>Council Vote </a:t>
            </a:r>
          </a:p>
        </p:txBody>
      </p:sp>
      <p:sp>
        <p:nvSpPr>
          <p:cNvPr id="184" name="Text 18"/>
          <p:cNvSpPr txBox="1"/>
          <p:nvPr/>
        </p:nvSpPr>
        <p:spPr>
          <a:xfrm>
            <a:off x="476249" y="4724400"/>
            <a:ext cx="8355332" cy="1270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000"/>
              </a:lnSpc>
              <a:defRPr sz="700">
                <a:solidFill>
                  <a:srgbClr val="34495E"/>
                </a:solidFill>
                <a:latin typeface="Tahoma"/>
                <a:ea typeface="Tahoma"/>
                <a:cs typeface="Tahoma"/>
                <a:sym typeface="Tahoma"/>
              </a:defRPr>
            </a:lvl1pPr>
          </a:lstStyle>
          <a:p>
            <a:pPr/>
            <a:r>
              <a:t>PDP = Policy Development Process / Voting threshold: &gt;1/3 each house OR &gt;2/3 one house</a:t>
            </a:r>
          </a:p>
        </p:txBody>
      </p:sp>
      <p:sp>
        <p:nvSpPr>
          <p:cNvPr id="185" name="Shape 7"/>
          <p:cNvSpPr/>
          <p:nvPr/>
        </p:nvSpPr>
        <p:spPr>
          <a:xfrm flipH="1">
            <a:off x="504824" y="3335167"/>
            <a:ext cx="1" cy="963812"/>
          </a:xfrm>
          <a:prstGeom prst="line">
            <a:avLst/>
          </a:prstGeom>
          <a:ln w="57150">
            <a:solidFill>
              <a:srgbClr val="FF6B9D"/>
            </a:solidFill>
          </a:ln>
        </p:spPr>
        <p:txBody>
          <a:bodyPr lIns="45719" rIns="45719"/>
          <a:lstStyle/>
          <a:p>
            <a:pPr/>
          </a:p>
        </p:txBody>
      </p:sp>
      <p:sp>
        <p:nvSpPr>
          <p:cNvPr id="186" name="Text 6"/>
          <p:cNvSpPr/>
          <p:nvPr/>
        </p:nvSpPr>
        <p:spPr>
          <a:xfrm>
            <a:off x="541401" y="3335167"/>
            <a:ext cx="4019551" cy="963812"/>
          </a:xfrm>
          <a:prstGeom prst="roundRect">
            <a:avLst>
              <a:gd name="adj" fmla="val 7906"/>
            </a:avLst>
          </a:prstGeom>
          <a:solidFill>
            <a:srgbClr val="FFF5F7"/>
          </a:solidFill>
          <a:ln w="12700">
            <a:miter lim="400000"/>
          </a:ln>
        </p:spPr>
        <p:txBody>
          <a:bodyPr lIns="45719" rIns="45719" anchor="ctr"/>
          <a:lstStyle/>
          <a:p>
            <a:pPr>
              <a:defRPr sz="1100">
                <a:latin typeface="Tahoma"/>
                <a:ea typeface="Tahoma"/>
                <a:cs typeface="Tahoma"/>
                <a:sym typeface="Tahoma"/>
              </a:defRPr>
            </a:pPr>
          </a:p>
        </p:txBody>
      </p:sp>
      <p:sp>
        <p:nvSpPr>
          <p:cNvPr id="187" name="Text 9"/>
          <p:cNvSpPr txBox="1"/>
          <p:nvPr/>
        </p:nvSpPr>
        <p:spPr>
          <a:xfrm>
            <a:off x="718280" y="3749631"/>
            <a:ext cx="3730753" cy="36650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500"/>
              </a:lnSpc>
              <a:defRPr sz="900">
                <a:solidFill>
                  <a:srgbClr val="2C3E50"/>
                </a:solidFill>
                <a:latin typeface="Tahoma"/>
                <a:ea typeface="Tahoma"/>
                <a:cs typeface="Tahoma"/>
                <a:sym typeface="Tahoma"/>
              </a:defRPr>
            </a:lvl1pPr>
          </a:lstStyle>
          <a:p>
            <a:pPr/>
            <a:r>
              <a:t>Any change to the boilerplate on human rights checklist for the charters at this late stage for this group. </a:t>
            </a:r>
          </a:p>
        </p:txBody>
      </p:sp>
      <p:sp>
        <p:nvSpPr>
          <p:cNvPr id="188" name="Text 8"/>
          <p:cNvSpPr txBox="1"/>
          <p:nvPr/>
        </p:nvSpPr>
        <p:spPr>
          <a:xfrm>
            <a:off x="620648" y="3336435"/>
            <a:ext cx="3730754" cy="16847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400"/>
              </a:lnSpc>
              <a:spcBef>
                <a:spcPts val="600"/>
              </a:spcBef>
              <a:defRPr b="1" sz="1000">
                <a:solidFill>
                  <a:srgbClr val="FF6B9D"/>
                </a:solidFill>
                <a:latin typeface="Tahoma"/>
                <a:ea typeface="Tahoma"/>
                <a:cs typeface="Tahoma"/>
                <a:sym typeface="Tahoma"/>
              </a:defRPr>
            </a:lvl1pPr>
          </a:lstStyle>
          <a:p>
            <a:pPr/>
            <a:r>
              <a:t>Push back on</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0" name="Shape 0"/>
          <p:cNvSpPr/>
          <p:nvPr/>
        </p:nvSpPr>
        <p:spPr>
          <a:xfrm>
            <a:off x="476250" y="757237"/>
            <a:ext cx="8191500" cy="1"/>
          </a:xfrm>
          <a:prstGeom prst="line">
            <a:avLst/>
          </a:prstGeom>
          <a:ln w="28575">
            <a:solidFill>
              <a:srgbClr val="FF6B9D"/>
            </a:solidFill>
          </a:ln>
        </p:spPr>
        <p:txBody>
          <a:bodyPr lIns="45719" rIns="45719"/>
          <a:lstStyle/>
          <a:p>
            <a:pPr/>
          </a:p>
        </p:txBody>
      </p:sp>
      <p:sp>
        <p:nvSpPr>
          <p:cNvPr id="191" name="Text 1"/>
          <p:cNvSpPr txBox="1"/>
          <p:nvPr/>
        </p:nvSpPr>
        <p:spPr>
          <a:xfrm>
            <a:off x="476249" y="285750"/>
            <a:ext cx="4187382" cy="36244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800"/>
              </a:lnSpc>
              <a:defRPr b="1" sz="2800">
                <a:solidFill>
                  <a:srgbClr val="16A085"/>
                </a:solidFill>
                <a:latin typeface="Georgia"/>
                <a:ea typeface="Georgia"/>
                <a:cs typeface="Georgia"/>
                <a:sym typeface="Georgia"/>
              </a:defRPr>
            </a:lvl1pPr>
          </a:lstStyle>
          <a:p>
            <a:pPr/>
            <a:r>
              <a:t>Charter Updates Made</a:t>
            </a:r>
          </a:p>
        </p:txBody>
      </p:sp>
      <p:sp>
        <p:nvSpPr>
          <p:cNvPr id="192" name="Text 2"/>
          <p:cNvSpPr txBox="1"/>
          <p:nvPr/>
        </p:nvSpPr>
        <p:spPr>
          <a:xfrm>
            <a:off x="476249" y="1076325"/>
            <a:ext cx="8355332" cy="16847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400"/>
              </a:lnSpc>
              <a:spcBef>
                <a:spcPts val="1200"/>
              </a:spcBef>
              <a:defRPr sz="1000">
                <a:solidFill>
                  <a:srgbClr val="2C3E50"/>
                </a:solidFill>
                <a:latin typeface="Tahoma"/>
                <a:ea typeface="Tahoma"/>
                <a:cs typeface="Tahoma"/>
                <a:sym typeface="Tahoma"/>
              </a:defRPr>
            </a:lvl1pPr>
          </a:lstStyle>
          <a:p>
            <a:pPr/>
            <a:r>
              <a:t>The Charter Drafting Team achieved consensus on 5 key updates:</a:t>
            </a:r>
          </a:p>
        </p:txBody>
      </p:sp>
      <p:sp>
        <p:nvSpPr>
          <p:cNvPr id="193" name="Text 3"/>
          <p:cNvSpPr/>
          <p:nvPr/>
        </p:nvSpPr>
        <p:spPr>
          <a:xfrm>
            <a:off x="476250" y="1567754"/>
            <a:ext cx="304800" cy="304801"/>
          </a:xfrm>
          <a:prstGeom prst="roundRect">
            <a:avLst>
              <a:gd name="adj" fmla="val 50000"/>
            </a:avLst>
          </a:prstGeom>
          <a:solidFill>
            <a:srgbClr val="16A085"/>
          </a:solidFill>
          <a:ln w="12700">
            <a:miter lim="400000"/>
          </a:ln>
        </p:spPr>
        <p:txBody>
          <a:bodyPr lIns="45719" rIns="45719" anchor="ctr"/>
          <a:lstStyle/>
          <a:p>
            <a:pPr/>
          </a:p>
        </p:txBody>
      </p:sp>
      <p:sp>
        <p:nvSpPr>
          <p:cNvPr id="194" name="Text 4"/>
          <p:cNvSpPr txBox="1"/>
          <p:nvPr/>
        </p:nvSpPr>
        <p:spPr>
          <a:xfrm>
            <a:off x="575666" y="1586804"/>
            <a:ext cx="108086" cy="25270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100"/>
              </a:lnSpc>
              <a:defRPr sz="1500">
                <a:solidFill>
                  <a:srgbClr val="FFFFFF"/>
                </a:solidFill>
                <a:latin typeface="Tahoma"/>
                <a:ea typeface="Tahoma"/>
                <a:cs typeface="Tahoma"/>
                <a:sym typeface="Tahoma"/>
              </a:defRPr>
            </a:lvl1pPr>
          </a:lstStyle>
          <a:p>
            <a:pPr/>
            <a:r>
              <a:t>1</a:t>
            </a:r>
          </a:p>
        </p:txBody>
      </p:sp>
      <p:sp>
        <p:nvSpPr>
          <p:cNvPr id="195" name="Text 5"/>
          <p:cNvSpPr/>
          <p:nvPr/>
        </p:nvSpPr>
        <p:spPr>
          <a:xfrm>
            <a:off x="895350" y="1567754"/>
            <a:ext cx="7772400" cy="687587"/>
          </a:xfrm>
          <a:prstGeom prst="roundRect">
            <a:avLst>
              <a:gd name="adj" fmla="val 11082"/>
            </a:avLst>
          </a:prstGeom>
          <a:solidFill>
            <a:srgbClr val="FFFFFF"/>
          </a:solidFill>
          <a:ln w="19050">
            <a:solidFill>
              <a:srgbClr val="BDC3C7"/>
            </a:solidFill>
          </a:ln>
        </p:spPr>
        <p:txBody>
          <a:bodyPr lIns="45719" rIns="45719" anchor="ctr"/>
          <a:lstStyle/>
          <a:p>
            <a:pPr/>
          </a:p>
        </p:txBody>
      </p:sp>
      <p:sp>
        <p:nvSpPr>
          <p:cNvPr id="196" name="Text 6"/>
          <p:cNvSpPr txBox="1"/>
          <p:nvPr/>
        </p:nvSpPr>
        <p:spPr>
          <a:xfrm>
            <a:off x="1047749" y="1720155"/>
            <a:ext cx="7616954" cy="15568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spcBef>
                <a:spcPts val="300"/>
              </a:spcBef>
              <a:defRPr b="1" sz="900">
                <a:solidFill>
                  <a:srgbClr val="16A085"/>
                </a:solidFill>
                <a:latin typeface="Tahoma"/>
                <a:ea typeface="Tahoma"/>
                <a:cs typeface="Tahoma"/>
                <a:sym typeface="Tahoma"/>
              </a:defRPr>
            </a:lvl1pPr>
          </a:lstStyle>
          <a:p>
            <a:pPr/>
            <a:r>
              <a:t>Charter Questions Updated</a:t>
            </a:r>
          </a:p>
        </p:txBody>
      </p:sp>
      <p:sp>
        <p:nvSpPr>
          <p:cNvPr id="197" name="Text 7"/>
          <p:cNvSpPr txBox="1"/>
          <p:nvPr/>
        </p:nvSpPr>
        <p:spPr>
          <a:xfrm>
            <a:off x="1047749" y="1931491"/>
            <a:ext cx="7616954" cy="15568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defRPr sz="900">
                <a:solidFill>
                  <a:srgbClr val="2C3E50"/>
                </a:solidFill>
                <a:latin typeface="Tahoma"/>
                <a:ea typeface="Tahoma"/>
                <a:cs typeface="Tahoma"/>
                <a:sym typeface="Tahoma"/>
              </a:defRPr>
            </a:lvl1pPr>
          </a:lstStyle>
          <a:p>
            <a:pPr/>
            <a:r>
              <a:t>Refined policy questions to focus WG scope</a:t>
            </a:r>
          </a:p>
        </p:txBody>
      </p:sp>
      <p:sp>
        <p:nvSpPr>
          <p:cNvPr id="198" name="Text 8"/>
          <p:cNvSpPr/>
          <p:nvPr/>
        </p:nvSpPr>
        <p:spPr>
          <a:xfrm>
            <a:off x="476250" y="2369641"/>
            <a:ext cx="304800" cy="304801"/>
          </a:xfrm>
          <a:prstGeom prst="roundRect">
            <a:avLst>
              <a:gd name="adj" fmla="val 50000"/>
            </a:avLst>
          </a:prstGeom>
          <a:solidFill>
            <a:srgbClr val="FF6B9D"/>
          </a:solidFill>
          <a:ln w="12700">
            <a:miter lim="400000"/>
          </a:ln>
        </p:spPr>
        <p:txBody>
          <a:bodyPr lIns="45719" rIns="45719" anchor="ctr"/>
          <a:lstStyle/>
          <a:p>
            <a:pPr/>
          </a:p>
        </p:txBody>
      </p:sp>
      <p:sp>
        <p:nvSpPr>
          <p:cNvPr id="199" name="Text 9"/>
          <p:cNvSpPr txBox="1"/>
          <p:nvPr/>
        </p:nvSpPr>
        <p:spPr>
          <a:xfrm>
            <a:off x="575666" y="2388691"/>
            <a:ext cx="108086" cy="25270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100"/>
              </a:lnSpc>
              <a:defRPr sz="1500">
                <a:solidFill>
                  <a:srgbClr val="FFFFFF"/>
                </a:solidFill>
                <a:latin typeface="Tahoma"/>
                <a:ea typeface="Tahoma"/>
                <a:cs typeface="Tahoma"/>
                <a:sym typeface="Tahoma"/>
              </a:defRPr>
            </a:lvl1pPr>
          </a:lstStyle>
          <a:p>
            <a:pPr/>
            <a:r>
              <a:t>2</a:t>
            </a:r>
          </a:p>
        </p:txBody>
      </p:sp>
      <p:sp>
        <p:nvSpPr>
          <p:cNvPr id="200" name="Text 10"/>
          <p:cNvSpPr/>
          <p:nvPr/>
        </p:nvSpPr>
        <p:spPr>
          <a:xfrm>
            <a:off x="895350" y="2369641"/>
            <a:ext cx="7772400" cy="687587"/>
          </a:xfrm>
          <a:prstGeom prst="roundRect">
            <a:avLst>
              <a:gd name="adj" fmla="val 11082"/>
            </a:avLst>
          </a:prstGeom>
          <a:solidFill>
            <a:srgbClr val="FFF5F7"/>
          </a:solidFill>
          <a:ln w="12700">
            <a:miter lim="400000"/>
          </a:ln>
        </p:spPr>
        <p:txBody>
          <a:bodyPr lIns="45719" rIns="45719" anchor="ctr"/>
          <a:lstStyle/>
          <a:p>
            <a:pPr/>
          </a:p>
        </p:txBody>
      </p:sp>
      <p:sp>
        <p:nvSpPr>
          <p:cNvPr id="201" name="Shape 11"/>
          <p:cNvSpPr/>
          <p:nvPr/>
        </p:nvSpPr>
        <p:spPr>
          <a:xfrm>
            <a:off x="895350" y="2379166"/>
            <a:ext cx="7772400" cy="1"/>
          </a:xfrm>
          <a:prstGeom prst="line">
            <a:avLst/>
          </a:prstGeom>
          <a:ln w="19050">
            <a:solidFill>
              <a:srgbClr val="FF6B9D"/>
            </a:solidFill>
          </a:ln>
        </p:spPr>
        <p:txBody>
          <a:bodyPr lIns="45719" rIns="45719"/>
          <a:lstStyle/>
          <a:p>
            <a:pPr/>
          </a:p>
        </p:txBody>
      </p:sp>
      <p:sp>
        <p:nvSpPr>
          <p:cNvPr id="202" name="Shape 12"/>
          <p:cNvSpPr/>
          <p:nvPr/>
        </p:nvSpPr>
        <p:spPr>
          <a:xfrm>
            <a:off x="8658225" y="2369640"/>
            <a:ext cx="1" cy="687587"/>
          </a:xfrm>
          <a:prstGeom prst="line">
            <a:avLst/>
          </a:prstGeom>
          <a:ln w="19050">
            <a:solidFill>
              <a:srgbClr val="FF6B9D"/>
            </a:solidFill>
          </a:ln>
        </p:spPr>
        <p:txBody>
          <a:bodyPr lIns="45719" rIns="45719"/>
          <a:lstStyle/>
          <a:p>
            <a:pPr/>
          </a:p>
        </p:txBody>
      </p:sp>
      <p:sp>
        <p:nvSpPr>
          <p:cNvPr id="203" name="Shape 13"/>
          <p:cNvSpPr/>
          <p:nvPr/>
        </p:nvSpPr>
        <p:spPr>
          <a:xfrm>
            <a:off x="895350" y="3047701"/>
            <a:ext cx="7772400" cy="1"/>
          </a:xfrm>
          <a:prstGeom prst="line">
            <a:avLst/>
          </a:prstGeom>
          <a:ln w="19050">
            <a:solidFill>
              <a:srgbClr val="FF6B9D"/>
            </a:solidFill>
          </a:ln>
        </p:spPr>
        <p:txBody>
          <a:bodyPr lIns="45719" rIns="45719"/>
          <a:lstStyle/>
          <a:p>
            <a:pPr/>
          </a:p>
        </p:txBody>
      </p:sp>
      <p:sp>
        <p:nvSpPr>
          <p:cNvPr id="204" name="Shape 14"/>
          <p:cNvSpPr/>
          <p:nvPr/>
        </p:nvSpPr>
        <p:spPr>
          <a:xfrm flipH="1">
            <a:off x="923924" y="2369640"/>
            <a:ext cx="1" cy="687587"/>
          </a:xfrm>
          <a:prstGeom prst="line">
            <a:avLst/>
          </a:prstGeom>
          <a:ln w="57150">
            <a:solidFill>
              <a:srgbClr val="FF6B9D"/>
            </a:solidFill>
          </a:ln>
        </p:spPr>
        <p:txBody>
          <a:bodyPr lIns="45719" rIns="45719"/>
          <a:lstStyle/>
          <a:p>
            <a:pPr/>
          </a:p>
        </p:txBody>
      </p:sp>
      <p:sp>
        <p:nvSpPr>
          <p:cNvPr id="205" name="Text 15"/>
          <p:cNvSpPr txBox="1"/>
          <p:nvPr/>
        </p:nvSpPr>
        <p:spPr>
          <a:xfrm>
            <a:off x="1085849" y="2522041"/>
            <a:ext cx="7578092" cy="15568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spcBef>
                <a:spcPts val="300"/>
              </a:spcBef>
              <a:defRPr b="1" sz="900">
                <a:solidFill>
                  <a:srgbClr val="FF6B9D"/>
                </a:solidFill>
                <a:latin typeface="Tahoma"/>
                <a:ea typeface="Tahoma"/>
                <a:cs typeface="Tahoma"/>
                <a:sym typeface="Tahoma"/>
              </a:defRPr>
            </a:lvl1pPr>
          </a:lstStyle>
          <a:p>
            <a:pPr/>
            <a:r>
              <a:t>Access and Remedy Language Strengthened</a:t>
            </a:r>
          </a:p>
        </p:txBody>
      </p:sp>
      <p:sp>
        <p:nvSpPr>
          <p:cNvPr id="206" name="Text 16"/>
          <p:cNvSpPr txBox="1"/>
          <p:nvPr/>
        </p:nvSpPr>
        <p:spPr>
          <a:xfrm>
            <a:off x="1085849" y="2733376"/>
            <a:ext cx="7578092" cy="15568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defRPr sz="900">
                <a:solidFill>
                  <a:srgbClr val="2C3E50"/>
                </a:solidFill>
                <a:latin typeface="Tahoma"/>
                <a:ea typeface="Tahoma"/>
                <a:cs typeface="Tahoma"/>
                <a:sym typeface="Tahoma"/>
              </a:defRPr>
            </a:lvl1pPr>
          </a:lstStyle>
          <a:p>
            <a:pPr/>
            <a:r>
              <a:t>Explicit attention to discriminatory impacts and due process safeguards</a:t>
            </a:r>
          </a:p>
        </p:txBody>
      </p:sp>
      <p:sp>
        <p:nvSpPr>
          <p:cNvPr id="207" name="Text 17"/>
          <p:cNvSpPr/>
          <p:nvPr/>
        </p:nvSpPr>
        <p:spPr>
          <a:xfrm>
            <a:off x="476250" y="3171526"/>
            <a:ext cx="304800" cy="304801"/>
          </a:xfrm>
          <a:prstGeom prst="roundRect">
            <a:avLst>
              <a:gd name="adj" fmla="val 50000"/>
            </a:avLst>
          </a:prstGeom>
          <a:solidFill>
            <a:srgbClr val="16A085"/>
          </a:solidFill>
          <a:ln w="12700">
            <a:miter lim="400000"/>
          </a:ln>
        </p:spPr>
        <p:txBody>
          <a:bodyPr lIns="45719" rIns="45719" anchor="ctr"/>
          <a:lstStyle/>
          <a:p>
            <a:pPr/>
          </a:p>
        </p:txBody>
      </p:sp>
      <p:sp>
        <p:nvSpPr>
          <p:cNvPr id="208" name="Text 18"/>
          <p:cNvSpPr txBox="1"/>
          <p:nvPr/>
        </p:nvSpPr>
        <p:spPr>
          <a:xfrm>
            <a:off x="575666" y="3190576"/>
            <a:ext cx="108086" cy="25270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100"/>
              </a:lnSpc>
              <a:defRPr sz="1500">
                <a:solidFill>
                  <a:srgbClr val="FFFFFF"/>
                </a:solidFill>
                <a:latin typeface="Tahoma"/>
                <a:ea typeface="Tahoma"/>
                <a:cs typeface="Tahoma"/>
                <a:sym typeface="Tahoma"/>
              </a:defRPr>
            </a:lvl1pPr>
          </a:lstStyle>
          <a:p>
            <a:pPr/>
            <a:r>
              <a:t>3</a:t>
            </a:r>
          </a:p>
        </p:txBody>
      </p:sp>
      <p:sp>
        <p:nvSpPr>
          <p:cNvPr id="209" name="Text 19"/>
          <p:cNvSpPr/>
          <p:nvPr/>
        </p:nvSpPr>
        <p:spPr>
          <a:xfrm>
            <a:off x="895350" y="3171526"/>
            <a:ext cx="7772400" cy="687587"/>
          </a:xfrm>
          <a:prstGeom prst="roundRect">
            <a:avLst>
              <a:gd name="adj" fmla="val 11082"/>
            </a:avLst>
          </a:prstGeom>
          <a:solidFill>
            <a:srgbClr val="FFFFFF"/>
          </a:solidFill>
          <a:ln w="19050">
            <a:solidFill>
              <a:srgbClr val="BDC3C7"/>
            </a:solidFill>
          </a:ln>
        </p:spPr>
        <p:txBody>
          <a:bodyPr lIns="45719" rIns="45719" anchor="ctr"/>
          <a:lstStyle/>
          <a:p>
            <a:pPr/>
          </a:p>
        </p:txBody>
      </p:sp>
      <p:sp>
        <p:nvSpPr>
          <p:cNvPr id="210" name="Text 20"/>
          <p:cNvSpPr txBox="1"/>
          <p:nvPr/>
        </p:nvSpPr>
        <p:spPr>
          <a:xfrm>
            <a:off x="1047749" y="3323926"/>
            <a:ext cx="7616954" cy="15568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spcBef>
                <a:spcPts val="300"/>
              </a:spcBef>
              <a:defRPr b="1" sz="900">
                <a:solidFill>
                  <a:srgbClr val="16A085"/>
                </a:solidFill>
                <a:latin typeface="Tahoma"/>
                <a:ea typeface="Tahoma"/>
                <a:cs typeface="Tahoma"/>
                <a:sym typeface="Tahoma"/>
              </a:defRPr>
            </a:lvl1pPr>
          </a:lstStyle>
          <a:p>
            <a:pPr/>
            <a:r>
              <a:t>Membership Model Changed</a:t>
            </a:r>
          </a:p>
        </p:txBody>
      </p:sp>
      <p:sp>
        <p:nvSpPr>
          <p:cNvPr id="211" name="Text 21"/>
          <p:cNvSpPr txBox="1"/>
          <p:nvPr/>
        </p:nvSpPr>
        <p:spPr>
          <a:xfrm>
            <a:off x="1047749" y="3535262"/>
            <a:ext cx="7616954" cy="15568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defRPr sz="900">
                <a:solidFill>
                  <a:srgbClr val="2C3E50"/>
                </a:solidFill>
                <a:latin typeface="Tahoma"/>
                <a:ea typeface="Tahoma"/>
                <a:cs typeface="Tahoma"/>
                <a:sym typeface="Tahoma"/>
              </a:defRPr>
            </a:lvl1pPr>
          </a:lstStyle>
          <a:p>
            <a:pPr/>
            <a:r>
              <a:t>"Representative Model" only- had to fight to be represented en equal footing with CSG </a:t>
            </a:r>
          </a:p>
        </p:txBody>
      </p:sp>
      <p:sp>
        <p:nvSpPr>
          <p:cNvPr id="212" name="Text 22"/>
          <p:cNvSpPr txBox="1"/>
          <p:nvPr/>
        </p:nvSpPr>
        <p:spPr>
          <a:xfrm>
            <a:off x="476249" y="4724400"/>
            <a:ext cx="8355332" cy="1270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000"/>
              </a:lnSpc>
              <a:defRPr sz="700">
                <a:solidFill>
                  <a:srgbClr val="34495E"/>
                </a:solidFill>
                <a:latin typeface="Tahoma"/>
                <a:ea typeface="Tahoma"/>
                <a:cs typeface="Tahoma"/>
                <a:sym typeface="Tahoma"/>
              </a:defRPr>
            </a:lvl1pPr>
          </a:lstStyle>
          <a:p>
            <a:pPr/>
            <a:r>
              <a:t>Update #2 particularly significant for NCSG human rights advocacy priorities</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4" name="Shape 0"/>
          <p:cNvSpPr/>
          <p:nvPr/>
        </p:nvSpPr>
        <p:spPr>
          <a:xfrm>
            <a:off x="476250" y="757237"/>
            <a:ext cx="8191500" cy="1"/>
          </a:xfrm>
          <a:prstGeom prst="line">
            <a:avLst/>
          </a:prstGeom>
          <a:ln w="28575">
            <a:solidFill>
              <a:srgbClr val="FF6B9D"/>
            </a:solidFill>
          </a:ln>
        </p:spPr>
        <p:txBody>
          <a:bodyPr lIns="45719" rIns="45719"/>
          <a:lstStyle/>
          <a:p>
            <a:pPr/>
          </a:p>
        </p:txBody>
      </p:sp>
      <p:sp>
        <p:nvSpPr>
          <p:cNvPr id="215" name="Text 1"/>
          <p:cNvSpPr txBox="1"/>
          <p:nvPr/>
        </p:nvSpPr>
        <p:spPr>
          <a:xfrm>
            <a:off x="476250" y="285750"/>
            <a:ext cx="4410837" cy="71804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800"/>
              </a:lnSpc>
              <a:defRPr b="1" sz="2800">
                <a:solidFill>
                  <a:srgbClr val="16A085"/>
                </a:solidFill>
                <a:latin typeface="Georgia"/>
                <a:ea typeface="Georgia"/>
                <a:cs typeface="Georgia"/>
                <a:sym typeface="Georgia"/>
              </a:defRPr>
            </a:lvl1pPr>
          </a:lstStyle>
          <a:p>
            <a:pPr/>
            <a:r>
              <a:t>IGO/INGO Curative Rights</a:t>
            </a:r>
          </a:p>
        </p:txBody>
      </p:sp>
      <p:sp>
        <p:nvSpPr>
          <p:cNvPr id="216" name="Text 2"/>
          <p:cNvSpPr/>
          <p:nvPr/>
        </p:nvSpPr>
        <p:spPr>
          <a:xfrm>
            <a:off x="476250" y="1076325"/>
            <a:ext cx="8191500" cy="963812"/>
          </a:xfrm>
          <a:prstGeom prst="roundRect">
            <a:avLst>
              <a:gd name="adj" fmla="val 7906"/>
            </a:avLst>
          </a:prstGeom>
          <a:solidFill>
            <a:srgbClr val="E8F6F3"/>
          </a:solidFill>
          <a:ln w="12700">
            <a:miter lim="400000"/>
          </a:ln>
        </p:spPr>
        <p:txBody>
          <a:bodyPr lIns="45719" rIns="45719" anchor="ctr"/>
          <a:lstStyle/>
          <a:p>
            <a:pPr/>
          </a:p>
        </p:txBody>
      </p:sp>
      <p:sp>
        <p:nvSpPr>
          <p:cNvPr id="217" name="Shape 3"/>
          <p:cNvSpPr/>
          <p:nvPr/>
        </p:nvSpPr>
        <p:spPr>
          <a:xfrm flipH="1">
            <a:off x="504825" y="1076324"/>
            <a:ext cx="1" cy="963812"/>
          </a:xfrm>
          <a:prstGeom prst="line">
            <a:avLst/>
          </a:prstGeom>
          <a:ln w="57150">
            <a:solidFill>
              <a:srgbClr val="16A085"/>
            </a:solidFill>
          </a:ln>
        </p:spPr>
        <p:txBody>
          <a:bodyPr lIns="45719" rIns="45719"/>
          <a:lstStyle/>
          <a:p>
            <a:pPr/>
          </a:p>
        </p:txBody>
      </p:sp>
      <p:sp>
        <p:nvSpPr>
          <p:cNvPr id="218" name="Text 4"/>
          <p:cNvSpPr txBox="1"/>
          <p:nvPr/>
        </p:nvSpPr>
        <p:spPr>
          <a:xfrm>
            <a:off x="685799" y="1228725"/>
            <a:ext cx="7986143" cy="16847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400"/>
              </a:lnSpc>
              <a:spcBef>
                <a:spcPts val="600"/>
              </a:spcBef>
              <a:defRPr b="1" sz="1000">
                <a:solidFill>
                  <a:srgbClr val="16A085"/>
                </a:solidFill>
                <a:latin typeface="Tahoma"/>
                <a:ea typeface="Tahoma"/>
                <a:cs typeface="Tahoma"/>
                <a:sym typeface="Tahoma"/>
              </a:defRPr>
            </a:lvl1pPr>
          </a:lstStyle>
          <a:p>
            <a:pPr/>
            <a:r>
              <a:t>The Question</a:t>
            </a:r>
          </a:p>
        </p:txBody>
      </p:sp>
      <p:sp>
        <p:nvSpPr>
          <p:cNvPr id="219" name="Text 5"/>
          <p:cNvSpPr txBox="1"/>
          <p:nvPr/>
        </p:nvSpPr>
        <p:spPr>
          <a:xfrm>
            <a:off x="685799" y="1491554"/>
            <a:ext cx="7986143" cy="17600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500"/>
              </a:lnSpc>
              <a:defRPr sz="900">
                <a:solidFill>
                  <a:srgbClr val="2C3E50"/>
                </a:solidFill>
                <a:latin typeface="Tahoma"/>
                <a:ea typeface="Tahoma"/>
                <a:cs typeface="Tahoma"/>
                <a:sym typeface="Tahoma"/>
              </a:defRPr>
            </a:lvl1pPr>
          </a:lstStyle>
          <a:p>
            <a:pPr/>
            <a:r>
              <a:t>When can registrants initiate arbitration to challenge IGO trademark claims? The policy mentions a 10-day window, but when does that clock start?</a:t>
            </a:r>
          </a:p>
        </p:txBody>
      </p:sp>
      <p:sp>
        <p:nvSpPr>
          <p:cNvPr id="220" name="Text 6"/>
          <p:cNvSpPr txBox="1"/>
          <p:nvPr/>
        </p:nvSpPr>
        <p:spPr>
          <a:xfrm>
            <a:off x="476249" y="2192535"/>
            <a:ext cx="8355332" cy="15568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spcBef>
                <a:spcPts val="900"/>
              </a:spcBef>
              <a:defRPr b="1" sz="900">
                <a:solidFill>
                  <a:srgbClr val="2C3E50"/>
                </a:solidFill>
                <a:latin typeface="Tahoma"/>
                <a:ea typeface="Tahoma"/>
                <a:cs typeface="Tahoma"/>
                <a:sym typeface="Tahoma"/>
              </a:defRPr>
            </a:lvl1pPr>
          </a:lstStyle>
          <a:p>
            <a:pPr/>
            <a:r>
              <a:t>Two Possible Interpretations:</a:t>
            </a:r>
          </a:p>
        </p:txBody>
      </p:sp>
      <p:sp>
        <p:nvSpPr>
          <p:cNvPr id="221" name="Text 7"/>
          <p:cNvSpPr/>
          <p:nvPr/>
        </p:nvSpPr>
        <p:spPr>
          <a:xfrm>
            <a:off x="476250" y="2480072"/>
            <a:ext cx="4010025" cy="927498"/>
          </a:xfrm>
          <a:prstGeom prst="roundRect">
            <a:avLst>
              <a:gd name="adj" fmla="val 8216"/>
            </a:avLst>
          </a:prstGeom>
          <a:solidFill>
            <a:srgbClr val="FFFFFF"/>
          </a:solidFill>
          <a:ln w="19050">
            <a:solidFill>
              <a:srgbClr val="BDC3C7"/>
            </a:solidFill>
          </a:ln>
        </p:spPr>
        <p:txBody>
          <a:bodyPr lIns="45719" rIns="45719" anchor="ctr"/>
          <a:lstStyle/>
          <a:p>
            <a:pPr/>
          </a:p>
        </p:txBody>
      </p:sp>
      <p:sp>
        <p:nvSpPr>
          <p:cNvPr id="222" name="Text 8"/>
          <p:cNvSpPr txBox="1"/>
          <p:nvPr/>
        </p:nvSpPr>
        <p:spPr>
          <a:xfrm>
            <a:off x="628650" y="2632472"/>
            <a:ext cx="3779330" cy="15568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spcBef>
                <a:spcPts val="700"/>
              </a:spcBef>
              <a:defRPr b="1" sz="900">
                <a:solidFill>
                  <a:srgbClr val="2C3E50"/>
                </a:solidFill>
                <a:latin typeface="Tahoma"/>
                <a:ea typeface="Tahoma"/>
                <a:cs typeface="Tahoma"/>
                <a:sym typeface="Tahoma"/>
              </a:defRPr>
            </a:lvl1pPr>
          </a:lstStyle>
          <a:p>
            <a:pPr/>
            <a:r>
              <a:t>Strict Reading</a:t>
            </a:r>
          </a:p>
        </p:txBody>
      </p:sp>
      <p:sp>
        <p:nvSpPr>
          <p:cNvPr id="223" name="Text 9"/>
          <p:cNvSpPr txBox="1"/>
          <p:nvPr/>
        </p:nvSpPr>
        <p:spPr>
          <a:xfrm>
            <a:off x="628650" y="2900958"/>
            <a:ext cx="3779330" cy="15351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defRPr sz="800">
                <a:solidFill>
                  <a:srgbClr val="2C3E50"/>
                </a:solidFill>
                <a:latin typeface="Tahoma"/>
                <a:ea typeface="Tahoma"/>
                <a:cs typeface="Tahoma"/>
                <a:sym typeface="Tahoma"/>
              </a:defRPr>
            </a:lvl1pPr>
          </a:lstStyle>
          <a:p>
            <a:pPr/>
            <a:r>
              <a:t>IGO files UDRP → Decision issued → 10-day window opens → Arbitration possible</a:t>
            </a:r>
          </a:p>
        </p:txBody>
      </p:sp>
      <p:sp>
        <p:nvSpPr>
          <p:cNvPr id="224" name="Text 10"/>
          <p:cNvSpPr/>
          <p:nvPr/>
        </p:nvSpPr>
        <p:spPr>
          <a:xfrm>
            <a:off x="4638675" y="2480072"/>
            <a:ext cx="4029075" cy="927498"/>
          </a:xfrm>
          <a:prstGeom prst="roundRect">
            <a:avLst>
              <a:gd name="adj" fmla="val 8216"/>
            </a:avLst>
          </a:prstGeom>
          <a:solidFill>
            <a:srgbClr val="E8F6F3"/>
          </a:solidFill>
          <a:ln w="28575">
            <a:solidFill>
              <a:srgbClr val="16A085"/>
            </a:solidFill>
          </a:ln>
        </p:spPr>
        <p:txBody>
          <a:bodyPr lIns="45719" rIns="45719" anchor="ctr"/>
          <a:lstStyle/>
          <a:p>
            <a:pPr/>
          </a:p>
        </p:txBody>
      </p:sp>
      <p:sp>
        <p:nvSpPr>
          <p:cNvPr id="225" name="Text 11"/>
          <p:cNvSpPr txBox="1"/>
          <p:nvPr/>
        </p:nvSpPr>
        <p:spPr>
          <a:xfrm>
            <a:off x="4800600" y="2641997"/>
            <a:ext cx="3779330" cy="15619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spcBef>
                <a:spcPts val="700"/>
              </a:spcBef>
              <a:defRPr b="1" sz="900">
                <a:solidFill>
                  <a:srgbClr val="16A085"/>
                </a:solidFill>
                <a:latin typeface="Tahoma"/>
                <a:ea typeface="Tahoma"/>
                <a:cs typeface="Tahoma"/>
                <a:sym typeface="Tahoma"/>
              </a:defRPr>
            </a:lvl1pPr>
          </a:lstStyle>
          <a:p>
            <a:pPr/>
            <a:r>
              <a:t>IRT Preference ✓</a:t>
            </a:r>
          </a:p>
        </p:txBody>
      </p:sp>
      <p:sp>
        <p:nvSpPr>
          <p:cNvPr id="226" name="Text 12"/>
          <p:cNvSpPr txBox="1"/>
          <p:nvPr/>
        </p:nvSpPr>
        <p:spPr>
          <a:xfrm>
            <a:off x="4800600" y="2910483"/>
            <a:ext cx="3779330" cy="318165"/>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defRPr sz="800">
                <a:solidFill>
                  <a:srgbClr val="2C3E50"/>
                </a:solidFill>
                <a:latin typeface="Tahoma"/>
                <a:ea typeface="Tahoma"/>
                <a:cs typeface="Tahoma"/>
                <a:sym typeface="Tahoma"/>
              </a:defRPr>
            </a:lvl1pPr>
          </a:lstStyle>
          <a:p>
            <a:pPr/>
            <a:r>
              <a:t>IGO files UDRP → Arbitration available immediately (by agreement) OR wait for decision</a:t>
            </a:r>
          </a:p>
        </p:txBody>
      </p:sp>
      <p:sp>
        <p:nvSpPr>
          <p:cNvPr id="227" name="Text 13"/>
          <p:cNvSpPr/>
          <p:nvPr/>
        </p:nvSpPr>
        <p:spPr>
          <a:xfrm>
            <a:off x="476250" y="3559969"/>
            <a:ext cx="8191500" cy="439937"/>
          </a:xfrm>
          <a:prstGeom prst="roundRect">
            <a:avLst>
              <a:gd name="adj" fmla="val 17321"/>
            </a:avLst>
          </a:prstGeom>
          <a:solidFill>
            <a:srgbClr val="FFF5F7"/>
          </a:solidFill>
          <a:ln w="12700">
            <a:miter lim="400000"/>
          </a:ln>
        </p:spPr>
        <p:txBody>
          <a:bodyPr lIns="45719" rIns="45719" anchor="ctr"/>
          <a:lstStyle/>
          <a:p>
            <a:pPr/>
          </a:p>
        </p:txBody>
      </p:sp>
      <p:sp>
        <p:nvSpPr>
          <p:cNvPr id="228" name="Shape 14"/>
          <p:cNvSpPr/>
          <p:nvPr/>
        </p:nvSpPr>
        <p:spPr>
          <a:xfrm flipH="1">
            <a:off x="504824" y="3559969"/>
            <a:ext cx="1" cy="439937"/>
          </a:xfrm>
          <a:prstGeom prst="line">
            <a:avLst/>
          </a:prstGeom>
          <a:ln w="57150">
            <a:solidFill>
              <a:srgbClr val="FF6B9D"/>
            </a:solidFill>
          </a:ln>
        </p:spPr>
        <p:txBody>
          <a:bodyPr lIns="45719" rIns="45719"/>
          <a:lstStyle/>
          <a:p>
            <a:pPr/>
          </a:p>
        </p:txBody>
      </p:sp>
      <p:sp>
        <p:nvSpPr>
          <p:cNvPr id="229" name="Text 15"/>
          <p:cNvSpPr txBox="1"/>
          <p:nvPr/>
        </p:nvSpPr>
        <p:spPr>
          <a:xfrm>
            <a:off x="666749" y="3693319"/>
            <a:ext cx="8025005" cy="81608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300"/>
              </a:lnSpc>
              <a:defRPr b="1" sz="900">
                <a:solidFill>
                  <a:srgbClr val="FF6B9D"/>
                </a:solidFill>
                <a:latin typeface="Tahoma"/>
                <a:ea typeface="Tahoma"/>
                <a:cs typeface="Tahoma"/>
                <a:sym typeface="Tahoma"/>
              </a:defRPr>
            </a:pPr>
            <a:r>
              <a:t>Council Action:</a:t>
            </a:r>
            <a:r>
              <a:rPr b="0">
                <a:solidFill>
                  <a:srgbClr val="2C3E50"/>
                </a:solidFill>
              </a:rPr>
              <a:t> Vote on guidance supporting earlier arbitration option</a:t>
            </a:r>
            <a:endParaRPr b="0">
              <a:solidFill>
                <a:srgbClr val="2C3E50"/>
              </a:solidFill>
            </a:endParaRPr>
          </a:p>
          <a:p>
            <a:pPr>
              <a:lnSpc>
                <a:spcPts val="1300"/>
              </a:lnSpc>
              <a:defRPr b="1" sz="900">
                <a:solidFill>
                  <a:srgbClr val="FF6B9D"/>
                </a:solidFill>
                <a:latin typeface="Tahoma"/>
                <a:ea typeface="Tahoma"/>
                <a:cs typeface="Tahoma"/>
                <a:sym typeface="Tahoma"/>
              </a:defRPr>
            </a:pPr>
            <a:r>
              <a:rPr b="0">
                <a:solidFill>
                  <a:srgbClr val="2C3E50"/>
                </a:solidFill>
              </a:rPr>
              <a:t>Our concerns: </a:t>
            </a:r>
            <a:endParaRPr b="0">
              <a:solidFill>
                <a:srgbClr val="2C3E50"/>
              </a:solidFill>
            </a:endParaRPr>
          </a:p>
          <a:p>
            <a:pPr>
              <a:lnSpc>
                <a:spcPts val="1300"/>
              </a:lnSpc>
              <a:defRPr b="1" sz="900">
                <a:solidFill>
                  <a:srgbClr val="FF6B9D"/>
                </a:solidFill>
                <a:latin typeface="Tahoma"/>
                <a:ea typeface="Tahoma"/>
                <a:cs typeface="Tahoma"/>
                <a:sym typeface="Tahoma"/>
              </a:defRPr>
            </a:pPr>
            <a:r>
              <a:rPr b="0">
                <a:solidFill>
                  <a:srgbClr val="2C3E50"/>
                </a:solidFill>
              </a:rPr>
              <a:t>1) this is a complex topic, was better to have the meeting and then decide on passing the motion </a:t>
            </a:r>
            <a:endParaRPr b="0">
              <a:solidFill>
                <a:srgbClr val="2C3E50"/>
              </a:solidFill>
            </a:endParaRPr>
          </a:p>
          <a:p>
            <a:pPr>
              <a:lnSpc>
                <a:spcPts val="1300"/>
              </a:lnSpc>
              <a:defRPr b="1" sz="900">
                <a:solidFill>
                  <a:srgbClr val="FF6B9D"/>
                </a:solidFill>
                <a:latin typeface="Tahoma"/>
                <a:ea typeface="Tahoma"/>
                <a:cs typeface="Tahoma"/>
                <a:sym typeface="Tahoma"/>
              </a:defRPr>
            </a:pPr>
            <a:r>
              <a:rPr b="0">
                <a:solidFill>
                  <a:srgbClr val="2C3E50"/>
                </a:solidFill>
              </a:rPr>
              <a:t>2)  this is creating literally two avenues for IGOs/INGOs instead of treating UDRP as the first dispute resolution mechanism and the latter mechanism as an appeals. It might not make sense. But procedurally the IRT believes it can be done. </a:t>
            </a:r>
          </a:p>
        </p:txBody>
      </p:sp>
      <p:sp>
        <p:nvSpPr>
          <p:cNvPr id="230" name="Text 16"/>
          <p:cNvSpPr txBox="1"/>
          <p:nvPr/>
        </p:nvSpPr>
        <p:spPr>
          <a:xfrm>
            <a:off x="476249" y="4724400"/>
            <a:ext cx="8355332" cy="1270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000"/>
              </a:lnSpc>
              <a:defRPr sz="700">
                <a:solidFill>
                  <a:srgbClr val="34495E"/>
                </a:solidFill>
                <a:latin typeface="Tahoma"/>
                <a:ea typeface="Tahoma"/>
                <a:cs typeface="Tahoma"/>
                <a:sym typeface="Tahoma"/>
              </a:defRPr>
            </a:lvl1pPr>
          </a:lstStyle>
          <a:p>
            <a:pPr/>
            <a:r>
              <a:t>IRT = Implementation Review Team / Voting threshold: Simple majority</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2" name="Shape 0"/>
          <p:cNvSpPr/>
          <p:nvPr/>
        </p:nvSpPr>
        <p:spPr>
          <a:xfrm>
            <a:off x="476250" y="757237"/>
            <a:ext cx="8191500" cy="1"/>
          </a:xfrm>
          <a:prstGeom prst="line">
            <a:avLst/>
          </a:prstGeom>
          <a:ln w="28575">
            <a:solidFill>
              <a:srgbClr val="FF6B9D"/>
            </a:solidFill>
          </a:ln>
        </p:spPr>
        <p:txBody>
          <a:bodyPr lIns="45719" rIns="45719"/>
          <a:lstStyle/>
          <a:p>
            <a:pPr/>
          </a:p>
        </p:txBody>
      </p:sp>
      <p:sp>
        <p:nvSpPr>
          <p:cNvPr id="233" name="Text 1"/>
          <p:cNvSpPr txBox="1"/>
          <p:nvPr/>
        </p:nvSpPr>
        <p:spPr>
          <a:xfrm>
            <a:off x="476250" y="285750"/>
            <a:ext cx="4488561" cy="71804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800"/>
              </a:lnSpc>
              <a:defRPr b="1" sz="2800">
                <a:solidFill>
                  <a:srgbClr val="16A085"/>
                </a:solidFill>
                <a:latin typeface="Georgia"/>
                <a:ea typeface="Georgia"/>
                <a:cs typeface="Georgia"/>
                <a:sym typeface="Georgia"/>
              </a:defRPr>
            </a:lvl1pPr>
          </a:lstStyle>
          <a:p>
            <a:pPr/>
            <a:r>
              <a:t>Policy Status Report Review</a:t>
            </a:r>
          </a:p>
        </p:txBody>
      </p:sp>
      <p:sp>
        <p:nvSpPr>
          <p:cNvPr id="234" name="Text 2"/>
          <p:cNvSpPr/>
          <p:nvPr/>
        </p:nvSpPr>
        <p:spPr>
          <a:xfrm>
            <a:off x="476250" y="1076325"/>
            <a:ext cx="8191500" cy="1001912"/>
          </a:xfrm>
          <a:prstGeom prst="roundRect">
            <a:avLst>
              <a:gd name="adj" fmla="val 7605"/>
            </a:avLst>
          </a:prstGeom>
          <a:solidFill>
            <a:srgbClr val="ECF0F1"/>
          </a:solidFill>
          <a:ln w="12700">
            <a:miter lim="400000"/>
          </a:ln>
        </p:spPr>
        <p:txBody>
          <a:bodyPr lIns="45719" rIns="45719" anchor="ctr"/>
          <a:lstStyle/>
          <a:p>
            <a:pPr/>
          </a:p>
        </p:txBody>
      </p:sp>
      <p:sp>
        <p:nvSpPr>
          <p:cNvPr id="235" name="Text 3"/>
          <p:cNvSpPr txBox="1"/>
          <p:nvPr/>
        </p:nvSpPr>
        <p:spPr>
          <a:xfrm>
            <a:off x="628650" y="1228725"/>
            <a:ext cx="8044434" cy="16847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400"/>
              </a:lnSpc>
              <a:spcBef>
                <a:spcPts val="900"/>
              </a:spcBef>
              <a:defRPr b="1" sz="1000">
                <a:solidFill>
                  <a:srgbClr val="2C3E50"/>
                </a:solidFill>
                <a:latin typeface="Tahoma"/>
                <a:ea typeface="Tahoma"/>
                <a:cs typeface="Tahoma"/>
                <a:sym typeface="Tahoma"/>
              </a:defRPr>
            </a:lvl1pPr>
          </a:lstStyle>
          <a:p>
            <a:pPr/>
            <a:r>
              <a:t>Background</a:t>
            </a:r>
          </a:p>
        </p:txBody>
      </p:sp>
      <p:sp>
        <p:nvSpPr>
          <p:cNvPr id="236" name="Text 4"/>
          <p:cNvSpPr txBox="1"/>
          <p:nvPr/>
        </p:nvSpPr>
        <p:spPr>
          <a:xfrm>
            <a:off x="628650" y="1529654"/>
            <a:ext cx="8044434" cy="36650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500"/>
              </a:lnSpc>
              <a:defRPr sz="900">
                <a:solidFill>
                  <a:srgbClr val="2C3E50"/>
                </a:solidFill>
                <a:latin typeface="Tahoma"/>
                <a:ea typeface="Tahoma"/>
                <a:cs typeface="Tahoma"/>
                <a:sym typeface="Tahoma"/>
              </a:defRPr>
            </a:pPr>
            <a:r>
              <a:t>In 2015, Policy &amp; Implementation WG created three new processes: EPDP, GGP, and GIP. </a:t>
            </a:r>
          </a:p>
          <a:p>
            <a:pPr>
              <a:lnSpc>
                <a:spcPts val="1500"/>
              </a:lnSpc>
              <a:defRPr sz="900">
                <a:solidFill>
                  <a:srgbClr val="2C3E50"/>
                </a:solidFill>
                <a:latin typeface="Tahoma"/>
                <a:ea typeface="Tahoma"/>
                <a:cs typeface="Tahoma"/>
                <a:sym typeface="Tahoma"/>
              </a:defRPr>
            </a:pPr>
            <a:r>
              <a:t>        Council committed to a 5-year review. SCCI completed that review and proposes 3 recommendations for changes.</a:t>
            </a:r>
          </a:p>
        </p:txBody>
      </p:sp>
      <p:sp>
        <p:nvSpPr>
          <p:cNvPr id="237" name="Text 5"/>
          <p:cNvSpPr/>
          <p:nvPr/>
        </p:nvSpPr>
        <p:spPr>
          <a:xfrm>
            <a:off x="476250" y="2230635"/>
            <a:ext cx="2654350" cy="843856"/>
          </a:xfrm>
          <a:prstGeom prst="roundRect">
            <a:avLst>
              <a:gd name="adj" fmla="val 9030"/>
            </a:avLst>
          </a:prstGeom>
          <a:solidFill>
            <a:srgbClr val="E8F6F3"/>
          </a:solidFill>
          <a:ln w="12700">
            <a:miter lim="400000"/>
          </a:ln>
        </p:spPr>
        <p:txBody>
          <a:bodyPr lIns="45719" rIns="45719" anchor="ctr"/>
          <a:lstStyle/>
          <a:p>
            <a:pPr/>
          </a:p>
        </p:txBody>
      </p:sp>
      <p:sp>
        <p:nvSpPr>
          <p:cNvPr id="238" name="Shape 6"/>
          <p:cNvSpPr/>
          <p:nvPr/>
        </p:nvSpPr>
        <p:spPr>
          <a:xfrm flipH="1">
            <a:off x="504824" y="2230635"/>
            <a:ext cx="1" cy="843856"/>
          </a:xfrm>
          <a:prstGeom prst="line">
            <a:avLst/>
          </a:prstGeom>
          <a:ln w="57150">
            <a:solidFill>
              <a:srgbClr val="16A085"/>
            </a:solidFill>
          </a:ln>
        </p:spPr>
        <p:txBody>
          <a:bodyPr lIns="45719" rIns="45719"/>
          <a:lstStyle/>
          <a:p>
            <a:pPr/>
          </a:p>
        </p:txBody>
      </p:sp>
      <p:sp>
        <p:nvSpPr>
          <p:cNvPr id="239" name="Text 7"/>
          <p:cNvSpPr txBox="1"/>
          <p:nvPr/>
        </p:nvSpPr>
        <p:spPr>
          <a:xfrm>
            <a:off x="666750" y="2363985"/>
            <a:ext cx="2377110" cy="181255"/>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500"/>
              </a:lnSpc>
              <a:spcBef>
                <a:spcPts val="400"/>
              </a:spcBef>
              <a:defRPr b="1" sz="1100">
                <a:solidFill>
                  <a:srgbClr val="16A085"/>
                </a:solidFill>
                <a:latin typeface="Tahoma"/>
                <a:ea typeface="Tahoma"/>
                <a:cs typeface="Tahoma"/>
                <a:sym typeface="Tahoma"/>
              </a:defRPr>
            </a:lvl1pPr>
          </a:lstStyle>
          <a:p>
            <a:pPr/>
            <a:r>
              <a:t>EPDP</a:t>
            </a:r>
          </a:p>
        </p:txBody>
      </p:sp>
      <p:sp>
        <p:nvSpPr>
          <p:cNvPr id="240" name="Text 8"/>
          <p:cNvSpPr txBox="1"/>
          <p:nvPr/>
        </p:nvSpPr>
        <p:spPr>
          <a:xfrm>
            <a:off x="666750" y="2621160"/>
            <a:ext cx="2377110" cy="29792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200"/>
              </a:lnSpc>
              <a:defRPr sz="900">
                <a:solidFill>
                  <a:srgbClr val="2C3E50"/>
                </a:solidFill>
                <a:latin typeface="Tahoma"/>
                <a:ea typeface="Tahoma"/>
                <a:cs typeface="Tahoma"/>
                <a:sym typeface="Tahoma"/>
              </a:defRPr>
            </a:lvl1pPr>
          </a:lstStyle>
          <a:p>
            <a:pPr/>
            <a:r>
              <a:t>Expedited Policy Development Process for time-sensitive policy work</a:t>
            </a:r>
          </a:p>
        </p:txBody>
      </p:sp>
      <p:sp>
        <p:nvSpPr>
          <p:cNvPr id="241" name="Text 9"/>
          <p:cNvSpPr/>
          <p:nvPr/>
        </p:nvSpPr>
        <p:spPr>
          <a:xfrm>
            <a:off x="3244899" y="2230635"/>
            <a:ext cx="2654351" cy="843856"/>
          </a:xfrm>
          <a:prstGeom prst="roundRect">
            <a:avLst>
              <a:gd name="adj" fmla="val 9030"/>
            </a:avLst>
          </a:prstGeom>
          <a:solidFill>
            <a:srgbClr val="FFF5F7"/>
          </a:solidFill>
          <a:ln w="12700">
            <a:miter lim="400000"/>
          </a:ln>
        </p:spPr>
        <p:txBody>
          <a:bodyPr lIns="45719" rIns="45719" anchor="ctr"/>
          <a:lstStyle/>
          <a:p>
            <a:pPr/>
          </a:p>
        </p:txBody>
      </p:sp>
      <p:sp>
        <p:nvSpPr>
          <p:cNvPr id="242" name="Shape 10"/>
          <p:cNvSpPr/>
          <p:nvPr/>
        </p:nvSpPr>
        <p:spPr>
          <a:xfrm>
            <a:off x="3273474" y="2230635"/>
            <a:ext cx="1" cy="843856"/>
          </a:xfrm>
          <a:prstGeom prst="line">
            <a:avLst/>
          </a:prstGeom>
          <a:ln w="57150">
            <a:solidFill>
              <a:srgbClr val="FF6B9D"/>
            </a:solidFill>
          </a:ln>
        </p:spPr>
        <p:txBody>
          <a:bodyPr lIns="45719" rIns="45719"/>
          <a:lstStyle/>
          <a:p>
            <a:pPr/>
          </a:p>
        </p:txBody>
      </p:sp>
      <p:sp>
        <p:nvSpPr>
          <p:cNvPr id="243" name="Text 11"/>
          <p:cNvSpPr txBox="1"/>
          <p:nvPr/>
        </p:nvSpPr>
        <p:spPr>
          <a:xfrm>
            <a:off x="3435399" y="2363985"/>
            <a:ext cx="2377111" cy="181255"/>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500"/>
              </a:lnSpc>
              <a:spcBef>
                <a:spcPts val="400"/>
              </a:spcBef>
              <a:defRPr b="1" sz="1100">
                <a:solidFill>
                  <a:srgbClr val="FF6B9D"/>
                </a:solidFill>
                <a:latin typeface="Tahoma"/>
                <a:ea typeface="Tahoma"/>
                <a:cs typeface="Tahoma"/>
                <a:sym typeface="Tahoma"/>
              </a:defRPr>
            </a:lvl1pPr>
          </a:lstStyle>
          <a:p>
            <a:pPr/>
            <a:r>
              <a:t>GGP</a:t>
            </a:r>
          </a:p>
        </p:txBody>
      </p:sp>
      <p:sp>
        <p:nvSpPr>
          <p:cNvPr id="244" name="Text 12"/>
          <p:cNvSpPr txBox="1"/>
          <p:nvPr/>
        </p:nvSpPr>
        <p:spPr>
          <a:xfrm>
            <a:off x="3435399" y="2621160"/>
            <a:ext cx="2377111" cy="29792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200"/>
              </a:lnSpc>
              <a:defRPr sz="900">
                <a:solidFill>
                  <a:srgbClr val="2C3E50"/>
                </a:solidFill>
                <a:latin typeface="Tahoma"/>
                <a:ea typeface="Tahoma"/>
                <a:cs typeface="Tahoma"/>
                <a:sym typeface="Tahoma"/>
              </a:defRPr>
            </a:lvl1pPr>
          </a:lstStyle>
          <a:p>
            <a:pPr/>
            <a:r>
              <a:t>GNSO Guidance Process for implementation guidance</a:t>
            </a:r>
          </a:p>
        </p:txBody>
      </p:sp>
      <p:sp>
        <p:nvSpPr>
          <p:cNvPr id="245" name="Text 13"/>
          <p:cNvSpPr/>
          <p:nvPr/>
        </p:nvSpPr>
        <p:spPr>
          <a:xfrm>
            <a:off x="6013548" y="2230635"/>
            <a:ext cx="2654351" cy="843856"/>
          </a:xfrm>
          <a:prstGeom prst="roundRect">
            <a:avLst>
              <a:gd name="adj" fmla="val 9030"/>
            </a:avLst>
          </a:prstGeom>
          <a:solidFill>
            <a:srgbClr val="ECF0F1"/>
          </a:solidFill>
          <a:ln w="12700">
            <a:miter lim="400000"/>
          </a:ln>
        </p:spPr>
        <p:txBody>
          <a:bodyPr lIns="45719" rIns="45719" anchor="ctr"/>
          <a:lstStyle/>
          <a:p>
            <a:pPr/>
          </a:p>
        </p:txBody>
      </p:sp>
      <p:sp>
        <p:nvSpPr>
          <p:cNvPr id="246" name="Shape 14"/>
          <p:cNvSpPr/>
          <p:nvPr/>
        </p:nvSpPr>
        <p:spPr>
          <a:xfrm>
            <a:off x="6042123" y="2230635"/>
            <a:ext cx="1" cy="843856"/>
          </a:xfrm>
          <a:prstGeom prst="line">
            <a:avLst/>
          </a:prstGeom>
          <a:ln w="57150">
            <a:solidFill>
              <a:srgbClr val="2C3E50"/>
            </a:solidFill>
          </a:ln>
        </p:spPr>
        <p:txBody>
          <a:bodyPr lIns="45719" rIns="45719"/>
          <a:lstStyle/>
          <a:p>
            <a:pPr/>
          </a:p>
        </p:txBody>
      </p:sp>
      <p:sp>
        <p:nvSpPr>
          <p:cNvPr id="247" name="Text 15"/>
          <p:cNvSpPr txBox="1"/>
          <p:nvPr/>
        </p:nvSpPr>
        <p:spPr>
          <a:xfrm>
            <a:off x="6204048" y="2363985"/>
            <a:ext cx="2377111" cy="181255"/>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500"/>
              </a:lnSpc>
              <a:spcBef>
                <a:spcPts val="400"/>
              </a:spcBef>
              <a:defRPr b="1" sz="1100">
                <a:solidFill>
                  <a:srgbClr val="2C3E50"/>
                </a:solidFill>
                <a:latin typeface="Tahoma"/>
                <a:ea typeface="Tahoma"/>
                <a:cs typeface="Tahoma"/>
                <a:sym typeface="Tahoma"/>
              </a:defRPr>
            </a:lvl1pPr>
          </a:lstStyle>
          <a:p>
            <a:pPr/>
            <a:r>
              <a:t>GIP</a:t>
            </a:r>
          </a:p>
        </p:txBody>
      </p:sp>
      <p:sp>
        <p:nvSpPr>
          <p:cNvPr id="248" name="Text 16"/>
          <p:cNvSpPr txBox="1"/>
          <p:nvPr/>
        </p:nvSpPr>
        <p:spPr>
          <a:xfrm>
            <a:off x="6204048" y="2621160"/>
            <a:ext cx="2377111" cy="29792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200"/>
              </a:lnSpc>
              <a:defRPr sz="900">
                <a:solidFill>
                  <a:srgbClr val="2C3E50"/>
                </a:solidFill>
                <a:latin typeface="Tahoma"/>
                <a:ea typeface="Tahoma"/>
                <a:cs typeface="Tahoma"/>
                <a:sym typeface="Tahoma"/>
              </a:defRPr>
            </a:lvl1pPr>
          </a:lstStyle>
          <a:p>
            <a:pPr/>
            <a:r>
              <a:t>GNSO Input Process for structured stakeholder input</a:t>
            </a:r>
          </a:p>
        </p:txBody>
      </p:sp>
      <p:sp>
        <p:nvSpPr>
          <p:cNvPr id="249" name="Text 17"/>
          <p:cNvSpPr txBox="1"/>
          <p:nvPr/>
        </p:nvSpPr>
        <p:spPr>
          <a:xfrm>
            <a:off x="476249" y="4724400"/>
            <a:ext cx="8355332" cy="1270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000"/>
              </a:lnSpc>
              <a:defRPr sz="700">
                <a:solidFill>
                  <a:srgbClr val="34495E"/>
                </a:solidFill>
                <a:latin typeface="Tahoma"/>
                <a:ea typeface="Tahoma"/>
                <a:cs typeface="Tahoma"/>
                <a:sym typeface="Tahoma"/>
              </a:defRPr>
            </a:lvl1pPr>
          </a:lstStyle>
          <a:p>
            <a:pPr/>
            <a:r>
              <a:t>SCCI = Standing Committee on Continuous Improvement / Today: Discussion only, no vote</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1" name="Shape 0"/>
          <p:cNvSpPr/>
          <p:nvPr/>
        </p:nvSpPr>
        <p:spPr>
          <a:xfrm>
            <a:off x="476250" y="757237"/>
            <a:ext cx="8191500" cy="1"/>
          </a:xfrm>
          <a:prstGeom prst="line">
            <a:avLst/>
          </a:prstGeom>
          <a:ln w="28575">
            <a:solidFill>
              <a:srgbClr val="FF6B9D"/>
            </a:solidFill>
          </a:ln>
        </p:spPr>
        <p:txBody>
          <a:bodyPr lIns="45719" rIns="45719"/>
          <a:lstStyle/>
          <a:p>
            <a:pPr/>
          </a:p>
        </p:txBody>
      </p:sp>
      <p:sp>
        <p:nvSpPr>
          <p:cNvPr id="252" name="Text 1"/>
          <p:cNvSpPr txBox="1"/>
          <p:nvPr/>
        </p:nvSpPr>
        <p:spPr>
          <a:xfrm>
            <a:off x="476250" y="285750"/>
            <a:ext cx="4352545" cy="71804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800"/>
              </a:lnSpc>
              <a:defRPr b="1" sz="2800">
                <a:solidFill>
                  <a:srgbClr val="16A085"/>
                </a:solidFill>
                <a:latin typeface="Georgia"/>
                <a:ea typeface="Georgia"/>
                <a:cs typeface="Georgia"/>
                <a:sym typeface="Georgia"/>
              </a:defRPr>
            </a:lvl1pPr>
          </a:lstStyle>
          <a:p>
            <a:pPr/>
            <a:r>
              <a:t>SSAD Board Dialogue Prep</a:t>
            </a:r>
          </a:p>
        </p:txBody>
      </p:sp>
      <p:sp>
        <p:nvSpPr>
          <p:cNvPr id="253" name="Text 2"/>
          <p:cNvSpPr/>
          <p:nvPr/>
        </p:nvSpPr>
        <p:spPr>
          <a:xfrm>
            <a:off x="476250" y="1076325"/>
            <a:ext cx="8191500" cy="632223"/>
          </a:xfrm>
          <a:prstGeom prst="roundRect">
            <a:avLst>
              <a:gd name="adj" fmla="val 12053"/>
            </a:avLst>
          </a:prstGeom>
          <a:solidFill>
            <a:srgbClr val="ECF0F1"/>
          </a:solidFill>
          <a:ln w="12700">
            <a:miter lim="400000"/>
          </a:ln>
        </p:spPr>
        <p:txBody>
          <a:bodyPr lIns="45719" rIns="45719" anchor="ctr"/>
          <a:lstStyle/>
          <a:p>
            <a:pPr/>
          </a:p>
        </p:txBody>
      </p:sp>
      <p:sp>
        <p:nvSpPr>
          <p:cNvPr id="254" name="Text 3"/>
          <p:cNvSpPr txBox="1"/>
          <p:nvPr/>
        </p:nvSpPr>
        <p:spPr>
          <a:xfrm>
            <a:off x="609600" y="1209675"/>
            <a:ext cx="8083296" cy="34364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400"/>
              </a:lnSpc>
              <a:defRPr b="1" sz="900">
                <a:solidFill>
                  <a:srgbClr val="2C3E50"/>
                </a:solidFill>
                <a:latin typeface="Tahoma"/>
                <a:ea typeface="Tahoma"/>
                <a:cs typeface="Tahoma"/>
                <a:sym typeface="Tahoma"/>
              </a:defRPr>
            </a:pPr>
            <a:r>
              <a:t>SSAD = System for Standardized Disclosure</a:t>
            </a:r>
            <a:r>
              <a:rPr b="0"/>
              <a:t> to domain registration data. Proposed framework for law enforcement and others to request access to non-public WHOIS data.</a:t>
            </a:r>
          </a:p>
        </p:txBody>
      </p:sp>
      <p:sp>
        <p:nvSpPr>
          <p:cNvPr id="255" name="Text 4"/>
          <p:cNvSpPr/>
          <p:nvPr/>
        </p:nvSpPr>
        <p:spPr>
          <a:xfrm>
            <a:off x="476250" y="1860947"/>
            <a:ext cx="4019550" cy="836117"/>
          </a:xfrm>
          <a:prstGeom prst="roundRect">
            <a:avLst>
              <a:gd name="adj" fmla="val 9114"/>
            </a:avLst>
          </a:prstGeom>
          <a:solidFill>
            <a:srgbClr val="E8F6F3"/>
          </a:solidFill>
          <a:ln w="12700">
            <a:miter lim="400000"/>
          </a:ln>
        </p:spPr>
        <p:txBody>
          <a:bodyPr lIns="45719" rIns="45719" anchor="ctr"/>
          <a:lstStyle/>
          <a:p>
            <a:pPr/>
          </a:p>
        </p:txBody>
      </p:sp>
      <p:sp>
        <p:nvSpPr>
          <p:cNvPr id="256" name="Shape 5"/>
          <p:cNvSpPr/>
          <p:nvPr/>
        </p:nvSpPr>
        <p:spPr>
          <a:xfrm flipH="1">
            <a:off x="504825" y="1860947"/>
            <a:ext cx="1" cy="836117"/>
          </a:xfrm>
          <a:prstGeom prst="line">
            <a:avLst/>
          </a:prstGeom>
          <a:ln w="57150">
            <a:solidFill>
              <a:srgbClr val="16A085"/>
            </a:solidFill>
          </a:ln>
        </p:spPr>
        <p:txBody>
          <a:bodyPr lIns="45719" rIns="45719"/>
          <a:lstStyle/>
          <a:p>
            <a:pPr/>
          </a:p>
        </p:txBody>
      </p:sp>
      <p:sp>
        <p:nvSpPr>
          <p:cNvPr id="257" name="Text 6"/>
          <p:cNvSpPr txBox="1"/>
          <p:nvPr/>
        </p:nvSpPr>
        <p:spPr>
          <a:xfrm>
            <a:off x="666749" y="1994297"/>
            <a:ext cx="3769616" cy="15568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spcBef>
                <a:spcPts val="600"/>
              </a:spcBef>
              <a:defRPr b="1" sz="900">
                <a:solidFill>
                  <a:srgbClr val="16A085"/>
                </a:solidFill>
                <a:latin typeface="Tahoma"/>
                <a:ea typeface="Tahoma"/>
                <a:cs typeface="Tahoma"/>
                <a:sym typeface="Tahoma"/>
              </a:defRPr>
            </a:lvl1pPr>
          </a:lstStyle>
          <a:p>
            <a:pPr/>
            <a:r>
              <a:t>The Journey</a:t>
            </a:r>
          </a:p>
        </p:txBody>
      </p:sp>
      <p:sp>
        <p:nvSpPr>
          <p:cNvPr id="258" name="Text 7"/>
          <p:cNvSpPr txBox="1"/>
          <p:nvPr/>
        </p:nvSpPr>
        <p:spPr>
          <a:xfrm>
            <a:off x="666749" y="2243733"/>
            <a:ext cx="3769616" cy="2979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200"/>
              </a:lnSpc>
              <a:defRPr sz="900">
                <a:solidFill>
                  <a:srgbClr val="2C3E50"/>
                </a:solidFill>
                <a:latin typeface="Tahoma"/>
                <a:ea typeface="Tahoma"/>
                <a:cs typeface="Tahoma"/>
                <a:sym typeface="Tahoma"/>
              </a:defRPr>
            </a:lvl1pPr>
          </a:lstStyle>
          <a:p>
            <a:pPr/>
            <a:r>
              <a:t>Council tasked Standing Committee to review RDRS pilot data and make recommendations about SSAD</a:t>
            </a:r>
          </a:p>
        </p:txBody>
      </p:sp>
      <p:sp>
        <p:nvSpPr>
          <p:cNvPr id="259" name="Text 8"/>
          <p:cNvSpPr/>
          <p:nvPr/>
        </p:nvSpPr>
        <p:spPr>
          <a:xfrm>
            <a:off x="476250" y="2811363"/>
            <a:ext cx="4019550" cy="472381"/>
          </a:xfrm>
          <a:prstGeom prst="roundRect">
            <a:avLst>
              <a:gd name="adj" fmla="val 16131"/>
            </a:avLst>
          </a:prstGeom>
          <a:solidFill>
            <a:srgbClr val="FFFFFF"/>
          </a:solidFill>
          <a:ln w="19050">
            <a:solidFill>
              <a:srgbClr val="BDC3C7"/>
            </a:solidFill>
          </a:ln>
        </p:spPr>
        <p:txBody>
          <a:bodyPr lIns="45719" rIns="45719" anchor="ctr"/>
          <a:lstStyle/>
          <a:p>
            <a:pPr/>
          </a:p>
        </p:txBody>
      </p:sp>
      <p:sp>
        <p:nvSpPr>
          <p:cNvPr id="260" name="Text 9"/>
          <p:cNvSpPr txBox="1"/>
          <p:nvPr/>
        </p:nvSpPr>
        <p:spPr>
          <a:xfrm>
            <a:off x="628649" y="2963763"/>
            <a:ext cx="3789047" cy="153065"/>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300"/>
              </a:lnSpc>
              <a:defRPr sz="800">
                <a:solidFill>
                  <a:srgbClr val="2C3E50"/>
                </a:solidFill>
                <a:latin typeface="Tahoma"/>
                <a:ea typeface="Tahoma"/>
                <a:cs typeface="Tahoma"/>
                <a:sym typeface="Tahoma"/>
              </a:defRPr>
            </a:lvl1pPr>
          </a:lstStyle>
          <a:p>
            <a:pPr/>
            <a:r>
              <a:t>4 assignments completed. Council accepted Findings Report in December.</a:t>
            </a:r>
          </a:p>
        </p:txBody>
      </p:sp>
      <p:sp>
        <p:nvSpPr>
          <p:cNvPr id="261" name="Text 10"/>
          <p:cNvSpPr/>
          <p:nvPr/>
        </p:nvSpPr>
        <p:spPr>
          <a:xfrm>
            <a:off x="4648200" y="1860947"/>
            <a:ext cx="4019550" cy="1232447"/>
          </a:xfrm>
          <a:prstGeom prst="roundRect">
            <a:avLst>
              <a:gd name="adj" fmla="val 6183"/>
            </a:avLst>
          </a:prstGeom>
          <a:solidFill>
            <a:srgbClr val="FFF5F7"/>
          </a:solidFill>
          <a:ln w="28575">
            <a:solidFill>
              <a:srgbClr val="FF6B9D"/>
            </a:solidFill>
          </a:ln>
        </p:spPr>
        <p:txBody>
          <a:bodyPr lIns="45719" rIns="45719" anchor="ctr"/>
          <a:lstStyle/>
          <a:p>
            <a:pPr/>
          </a:p>
        </p:txBody>
      </p:sp>
      <p:sp>
        <p:nvSpPr>
          <p:cNvPr id="262" name="Text 11"/>
          <p:cNvSpPr txBox="1"/>
          <p:nvPr/>
        </p:nvSpPr>
        <p:spPr>
          <a:xfrm>
            <a:off x="4829175" y="2041922"/>
            <a:ext cx="3730753" cy="181255"/>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500"/>
              </a:lnSpc>
              <a:spcBef>
                <a:spcPts val="700"/>
              </a:spcBef>
              <a:defRPr b="1" sz="1100">
                <a:solidFill>
                  <a:srgbClr val="FF6B9D"/>
                </a:solidFill>
                <a:latin typeface="Tahoma"/>
                <a:ea typeface="Tahoma"/>
                <a:cs typeface="Tahoma"/>
                <a:sym typeface="Tahoma"/>
              </a:defRPr>
            </a:lvl1pPr>
          </a:lstStyle>
          <a:p>
            <a:pPr/>
            <a:r>
              <a:t>Recommendation 5</a:t>
            </a:r>
          </a:p>
        </p:txBody>
      </p:sp>
      <p:sp>
        <p:nvSpPr>
          <p:cNvPr id="263" name="Text 12"/>
          <p:cNvSpPr txBox="1"/>
          <p:nvPr/>
        </p:nvSpPr>
        <p:spPr>
          <a:xfrm>
            <a:off x="4829175" y="2337197"/>
            <a:ext cx="3730753" cy="1455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200"/>
              </a:lnSpc>
              <a:spcBef>
                <a:spcPts val="700"/>
              </a:spcBef>
              <a:defRPr sz="900">
                <a:solidFill>
                  <a:srgbClr val="2C3E50"/>
                </a:solidFill>
                <a:latin typeface="Tahoma"/>
                <a:ea typeface="Tahoma"/>
                <a:cs typeface="Tahoma"/>
                <a:sym typeface="Tahoma"/>
              </a:defRPr>
            </a:lvl1pPr>
          </a:lstStyle>
          <a:p>
            <a:pPr/>
            <a:r>
              <a:t>Consider 18 SSAD recommendations as one package</a:t>
            </a:r>
          </a:p>
        </p:txBody>
      </p:sp>
      <p:sp>
        <p:nvSpPr>
          <p:cNvPr id="264" name="Text 14"/>
          <p:cNvSpPr/>
          <p:nvPr/>
        </p:nvSpPr>
        <p:spPr>
          <a:xfrm>
            <a:off x="476250" y="3436144"/>
            <a:ext cx="8191500" cy="439937"/>
          </a:xfrm>
          <a:prstGeom prst="roundRect">
            <a:avLst>
              <a:gd name="adj" fmla="val 17321"/>
            </a:avLst>
          </a:prstGeom>
          <a:solidFill>
            <a:srgbClr val="2C3E50"/>
          </a:solidFill>
          <a:ln w="12700">
            <a:miter lim="400000"/>
          </a:ln>
        </p:spPr>
        <p:txBody>
          <a:bodyPr lIns="45719" rIns="45719" anchor="ctr"/>
          <a:lstStyle/>
          <a:p>
            <a:pPr/>
          </a:p>
        </p:txBody>
      </p:sp>
      <p:sp>
        <p:nvSpPr>
          <p:cNvPr id="265" name="Text 15"/>
          <p:cNvSpPr txBox="1"/>
          <p:nvPr/>
        </p:nvSpPr>
        <p:spPr>
          <a:xfrm>
            <a:off x="609600" y="3569494"/>
            <a:ext cx="8083296" cy="15568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300"/>
              </a:lnSpc>
              <a:defRPr b="1" sz="900">
                <a:solidFill>
                  <a:srgbClr val="FFFFFF"/>
                </a:solidFill>
                <a:latin typeface="Tahoma"/>
                <a:ea typeface="Tahoma"/>
                <a:cs typeface="Tahoma"/>
                <a:sym typeface="Tahoma"/>
              </a:defRPr>
            </a:pPr>
            <a:r>
              <a:t>Today:</a:t>
            </a:r>
            <a:r>
              <a:rPr b="0"/>
              <a:t> Council aligns on unified message before Board dialogue</a:t>
            </a:r>
          </a:p>
        </p:txBody>
      </p:sp>
      <p:sp>
        <p:nvSpPr>
          <p:cNvPr id="266" name="Text 16"/>
          <p:cNvSpPr txBox="1"/>
          <p:nvPr/>
        </p:nvSpPr>
        <p:spPr>
          <a:xfrm>
            <a:off x="476249" y="4724400"/>
            <a:ext cx="8355332" cy="1270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000"/>
              </a:lnSpc>
              <a:defRPr sz="700">
                <a:solidFill>
                  <a:srgbClr val="34495E"/>
                </a:solidFill>
                <a:latin typeface="Tahoma"/>
                <a:ea typeface="Tahoma"/>
                <a:cs typeface="Tahoma"/>
                <a:sym typeface="Tahoma"/>
              </a:defRPr>
            </a:lvl1pPr>
          </a:lstStyle>
          <a:p>
            <a:pPr/>
            <a:r>
              <a:t>RDRS = Registration Data Request Service / High stakes for data access policy</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8" name="Shape 0"/>
          <p:cNvSpPr/>
          <p:nvPr/>
        </p:nvSpPr>
        <p:spPr>
          <a:xfrm>
            <a:off x="476250" y="757237"/>
            <a:ext cx="8191500" cy="1"/>
          </a:xfrm>
          <a:prstGeom prst="line">
            <a:avLst/>
          </a:prstGeom>
          <a:ln w="28575">
            <a:solidFill>
              <a:srgbClr val="FF6B9D"/>
            </a:solidFill>
          </a:ln>
        </p:spPr>
        <p:txBody>
          <a:bodyPr lIns="45719" rIns="45719"/>
          <a:lstStyle/>
          <a:p>
            <a:pPr/>
          </a:p>
        </p:txBody>
      </p:sp>
      <p:sp>
        <p:nvSpPr>
          <p:cNvPr id="269" name="Text 1"/>
          <p:cNvSpPr txBox="1"/>
          <p:nvPr/>
        </p:nvSpPr>
        <p:spPr>
          <a:xfrm>
            <a:off x="476249" y="285750"/>
            <a:ext cx="5936172" cy="71804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800"/>
              </a:lnSpc>
              <a:defRPr b="1" sz="2800">
                <a:solidFill>
                  <a:srgbClr val="16A085"/>
                </a:solidFill>
                <a:latin typeface="Georgia"/>
                <a:ea typeface="Georgia"/>
                <a:cs typeface="Georgia"/>
                <a:sym typeface="Georgia"/>
              </a:defRPr>
            </a:lvl1pPr>
          </a:lstStyle>
          <a:p>
            <a:pPr/>
            <a:r>
              <a:t>Cross-Community Review of Reviews</a:t>
            </a:r>
          </a:p>
        </p:txBody>
      </p:sp>
      <p:sp>
        <p:nvSpPr>
          <p:cNvPr id="270" name="Text 2"/>
          <p:cNvSpPr/>
          <p:nvPr/>
        </p:nvSpPr>
        <p:spPr>
          <a:xfrm>
            <a:off x="476250" y="1076325"/>
            <a:ext cx="8191500" cy="765721"/>
          </a:xfrm>
          <a:prstGeom prst="roundRect">
            <a:avLst>
              <a:gd name="adj" fmla="val 9951"/>
            </a:avLst>
          </a:prstGeom>
          <a:solidFill>
            <a:srgbClr val="E8F6F3"/>
          </a:solidFill>
          <a:ln w="12700">
            <a:miter lim="400000"/>
          </a:ln>
        </p:spPr>
        <p:txBody>
          <a:bodyPr lIns="45719" rIns="45719" anchor="ctr"/>
          <a:lstStyle/>
          <a:p>
            <a:pPr/>
          </a:p>
        </p:txBody>
      </p:sp>
      <p:sp>
        <p:nvSpPr>
          <p:cNvPr id="271" name="Shape 3"/>
          <p:cNvSpPr/>
          <p:nvPr/>
        </p:nvSpPr>
        <p:spPr>
          <a:xfrm flipH="1">
            <a:off x="504824" y="1076325"/>
            <a:ext cx="1" cy="765722"/>
          </a:xfrm>
          <a:prstGeom prst="line">
            <a:avLst/>
          </a:prstGeom>
          <a:ln w="57150">
            <a:solidFill>
              <a:srgbClr val="16A085"/>
            </a:solidFill>
          </a:ln>
        </p:spPr>
        <p:txBody>
          <a:bodyPr lIns="45719" rIns="45719"/>
          <a:lstStyle/>
          <a:p>
            <a:pPr/>
          </a:p>
        </p:txBody>
      </p:sp>
      <p:sp>
        <p:nvSpPr>
          <p:cNvPr id="272" name="Text 4"/>
          <p:cNvSpPr txBox="1"/>
          <p:nvPr/>
        </p:nvSpPr>
        <p:spPr>
          <a:xfrm>
            <a:off x="685799" y="1228725"/>
            <a:ext cx="7986143" cy="16847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400"/>
              </a:lnSpc>
              <a:spcBef>
                <a:spcPts val="600"/>
              </a:spcBef>
              <a:defRPr b="1" sz="1000">
                <a:solidFill>
                  <a:srgbClr val="16A085"/>
                </a:solidFill>
                <a:latin typeface="Tahoma"/>
                <a:ea typeface="Tahoma"/>
                <a:cs typeface="Tahoma"/>
                <a:sym typeface="Tahoma"/>
              </a:defRPr>
            </a:lvl1pPr>
          </a:lstStyle>
          <a:p>
            <a:pPr/>
            <a:r>
              <a:t>Purpose of CCG</a:t>
            </a:r>
          </a:p>
        </p:txBody>
      </p:sp>
      <p:sp>
        <p:nvSpPr>
          <p:cNvPr id="273" name="Text 5"/>
          <p:cNvSpPr txBox="1"/>
          <p:nvPr/>
        </p:nvSpPr>
        <p:spPr>
          <a:xfrm>
            <a:off x="685799" y="1491554"/>
            <a:ext cx="7986143" cy="17600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500"/>
              </a:lnSpc>
              <a:defRPr sz="900">
                <a:solidFill>
                  <a:srgbClr val="2C3E50"/>
                </a:solidFill>
                <a:latin typeface="Tahoma"/>
                <a:ea typeface="Tahoma"/>
                <a:cs typeface="Tahoma"/>
                <a:sym typeface="Tahoma"/>
              </a:defRPr>
            </a:lvl1pPr>
          </a:lstStyle>
          <a:p>
            <a:pPr/>
            <a:r>
              <a:t>Fundamental evaluation of ICANN's entire review system and propose a refreshed framework for accountability and continuous improvement</a:t>
            </a:r>
          </a:p>
        </p:txBody>
      </p:sp>
      <p:sp>
        <p:nvSpPr>
          <p:cNvPr id="274" name="Text 6"/>
          <p:cNvSpPr/>
          <p:nvPr/>
        </p:nvSpPr>
        <p:spPr>
          <a:xfrm>
            <a:off x="476250" y="1994446"/>
            <a:ext cx="4029075" cy="1786831"/>
          </a:xfrm>
          <a:prstGeom prst="roundRect">
            <a:avLst>
              <a:gd name="adj" fmla="val 4265"/>
            </a:avLst>
          </a:prstGeom>
          <a:solidFill>
            <a:srgbClr val="FFFFFF"/>
          </a:solidFill>
          <a:ln w="28575">
            <a:solidFill>
              <a:srgbClr val="16A085"/>
            </a:solidFill>
          </a:ln>
        </p:spPr>
        <p:txBody>
          <a:bodyPr lIns="45719" rIns="45719" anchor="ctr"/>
          <a:lstStyle/>
          <a:p>
            <a:pPr/>
          </a:p>
        </p:txBody>
      </p:sp>
      <p:sp>
        <p:nvSpPr>
          <p:cNvPr id="275" name="Text 7"/>
          <p:cNvSpPr txBox="1"/>
          <p:nvPr/>
        </p:nvSpPr>
        <p:spPr>
          <a:xfrm>
            <a:off x="638175" y="2156371"/>
            <a:ext cx="3779330" cy="16903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400"/>
              </a:lnSpc>
              <a:spcBef>
                <a:spcPts val="700"/>
              </a:spcBef>
              <a:defRPr b="1" sz="1000">
                <a:solidFill>
                  <a:srgbClr val="16A085"/>
                </a:solidFill>
                <a:latin typeface="Tahoma"/>
                <a:ea typeface="Tahoma"/>
                <a:cs typeface="Tahoma"/>
                <a:sym typeface="Tahoma"/>
              </a:defRPr>
            </a:lvl1pPr>
          </a:lstStyle>
          <a:p>
            <a:pPr/>
            <a:r>
              <a:t>✓ In Scope</a:t>
            </a:r>
          </a:p>
        </p:txBody>
      </p:sp>
      <p:sp>
        <p:nvSpPr>
          <p:cNvPr id="276" name="Text 8"/>
          <p:cNvSpPr txBox="1"/>
          <p:nvPr/>
        </p:nvSpPr>
        <p:spPr>
          <a:xfrm>
            <a:off x="733425" y="2438250"/>
            <a:ext cx="3609975" cy="104756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marL="95250" indent="-95250">
              <a:lnSpc>
                <a:spcPts val="2100"/>
              </a:lnSpc>
              <a:buSzPct val="100000"/>
              <a:buChar char="•"/>
              <a:defRPr sz="1300">
                <a:solidFill>
                  <a:srgbClr val="2C3E50"/>
                </a:solidFill>
                <a:latin typeface="Tahoma"/>
                <a:ea typeface="Tahoma"/>
                <a:cs typeface="Tahoma"/>
                <a:sym typeface="Tahoma"/>
              </a:defRPr>
            </a:pPr>
            <a:r>
              <a:t>Periodic review of ICANN structure</a:t>
            </a:r>
          </a:p>
          <a:p>
            <a:pPr marL="95250" indent="-95250">
              <a:lnSpc>
                <a:spcPts val="2100"/>
              </a:lnSpc>
              <a:buSzPct val="100000"/>
              <a:buChar char="•"/>
              <a:defRPr sz="1300">
                <a:solidFill>
                  <a:srgbClr val="2C3E50"/>
                </a:solidFill>
                <a:latin typeface="Tahoma"/>
                <a:ea typeface="Tahoma"/>
                <a:cs typeface="Tahoma"/>
                <a:sym typeface="Tahoma"/>
              </a:defRPr>
            </a:pPr>
            <a:r>
              <a:t>Annual Review process</a:t>
            </a:r>
          </a:p>
          <a:p>
            <a:pPr marL="95250" indent="-95250">
              <a:lnSpc>
                <a:spcPts val="2100"/>
              </a:lnSpc>
              <a:buSzPct val="100000"/>
              <a:buChar char="•"/>
              <a:defRPr sz="1300">
                <a:solidFill>
                  <a:srgbClr val="2C3E50"/>
                </a:solidFill>
                <a:latin typeface="Tahoma"/>
                <a:ea typeface="Tahoma"/>
                <a:cs typeface="Tahoma"/>
                <a:sym typeface="Tahoma"/>
              </a:defRPr>
            </a:pPr>
            <a:r>
              <a:t>Specific Reviews</a:t>
            </a:r>
          </a:p>
          <a:p>
            <a:pPr marL="95250" indent="-95250">
              <a:lnSpc>
                <a:spcPts val="2100"/>
              </a:lnSpc>
              <a:buSzPct val="100000"/>
              <a:buChar char="•"/>
              <a:defRPr sz="1300">
                <a:solidFill>
                  <a:srgbClr val="2C3E50"/>
                </a:solidFill>
                <a:latin typeface="Tahoma"/>
                <a:ea typeface="Tahoma"/>
                <a:cs typeface="Tahoma"/>
                <a:sym typeface="Tahoma"/>
              </a:defRPr>
            </a:pPr>
            <a:r>
              <a:t>Previously conducted reviews</a:t>
            </a:r>
          </a:p>
        </p:txBody>
      </p:sp>
      <p:sp>
        <p:nvSpPr>
          <p:cNvPr id="277" name="Text 9"/>
          <p:cNvSpPr/>
          <p:nvPr/>
        </p:nvSpPr>
        <p:spPr>
          <a:xfrm>
            <a:off x="4657725" y="1994446"/>
            <a:ext cx="4010025" cy="1786831"/>
          </a:xfrm>
          <a:prstGeom prst="roundRect">
            <a:avLst>
              <a:gd name="adj" fmla="val 4265"/>
            </a:avLst>
          </a:prstGeom>
          <a:solidFill>
            <a:srgbClr val="ECF0F1"/>
          </a:solidFill>
          <a:ln w="19050">
            <a:solidFill>
              <a:srgbClr val="BDC3C7"/>
            </a:solidFill>
          </a:ln>
        </p:spPr>
        <p:txBody>
          <a:bodyPr lIns="45719" rIns="45719" anchor="ctr"/>
          <a:lstStyle/>
          <a:p>
            <a:pPr/>
          </a:p>
        </p:txBody>
      </p:sp>
      <p:sp>
        <p:nvSpPr>
          <p:cNvPr id="278" name="Text 10"/>
          <p:cNvSpPr txBox="1"/>
          <p:nvPr/>
        </p:nvSpPr>
        <p:spPr>
          <a:xfrm>
            <a:off x="4810125" y="2146846"/>
            <a:ext cx="3779330" cy="16847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400"/>
              </a:lnSpc>
              <a:spcBef>
                <a:spcPts val="700"/>
              </a:spcBef>
              <a:defRPr b="1" sz="1000">
                <a:solidFill>
                  <a:srgbClr val="2C3E50"/>
                </a:solidFill>
                <a:latin typeface="Tahoma"/>
                <a:ea typeface="Tahoma"/>
                <a:cs typeface="Tahoma"/>
                <a:sym typeface="Tahoma"/>
              </a:defRPr>
            </a:lvl1pPr>
          </a:lstStyle>
          <a:p>
            <a:pPr/>
            <a:r>
              <a:t>✗ Out of Scope</a:t>
            </a:r>
          </a:p>
        </p:txBody>
      </p:sp>
      <p:sp>
        <p:nvSpPr>
          <p:cNvPr id="279" name="Text 11"/>
          <p:cNvSpPr txBox="1"/>
          <p:nvPr/>
        </p:nvSpPr>
        <p:spPr>
          <a:xfrm>
            <a:off x="4905375" y="2428725"/>
            <a:ext cx="3609975" cy="104756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marL="95250" indent="-95250">
              <a:lnSpc>
                <a:spcPts val="2100"/>
              </a:lnSpc>
              <a:buSzPct val="100000"/>
              <a:buChar char="•"/>
              <a:defRPr sz="1300">
                <a:solidFill>
                  <a:srgbClr val="2C3E50"/>
                </a:solidFill>
                <a:latin typeface="Tahoma"/>
                <a:ea typeface="Tahoma"/>
                <a:cs typeface="Tahoma"/>
                <a:sym typeface="Tahoma"/>
              </a:defRPr>
            </a:pPr>
            <a:r>
              <a:t>Independent Review Process</a:t>
            </a:r>
          </a:p>
          <a:p>
            <a:pPr marL="95250" indent="-95250">
              <a:lnSpc>
                <a:spcPts val="2100"/>
              </a:lnSpc>
              <a:buSzPct val="100000"/>
              <a:buChar char="•"/>
              <a:defRPr sz="1300">
                <a:solidFill>
                  <a:srgbClr val="2C3E50"/>
                </a:solidFill>
                <a:latin typeface="Tahoma"/>
                <a:ea typeface="Tahoma"/>
                <a:cs typeface="Tahoma"/>
                <a:sym typeface="Tahoma"/>
              </a:defRPr>
            </a:pPr>
            <a:r>
              <a:t>Reconsideration Requests</a:t>
            </a:r>
          </a:p>
          <a:p>
            <a:pPr marL="95250" indent="-95250">
              <a:lnSpc>
                <a:spcPts val="2100"/>
              </a:lnSpc>
              <a:buSzPct val="100000"/>
              <a:buChar char="•"/>
              <a:defRPr sz="1300">
                <a:solidFill>
                  <a:srgbClr val="2C3E50"/>
                </a:solidFill>
                <a:latin typeface="Tahoma"/>
                <a:ea typeface="Tahoma"/>
                <a:cs typeface="Tahoma"/>
                <a:sym typeface="Tahoma"/>
              </a:defRPr>
            </a:pPr>
            <a:r>
              <a:t>Empowered Community processes</a:t>
            </a:r>
          </a:p>
          <a:p>
            <a:pPr marL="95250" indent="-95250">
              <a:lnSpc>
                <a:spcPts val="2100"/>
              </a:lnSpc>
              <a:buSzPct val="100000"/>
              <a:buChar char="•"/>
              <a:defRPr sz="1300">
                <a:solidFill>
                  <a:srgbClr val="2C3E50"/>
                </a:solidFill>
                <a:latin typeface="Tahoma"/>
                <a:ea typeface="Tahoma"/>
                <a:cs typeface="Tahoma"/>
                <a:sym typeface="Tahoma"/>
              </a:defRPr>
            </a:pPr>
            <a:r>
              <a:t>IANA transition reviews</a:t>
            </a:r>
          </a:p>
        </p:txBody>
      </p:sp>
      <p:sp>
        <p:nvSpPr>
          <p:cNvPr id="280" name="Text 12"/>
          <p:cNvSpPr/>
          <p:nvPr/>
        </p:nvSpPr>
        <p:spPr>
          <a:xfrm>
            <a:off x="476250" y="3933676"/>
            <a:ext cx="8191500" cy="439937"/>
          </a:xfrm>
          <a:prstGeom prst="roundRect">
            <a:avLst>
              <a:gd name="adj" fmla="val 17321"/>
            </a:avLst>
          </a:prstGeom>
          <a:solidFill>
            <a:srgbClr val="FF6B9D"/>
          </a:solidFill>
          <a:ln w="12700">
            <a:miter lim="400000"/>
          </a:ln>
        </p:spPr>
        <p:txBody>
          <a:bodyPr lIns="45719" rIns="45719" anchor="ctr"/>
          <a:lstStyle/>
          <a:p>
            <a:pPr/>
          </a:p>
        </p:txBody>
      </p:sp>
      <p:sp>
        <p:nvSpPr>
          <p:cNvPr id="281" name="Text 13"/>
          <p:cNvSpPr txBox="1"/>
          <p:nvPr/>
        </p:nvSpPr>
        <p:spPr>
          <a:xfrm>
            <a:off x="609600" y="4067026"/>
            <a:ext cx="8083296" cy="15568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a:lnSpc>
                <a:spcPts val="1300"/>
              </a:lnSpc>
              <a:defRPr b="1" sz="900">
                <a:solidFill>
                  <a:srgbClr val="FFFFFF"/>
                </a:solidFill>
                <a:latin typeface="Tahoma"/>
                <a:ea typeface="Tahoma"/>
                <a:cs typeface="Tahoma"/>
                <a:sym typeface="Tahoma"/>
              </a:defRPr>
            </a:pPr>
            <a:r>
              <a:t>Today:</a:t>
            </a:r>
            <a:r>
              <a:rPr b="0"/>
              <a:t> GNSO reps (Sophie Hey &amp; Osvaldo Novoa) provide progress update</a:t>
            </a:r>
          </a:p>
        </p:txBody>
      </p:sp>
      <p:sp>
        <p:nvSpPr>
          <p:cNvPr id="282" name="Text 14"/>
          <p:cNvSpPr txBox="1"/>
          <p:nvPr/>
        </p:nvSpPr>
        <p:spPr>
          <a:xfrm>
            <a:off x="476249" y="4724400"/>
            <a:ext cx="8355332" cy="1270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000"/>
              </a:lnSpc>
              <a:defRPr sz="700">
                <a:solidFill>
                  <a:srgbClr val="34495E"/>
                </a:solidFill>
                <a:latin typeface="Tahoma"/>
                <a:ea typeface="Tahoma"/>
                <a:cs typeface="Tahoma"/>
                <a:sym typeface="Tahoma"/>
              </a:defRPr>
            </a:lvl1pPr>
          </a:lstStyle>
          <a:p>
            <a:pPr/>
            <a:r>
              <a:t>CCG = Cross-Community Group / Charter approved by Council August 2025</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4" name="Shape 0"/>
          <p:cNvSpPr/>
          <p:nvPr/>
        </p:nvSpPr>
        <p:spPr>
          <a:xfrm>
            <a:off x="476250" y="757237"/>
            <a:ext cx="8191500" cy="1"/>
          </a:xfrm>
          <a:prstGeom prst="line">
            <a:avLst/>
          </a:prstGeom>
          <a:ln w="28575">
            <a:solidFill>
              <a:srgbClr val="FF6B9D"/>
            </a:solidFill>
          </a:ln>
        </p:spPr>
        <p:txBody>
          <a:bodyPr lIns="45719" rIns="45719"/>
          <a:lstStyle/>
          <a:p>
            <a:pPr/>
          </a:p>
        </p:txBody>
      </p:sp>
      <p:sp>
        <p:nvSpPr>
          <p:cNvPr id="285" name="Text 1"/>
          <p:cNvSpPr txBox="1"/>
          <p:nvPr/>
        </p:nvSpPr>
        <p:spPr>
          <a:xfrm>
            <a:off x="476249" y="285750"/>
            <a:ext cx="4187382" cy="362442"/>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2800"/>
              </a:lnSpc>
              <a:defRPr b="1" sz="2800">
                <a:solidFill>
                  <a:srgbClr val="16A085"/>
                </a:solidFill>
                <a:latin typeface="Georgia"/>
                <a:ea typeface="Georgia"/>
                <a:cs typeface="Georgia"/>
                <a:sym typeface="Georgia"/>
              </a:defRPr>
            </a:lvl1pPr>
          </a:lstStyle>
          <a:p>
            <a:pPr/>
            <a:r>
              <a:t>Key Takeaways</a:t>
            </a:r>
          </a:p>
        </p:txBody>
      </p:sp>
      <p:sp>
        <p:nvSpPr>
          <p:cNvPr id="286" name="Text 2"/>
          <p:cNvSpPr/>
          <p:nvPr/>
        </p:nvSpPr>
        <p:spPr>
          <a:xfrm>
            <a:off x="476250" y="1076325"/>
            <a:ext cx="8191500" cy="830462"/>
          </a:xfrm>
          <a:prstGeom prst="roundRect">
            <a:avLst>
              <a:gd name="adj" fmla="val 9176"/>
            </a:avLst>
          </a:prstGeom>
          <a:solidFill>
            <a:srgbClr val="E8F6F3"/>
          </a:solidFill>
          <a:ln w="12700">
            <a:miter lim="400000"/>
          </a:ln>
        </p:spPr>
        <p:txBody>
          <a:bodyPr lIns="45719" rIns="45719" anchor="ctr"/>
          <a:lstStyle/>
          <a:p>
            <a:pPr/>
          </a:p>
        </p:txBody>
      </p:sp>
      <p:sp>
        <p:nvSpPr>
          <p:cNvPr id="287" name="Shape 3"/>
          <p:cNvSpPr/>
          <p:nvPr/>
        </p:nvSpPr>
        <p:spPr>
          <a:xfrm flipH="1">
            <a:off x="514349" y="1076325"/>
            <a:ext cx="2" cy="830461"/>
          </a:xfrm>
          <a:prstGeom prst="line">
            <a:avLst/>
          </a:prstGeom>
          <a:ln w="76200">
            <a:solidFill>
              <a:srgbClr val="16A085"/>
            </a:solidFill>
          </a:ln>
        </p:spPr>
        <p:txBody>
          <a:bodyPr lIns="45719" rIns="45719"/>
          <a:lstStyle/>
          <a:p>
            <a:pPr/>
          </a:p>
        </p:txBody>
      </p:sp>
      <p:sp>
        <p:nvSpPr>
          <p:cNvPr id="288" name="Text 4"/>
          <p:cNvSpPr txBox="1"/>
          <p:nvPr/>
        </p:nvSpPr>
        <p:spPr>
          <a:xfrm>
            <a:off x="723900" y="1247775"/>
            <a:ext cx="7927848" cy="19403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600"/>
              </a:lnSpc>
              <a:spcBef>
                <a:spcPts val="600"/>
              </a:spcBef>
              <a:defRPr b="1" sz="1200">
                <a:solidFill>
                  <a:srgbClr val="16A085"/>
                </a:solidFill>
                <a:latin typeface="Tahoma"/>
                <a:ea typeface="Tahoma"/>
                <a:cs typeface="Tahoma"/>
                <a:sym typeface="Tahoma"/>
              </a:defRPr>
            </a:lvl1pPr>
          </a:lstStyle>
          <a:p>
            <a:pPr/>
            <a:r>
              <a:t>Watch the Votes</a:t>
            </a:r>
          </a:p>
        </p:txBody>
      </p:sp>
      <p:sp>
        <p:nvSpPr>
          <p:cNvPr id="289" name="Text 5"/>
          <p:cNvSpPr txBox="1"/>
          <p:nvPr/>
        </p:nvSpPr>
        <p:spPr>
          <a:xfrm>
            <a:off x="723900" y="1537245"/>
            <a:ext cx="7927848" cy="17600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500"/>
              </a:lnSpc>
              <a:defRPr sz="900">
                <a:solidFill>
                  <a:srgbClr val="2C3E50"/>
                </a:solidFill>
                <a:latin typeface="Tahoma"/>
                <a:ea typeface="Tahoma"/>
                <a:cs typeface="Tahoma"/>
                <a:sym typeface="Tahoma"/>
              </a:defRPr>
            </a:lvl1pPr>
          </a:lstStyle>
          <a:p>
            <a:pPr/>
            <a:r>
              <a:t>Two critical votes: DNS Abuse charter approval and IGO-INGO guidance. Both have significant implications for NCSG</a:t>
            </a:r>
          </a:p>
        </p:txBody>
      </p:sp>
      <p:sp>
        <p:nvSpPr>
          <p:cNvPr id="290" name="Text 6"/>
          <p:cNvSpPr/>
          <p:nvPr/>
        </p:nvSpPr>
        <p:spPr>
          <a:xfrm>
            <a:off x="476250" y="2059185"/>
            <a:ext cx="8191500" cy="830462"/>
          </a:xfrm>
          <a:prstGeom prst="roundRect">
            <a:avLst>
              <a:gd name="adj" fmla="val 9176"/>
            </a:avLst>
          </a:prstGeom>
          <a:solidFill>
            <a:srgbClr val="FFF5F7"/>
          </a:solidFill>
          <a:ln w="12700">
            <a:miter lim="400000"/>
          </a:ln>
        </p:spPr>
        <p:txBody>
          <a:bodyPr lIns="45719" rIns="45719" anchor="ctr"/>
          <a:lstStyle/>
          <a:p>
            <a:pPr/>
          </a:p>
        </p:txBody>
      </p:sp>
      <p:sp>
        <p:nvSpPr>
          <p:cNvPr id="291" name="Shape 7"/>
          <p:cNvSpPr/>
          <p:nvPr/>
        </p:nvSpPr>
        <p:spPr>
          <a:xfrm flipH="1">
            <a:off x="514349" y="2059185"/>
            <a:ext cx="2" cy="830462"/>
          </a:xfrm>
          <a:prstGeom prst="line">
            <a:avLst/>
          </a:prstGeom>
          <a:ln w="76200">
            <a:solidFill>
              <a:srgbClr val="FF6B9D"/>
            </a:solidFill>
          </a:ln>
        </p:spPr>
        <p:txBody>
          <a:bodyPr lIns="45719" rIns="45719"/>
          <a:lstStyle/>
          <a:p>
            <a:pPr/>
          </a:p>
        </p:txBody>
      </p:sp>
      <p:sp>
        <p:nvSpPr>
          <p:cNvPr id="292" name="Text 8"/>
          <p:cNvSpPr txBox="1"/>
          <p:nvPr/>
        </p:nvSpPr>
        <p:spPr>
          <a:xfrm>
            <a:off x="723900" y="2230635"/>
            <a:ext cx="7927848" cy="19403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600"/>
              </a:lnSpc>
              <a:spcBef>
                <a:spcPts val="600"/>
              </a:spcBef>
              <a:defRPr b="1" sz="1200">
                <a:solidFill>
                  <a:srgbClr val="FF6B9D"/>
                </a:solidFill>
                <a:latin typeface="Tahoma"/>
                <a:ea typeface="Tahoma"/>
                <a:cs typeface="Tahoma"/>
                <a:sym typeface="Tahoma"/>
              </a:defRPr>
            </a:lvl1pPr>
          </a:lstStyle>
          <a:p>
            <a:pPr/>
            <a:r>
              <a:t>SSAD Positioning Matters</a:t>
            </a:r>
          </a:p>
        </p:txBody>
      </p:sp>
      <p:sp>
        <p:nvSpPr>
          <p:cNvPr id="293" name="Text 9"/>
          <p:cNvSpPr txBox="1"/>
          <p:nvPr/>
        </p:nvSpPr>
        <p:spPr>
          <a:xfrm>
            <a:off x="723900" y="2520107"/>
            <a:ext cx="7927848" cy="36650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500"/>
              </a:lnSpc>
              <a:defRPr sz="900">
                <a:solidFill>
                  <a:srgbClr val="2C3E50"/>
                </a:solidFill>
                <a:latin typeface="Tahoma"/>
                <a:ea typeface="Tahoma"/>
                <a:cs typeface="Tahoma"/>
                <a:sym typeface="Tahoma"/>
              </a:defRPr>
            </a:lvl1pPr>
          </a:lstStyle>
          <a:p>
            <a:pPr/>
            <a:r>
              <a:t>Council's message to the Board will shape the future of domain registration data access. NCSG councilors and policy committee members need to discuss this</a:t>
            </a:r>
          </a:p>
        </p:txBody>
      </p:sp>
      <p:sp>
        <p:nvSpPr>
          <p:cNvPr id="294" name="Text 10"/>
          <p:cNvSpPr/>
          <p:nvPr/>
        </p:nvSpPr>
        <p:spPr>
          <a:xfrm>
            <a:off x="476250" y="3042047"/>
            <a:ext cx="8191500" cy="887612"/>
          </a:xfrm>
          <a:prstGeom prst="roundRect">
            <a:avLst>
              <a:gd name="adj" fmla="val 8585"/>
            </a:avLst>
          </a:prstGeom>
          <a:solidFill>
            <a:srgbClr val="FFFFFF"/>
          </a:solidFill>
          <a:ln w="28575">
            <a:solidFill>
              <a:srgbClr val="2C3E50"/>
            </a:solidFill>
          </a:ln>
        </p:spPr>
        <p:txBody>
          <a:bodyPr lIns="45719" rIns="45719" anchor="ctr"/>
          <a:lstStyle/>
          <a:p>
            <a:pPr/>
          </a:p>
        </p:txBody>
      </p:sp>
      <p:sp>
        <p:nvSpPr>
          <p:cNvPr id="295" name="Text 11"/>
          <p:cNvSpPr txBox="1"/>
          <p:nvPr/>
        </p:nvSpPr>
        <p:spPr>
          <a:xfrm>
            <a:off x="676274" y="3242072"/>
            <a:ext cx="7947281" cy="19403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600"/>
              </a:lnSpc>
              <a:spcBef>
                <a:spcPts val="600"/>
              </a:spcBef>
              <a:defRPr b="1" sz="1200">
                <a:solidFill>
                  <a:srgbClr val="2C3E50"/>
                </a:solidFill>
                <a:latin typeface="Tahoma"/>
                <a:ea typeface="Tahoma"/>
                <a:cs typeface="Tahoma"/>
                <a:sym typeface="Tahoma"/>
              </a:defRPr>
            </a:lvl1pPr>
          </a:lstStyle>
          <a:p>
            <a:pPr/>
            <a:r>
              <a:t>Process Reviews in Motion</a:t>
            </a:r>
          </a:p>
        </p:txBody>
      </p:sp>
      <p:sp>
        <p:nvSpPr>
          <p:cNvPr id="296" name="Text 12"/>
          <p:cNvSpPr txBox="1"/>
          <p:nvPr/>
        </p:nvSpPr>
        <p:spPr>
          <a:xfrm>
            <a:off x="676274" y="3531542"/>
            <a:ext cx="7947281" cy="176009"/>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500"/>
              </a:lnSpc>
              <a:defRPr sz="900">
                <a:solidFill>
                  <a:srgbClr val="2C3E50"/>
                </a:solidFill>
                <a:latin typeface="Tahoma"/>
                <a:ea typeface="Tahoma"/>
                <a:cs typeface="Tahoma"/>
                <a:sym typeface="Tahoma"/>
              </a:defRPr>
            </a:lvl1pPr>
          </a:lstStyle>
          <a:p>
            <a:pPr/>
            <a:r>
              <a:t>Meta-level governance work that will affect how ICANN operates for years to come. Can someone volunteer to follow this? </a:t>
            </a:r>
          </a:p>
        </p:txBody>
      </p:sp>
      <p:sp>
        <p:nvSpPr>
          <p:cNvPr id="297" name="Text 13"/>
          <p:cNvSpPr txBox="1"/>
          <p:nvPr/>
        </p:nvSpPr>
        <p:spPr>
          <a:xfrm>
            <a:off x="476249" y="4724400"/>
            <a:ext cx="8355332" cy="127000"/>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nSpc>
                <a:spcPts val="1000"/>
              </a:lnSpc>
              <a:defRPr sz="700">
                <a:solidFill>
                  <a:srgbClr val="34495E"/>
                </a:solidFill>
                <a:latin typeface="Tahoma"/>
                <a:ea typeface="Tahoma"/>
                <a:cs typeface="Tahoma"/>
                <a:sym typeface="Tahoma"/>
              </a:defRPr>
            </a:lvl1pPr>
          </a:lstStyle>
          <a:p>
            <a:pPr/>
            <a:r>
              <a:t>Full agenda: gnso.icann.org • Contact: Digital Medusa LLC</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