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e035c0e45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e035c0e45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e035c0e45e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2e035c0e45e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e035c0e45e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e035c0e45e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2e035c0e45e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2e035c0e45e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2e035c0e45e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2e035c0e45e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e035c0e45e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e035c0e45e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www.bsr.org/en/prs/human-rights-assessment#:~:text=A%20human%20rights%20assessment%20is%20typically%20forward%20looking%2C%20identifies%20and,recommends%20appropriate%20actionto%20address%20the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Human rights impact </a:t>
            </a:r>
            <a:r>
              <a:rPr lang="en"/>
              <a:t>assessment</a:t>
            </a:r>
            <a:r>
              <a:rPr lang="en"/>
              <a:t> of DNS Abuse contractual amendment</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fontScale="70000"/>
          </a:bodyPr>
          <a:lstStyle/>
          <a:p>
            <a:pPr indent="0" lvl="0" marL="0" rtl="0" algn="ctr">
              <a:spcBef>
                <a:spcPts val="0"/>
              </a:spcBef>
              <a:spcAft>
                <a:spcPts val="0"/>
              </a:spcAft>
              <a:buNone/>
            </a:pPr>
            <a:r>
              <a:rPr lang="en"/>
              <a:t>Noncommercial Stakeholder Group presentation </a:t>
            </a:r>
            <a:endParaRPr/>
          </a:p>
          <a:p>
            <a:pPr indent="0" lvl="0" marL="0" rtl="0" algn="ctr">
              <a:spcBef>
                <a:spcPts val="0"/>
              </a:spcBef>
              <a:spcAft>
                <a:spcPts val="0"/>
              </a:spcAft>
              <a:buNone/>
            </a:pPr>
            <a:r>
              <a:rPr lang="en"/>
              <a:t>Prepared by Farzaneh Badii (anyone else that comments from NCSG)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HRIA? </a:t>
            </a:r>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Human rights impact assessment is a process through which businesses, governments, and organizations assess the impact of their actions and decisions on people</a:t>
            </a:r>
            <a:endParaRPr/>
          </a:p>
          <a:p>
            <a:pPr indent="-342900" lvl="0" marL="457200" rtl="0" algn="l">
              <a:spcBef>
                <a:spcPts val="0"/>
              </a:spcBef>
              <a:spcAft>
                <a:spcPts val="0"/>
              </a:spcAft>
              <a:buSzPts val="1800"/>
              <a:buChar char="-"/>
            </a:pPr>
            <a:r>
              <a:rPr lang="en"/>
              <a:t>Business and Social Responsibility definition: “A human rights assessment identifies and prioritizes actual and potential adverse human rights impacts and makes recommendations for appropriate action to address those impacts.” (</a:t>
            </a:r>
            <a:r>
              <a:rPr lang="en" u="sng">
                <a:solidFill>
                  <a:schemeClr val="hlink"/>
                </a:solidFill>
                <a:hlinkClick r:id="rId3"/>
              </a:rPr>
              <a:t>Link</a:t>
            </a:r>
            <a:r>
              <a:rPr lang="en"/>
              <a:t>)</a:t>
            </a:r>
            <a:endParaRPr/>
          </a:p>
          <a:p>
            <a:pPr indent="-342900" lvl="0" marL="457200" rtl="0" algn="l">
              <a:spcBef>
                <a:spcPts val="0"/>
              </a:spcBef>
              <a:spcAft>
                <a:spcPts val="0"/>
              </a:spcAft>
              <a:buSzPts val="1800"/>
              <a:buChar char="-"/>
            </a:pPr>
            <a:r>
              <a:rPr lang="en"/>
              <a:t>Human rights impact assessment assesses risks to </a:t>
            </a:r>
            <a:r>
              <a:rPr lang="en"/>
              <a:t>people</a:t>
            </a:r>
            <a:r>
              <a:rPr lang="en"/>
              <a:t> instead of risks to companies and organizations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General HRIA process </a:t>
            </a:r>
            <a:endParaRPr/>
          </a:p>
        </p:txBody>
      </p:sp>
      <p:sp>
        <p:nvSpPr>
          <p:cNvPr id="67" name="Google Shape;67;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Affected communities’ consultation </a:t>
            </a:r>
            <a:endParaRPr/>
          </a:p>
          <a:p>
            <a:pPr indent="-342900" lvl="0" marL="457200" rtl="0" algn="l">
              <a:spcBef>
                <a:spcPts val="0"/>
              </a:spcBef>
              <a:spcAft>
                <a:spcPts val="0"/>
              </a:spcAft>
              <a:buSzPts val="1800"/>
              <a:buChar char="-"/>
            </a:pPr>
            <a:r>
              <a:rPr lang="en"/>
              <a:t>Stakeholder engagement </a:t>
            </a:r>
            <a:endParaRPr/>
          </a:p>
          <a:p>
            <a:pPr indent="-342900" lvl="0" marL="457200" rtl="0" algn="l">
              <a:spcBef>
                <a:spcPts val="0"/>
              </a:spcBef>
              <a:spcAft>
                <a:spcPts val="0"/>
              </a:spcAft>
              <a:buSzPts val="1800"/>
              <a:buChar char="-"/>
            </a:pPr>
            <a:r>
              <a:rPr lang="en"/>
              <a:t>Identification of human rights potentially at risk</a:t>
            </a:r>
            <a:endParaRPr/>
          </a:p>
          <a:p>
            <a:pPr indent="-342900" lvl="0" marL="457200" rtl="0" algn="l">
              <a:spcBef>
                <a:spcPts val="0"/>
              </a:spcBef>
              <a:spcAft>
                <a:spcPts val="0"/>
              </a:spcAft>
              <a:buSzPts val="1800"/>
              <a:buChar char="-"/>
            </a:pPr>
            <a:r>
              <a:rPr lang="en"/>
              <a:t>Providing recommendations for remedies and mitigation strategies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HRIA and DNS Abuse </a:t>
            </a:r>
            <a:endParaRPr/>
          </a:p>
        </p:txBody>
      </p:sp>
      <p:sp>
        <p:nvSpPr>
          <p:cNvPr id="73" name="Google Shape;73;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Map the affected communities and the rights that maybe at risk </a:t>
            </a:r>
            <a:endParaRPr/>
          </a:p>
          <a:p>
            <a:pPr indent="-342900" lvl="0" marL="457200" rtl="0" algn="l">
              <a:spcBef>
                <a:spcPts val="0"/>
              </a:spcBef>
              <a:spcAft>
                <a:spcPts val="0"/>
              </a:spcAft>
              <a:buSzPts val="1800"/>
              <a:buChar char="-"/>
            </a:pPr>
            <a:r>
              <a:rPr lang="en"/>
              <a:t>Discuss the remedies and potential mitigation strategies </a:t>
            </a:r>
            <a:endParaRPr/>
          </a:p>
          <a:p>
            <a:pPr indent="-342900" lvl="0" marL="457200" rtl="0" algn="l">
              <a:spcBef>
                <a:spcPts val="0"/>
              </a:spcBef>
              <a:spcAft>
                <a:spcPts val="0"/>
              </a:spcAft>
              <a:buSzPts val="1800"/>
              <a:buChar char="-"/>
            </a:pPr>
            <a:r>
              <a:rPr lang="en"/>
              <a:t>Consult with other stakeholders at ICANN </a:t>
            </a:r>
            <a:endParaRPr/>
          </a:p>
          <a:p>
            <a:pPr indent="-342900" lvl="0" marL="457200" rtl="0" algn="l">
              <a:spcBef>
                <a:spcPts val="0"/>
              </a:spcBef>
              <a:spcAft>
                <a:spcPts val="0"/>
              </a:spcAft>
              <a:buSzPts val="1800"/>
              <a:buChar char="-"/>
            </a:pPr>
            <a:r>
              <a:rPr lang="en"/>
              <a:t>Be issue specific </a:t>
            </a:r>
            <a:endParaRPr/>
          </a:p>
          <a:p>
            <a:pPr indent="0" lvl="0" marL="457200" rtl="0" algn="l">
              <a:spcBef>
                <a:spcPts val="1200"/>
              </a:spcBef>
              <a:spcAft>
                <a:spcPts val="12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7"/>
          <p:cNvSpPr txBox="1"/>
          <p:nvPr>
            <p:ph type="title"/>
          </p:nvPr>
        </p:nvSpPr>
        <p:spPr>
          <a:xfrm>
            <a:off x="311700" y="318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Improving the DNS Abuse amendments </a:t>
            </a:r>
            <a:r>
              <a:rPr lang="en"/>
              <a:t>implementation through HRIA </a:t>
            </a:r>
            <a:r>
              <a:rPr lang="en"/>
              <a:t> </a:t>
            </a:r>
            <a:endParaRPr/>
          </a:p>
        </p:txBody>
      </p:sp>
      <p:sp>
        <p:nvSpPr>
          <p:cNvPr id="79" name="Google Shape;79;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85000"/>
          </a:bodyPr>
          <a:lstStyle/>
          <a:p>
            <a:pPr indent="-325755" lvl="0" marL="457200" rtl="0" algn="l">
              <a:spcBef>
                <a:spcPts val="0"/>
              </a:spcBef>
              <a:spcAft>
                <a:spcPts val="0"/>
              </a:spcAft>
              <a:buSzPct val="100000"/>
              <a:buChar char="-"/>
            </a:pPr>
            <a:r>
              <a:rPr lang="en"/>
              <a:t>HRIA could help with clarifying “mitigation actions” that CPH should take </a:t>
            </a:r>
            <a:endParaRPr/>
          </a:p>
          <a:p>
            <a:pPr indent="-325755" lvl="0" marL="457200" rtl="0" algn="l">
              <a:spcBef>
                <a:spcPts val="0"/>
              </a:spcBef>
              <a:spcAft>
                <a:spcPts val="0"/>
              </a:spcAft>
              <a:buSzPct val="100000"/>
              <a:buChar char="-"/>
            </a:pPr>
            <a:r>
              <a:rPr lang="en"/>
              <a:t>Since definition of “appropriate” and “reasonable” depend on CPH’s practices, HRIA could help with providing direction on best practices for “appropriate” and “reasonable”</a:t>
            </a:r>
            <a:endParaRPr/>
          </a:p>
          <a:p>
            <a:pPr indent="-325755" lvl="0" marL="457200" rtl="0" algn="l">
              <a:spcBef>
                <a:spcPts val="0"/>
              </a:spcBef>
              <a:spcAft>
                <a:spcPts val="0"/>
              </a:spcAft>
              <a:buSzPct val="100000"/>
              <a:buChar char="-"/>
            </a:pPr>
            <a:r>
              <a:rPr lang="en"/>
              <a:t>For example, suspension of domains as one of the mitigation mechanisms (mentioned in the advisory document) could lead </a:t>
            </a:r>
            <a:r>
              <a:rPr lang="en"/>
              <a:t>could lead to curtailing the domain name registrant's right to free speech and may also curtail the speech of that domain's users</a:t>
            </a:r>
            <a:endParaRPr/>
          </a:p>
          <a:p>
            <a:pPr indent="-325755" lvl="0" marL="457200" rtl="0" algn="l">
              <a:spcBef>
                <a:spcPts val="0"/>
              </a:spcBef>
              <a:spcAft>
                <a:spcPts val="0"/>
              </a:spcAft>
              <a:buSzPct val="100000"/>
              <a:buChar char="-"/>
            </a:pPr>
            <a:r>
              <a:rPr lang="en"/>
              <a:t>“Reasonably prompt action”: an HRIA can </a:t>
            </a:r>
            <a:r>
              <a:rPr lang="en"/>
              <a:t>help the CPH on best practices for defining and implementing “reasonably prompt action”. T</a:t>
            </a:r>
            <a:r>
              <a:rPr lang="en"/>
              <a:t>hrough an HRIA the CPH can </a:t>
            </a:r>
            <a:r>
              <a:rPr lang="en"/>
              <a:t>identify</a:t>
            </a:r>
            <a:r>
              <a:rPr lang="en"/>
              <a:t> whether its  prompt action puts human rights at risk and, if it does, it should be transparently disclosed and </a:t>
            </a:r>
            <a:r>
              <a:rPr lang="en"/>
              <a:t>remedy provided</a:t>
            </a:r>
            <a:r>
              <a:rPr lang="en"/>
              <a:t> </a:t>
            </a:r>
            <a:endParaRPr/>
          </a:p>
          <a:p>
            <a:pPr indent="-325755" lvl="0" marL="457200" rtl="0" algn="l">
              <a:spcBef>
                <a:spcPts val="0"/>
              </a:spcBef>
              <a:spcAft>
                <a:spcPts val="0"/>
              </a:spcAft>
              <a:buSzPct val="100000"/>
              <a:buChar char="-"/>
            </a:pPr>
            <a:r>
              <a:rPr lang="en"/>
              <a:t>Using a human rights lens can help DNS abuse mitigation processes be successful in terms of quality and fairness of </a:t>
            </a:r>
            <a:r>
              <a:rPr lang="en"/>
              <a:t>the</a:t>
            </a:r>
            <a:r>
              <a:rPr lang="en"/>
              <a:t> </a:t>
            </a:r>
            <a:r>
              <a:rPr lang="en"/>
              <a:t>mitigation</a:t>
            </a:r>
            <a:r>
              <a:rPr lang="en"/>
              <a:t> processes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Step by step HRIA: example of domain name suspension</a:t>
            </a:r>
            <a:endParaRPr/>
          </a:p>
        </p:txBody>
      </p:sp>
      <p:sp>
        <p:nvSpPr>
          <p:cNvPr id="85" name="Google Shape;85;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7500" lnSpcReduction="20000"/>
          </a:bodyPr>
          <a:lstStyle/>
          <a:p>
            <a:pPr indent="-317182" lvl="0" marL="457200" rtl="0" algn="l">
              <a:spcBef>
                <a:spcPts val="0"/>
              </a:spcBef>
              <a:spcAft>
                <a:spcPts val="0"/>
              </a:spcAft>
              <a:buSzPct val="100000"/>
              <a:buChar char="-"/>
            </a:pPr>
            <a:r>
              <a:rPr b="1" lang="en"/>
              <a:t>The situation:</a:t>
            </a:r>
            <a:r>
              <a:rPr lang="en"/>
              <a:t> some domain name registrants on the Internet can commit DNS abuse (phishing, malware, botnet) or their domain name might be compromised. Registries and registrars are now contractually obligated to mitigate DNS abuse. A</a:t>
            </a:r>
            <a:r>
              <a:rPr lang="en"/>
              <a:t>s a last resort, a registrar may suspend the domain name </a:t>
            </a:r>
            <a:endParaRPr/>
          </a:p>
          <a:p>
            <a:pPr indent="-317182" lvl="0" marL="457200" rtl="0" algn="l">
              <a:spcBef>
                <a:spcPts val="0"/>
              </a:spcBef>
              <a:spcAft>
                <a:spcPts val="0"/>
              </a:spcAft>
              <a:buSzPct val="100000"/>
              <a:buChar char="-"/>
            </a:pPr>
            <a:r>
              <a:rPr b="1" lang="en"/>
              <a:t>Rightsholders:</a:t>
            </a:r>
            <a:r>
              <a:rPr lang="en"/>
              <a:t> domain name registrants whose domain is at risk of being suspended</a:t>
            </a:r>
            <a:endParaRPr/>
          </a:p>
          <a:p>
            <a:pPr indent="-317182" lvl="0" marL="457200" rtl="0" algn="l">
              <a:spcBef>
                <a:spcPts val="0"/>
              </a:spcBef>
              <a:spcAft>
                <a:spcPts val="0"/>
              </a:spcAft>
              <a:buSzPct val="100000"/>
              <a:buChar char="-"/>
            </a:pPr>
            <a:r>
              <a:rPr b="1" lang="en"/>
              <a:t>Impacted vulnerable communities:</a:t>
            </a:r>
            <a:r>
              <a:rPr lang="en"/>
              <a:t> potential impacted communities can be minority groups that try to  access to certain services that are suspended or the domain name registrant could potentially be from those communities </a:t>
            </a:r>
            <a:endParaRPr/>
          </a:p>
          <a:p>
            <a:pPr indent="-317182" lvl="0" marL="457200" rtl="0" algn="l">
              <a:spcBef>
                <a:spcPts val="0"/>
              </a:spcBef>
              <a:spcAft>
                <a:spcPts val="0"/>
              </a:spcAft>
              <a:buSzPct val="100000"/>
              <a:buChar char="-"/>
            </a:pPr>
            <a:r>
              <a:rPr b="1" lang="en"/>
              <a:t>The severity of the impact:</a:t>
            </a:r>
            <a:r>
              <a:rPr lang="en"/>
              <a:t> lack of access to online services leading to loss of freedom of expression, access to </a:t>
            </a:r>
            <a:r>
              <a:rPr lang="en"/>
              <a:t>knowledge and, if mitigation strategies lead to revealing personal information, privacy</a:t>
            </a:r>
            <a:endParaRPr/>
          </a:p>
          <a:p>
            <a:pPr indent="-317182" lvl="0" marL="457200" rtl="0" algn="l">
              <a:spcBef>
                <a:spcPts val="0"/>
              </a:spcBef>
              <a:spcAft>
                <a:spcPts val="0"/>
              </a:spcAft>
              <a:buSzPct val="100000"/>
              <a:buChar char="-"/>
            </a:pPr>
            <a:r>
              <a:rPr b="1" lang="en"/>
              <a:t>P</a:t>
            </a:r>
            <a:r>
              <a:rPr b="1" lang="en"/>
              <a:t>otential long-term implications:</a:t>
            </a:r>
            <a:r>
              <a:rPr lang="en"/>
              <a:t> lack of trust in domain names </a:t>
            </a:r>
            <a:endParaRPr/>
          </a:p>
          <a:p>
            <a:pPr indent="-317182" lvl="0" marL="457200" rtl="0" algn="l">
              <a:spcBef>
                <a:spcPts val="0"/>
              </a:spcBef>
              <a:spcAft>
                <a:spcPts val="0"/>
              </a:spcAft>
              <a:buSzPct val="100000"/>
              <a:buChar char="-"/>
            </a:pPr>
            <a:r>
              <a:rPr lang="en"/>
              <a:t>Peer companies that are taking action that the company can consult with directly</a:t>
            </a:r>
            <a:r>
              <a:rPr lang="en"/>
              <a:t>: other tech-companies have undertaken HRIA and other assessment processes which registries and registrars choose</a:t>
            </a:r>
            <a:endParaRPr/>
          </a:p>
          <a:p>
            <a:pPr indent="-317182" lvl="0" marL="457200" rtl="0" algn="l">
              <a:spcBef>
                <a:spcPts val="0"/>
              </a:spcBef>
              <a:spcAft>
                <a:spcPts val="0"/>
              </a:spcAft>
              <a:buSzPct val="100000"/>
              <a:buChar char="-"/>
            </a:pPr>
            <a:r>
              <a:rPr lang="en"/>
              <a:t>What can ICANN do to avoid, prevent, or mitigate the actual or potential human rights impacts?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Recommendations </a:t>
            </a:r>
            <a:endParaRPr/>
          </a:p>
        </p:txBody>
      </p:sp>
      <p:sp>
        <p:nvSpPr>
          <p:cNvPr id="91" name="Google Shape;91;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Transparency reporting (number of suspensions etc)</a:t>
            </a:r>
            <a:endParaRPr/>
          </a:p>
          <a:p>
            <a:pPr indent="-342900" lvl="0" marL="457200" rtl="0" algn="l">
              <a:spcBef>
                <a:spcPts val="0"/>
              </a:spcBef>
              <a:spcAft>
                <a:spcPts val="0"/>
              </a:spcAft>
              <a:buSzPts val="1800"/>
              <a:buChar char="-"/>
            </a:pPr>
            <a:r>
              <a:rPr lang="en"/>
              <a:t>Registrars to do voluntary HRIA for the decisions they take for mitigating DNS abuse </a:t>
            </a:r>
            <a:endParaRPr/>
          </a:p>
          <a:p>
            <a:pPr indent="-342900" lvl="0" marL="457200" rtl="0" algn="l">
              <a:spcBef>
                <a:spcPts val="0"/>
              </a:spcBef>
              <a:spcAft>
                <a:spcPts val="0"/>
              </a:spcAft>
              <a:buSzPts val="1800"/>
              <a:buChar char="-"/>
            </a:pPr>
            <a:r>
              <a:rPr lang="en"/>
              <a:t>Reports on law enforcement agencies and third party requests submissions </a:t>
            </a:r>
            <a:endParaRPr/>
          </a:p>
          <a:p>
            <a:pPr indent="-342900" lvl="0" marL="457200" rtl="0" algn="l">
              <a:spcBef>
                <a:spcPts val="0"/>
              </a:spcBef>
              <a:spcAft>
                <a:spcPts val="0"/>
              </a:spcAft>
              <a:buSzPts val="1800"/>
              <a:buChar char="-"/>
            </a:pPr>
            <a:r>
              <a:rPr lang="en"/>
              <a:t>Scenario-based human rights tabletop exercises </a:t>
            </a:r>
            <a:endParaRPr/>
          </a:p>
          <a:p>
            <a:pPr indent="-342900" lvl="0" marL="457200" rtl="0" algn="l">
              <a:spcBef>
                <a:spcPts val="0"/>
              </a:spcBef>
              <a:spcAft>
                <a:spcPts val="0"/>
              </a:spcAft>
              <a:buSzPts val="1800"/>
              <a:buChar char="-"/>
            </a:pPr>
            <a:r>
              <a:rPr lang="en"/>
              <a:t>Reaching out to affected communities to receive their feedback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