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3666" r:id="rId2"/>
  </p:sldMasterIdLst>
  <p:notesMasterIdLst>
    <p:notesMasterId r:id="rId49"/>
  </p:notesMasterIdLst>
  <p:handoutMasterIdLst>
    <p:handoutMasterId r:id="rId50"/>
  </p:handoutMasterIdLst>
  <p:sldIdLst>
    <p:sldId id="282" r:id="rId3"/>
    <p:sldId id="296" r:id="rId4"/>
    <p:sldId id="314" r:id="rId5"/>
    <p:sldId id="293" r:id="rId6"/>
    <p:sldId id="315" r:id="rId7"/>
    <p:sldId id="316" r:id="rId8"/>
    <p:sldId id="297" r:id="rId9"/>
    <p:sldId id="304" r:id="rId10"/>
    <p:sldId id="298" r:id="rId11"/>
    <p:sldId id="300" r:id="rId12"/>
    <p:sldId id="305" r:id="rId13"/>
    <p:sldId id="306" r:id="rId14"/>
    <p:sldId id="307" r:id="rId15"/>
    <p:sldId id="308" r:id="rId16"/>
    <p:sldId id="301" r:id="rId17"/>
    <p:sldId id="313" r:id="rId18"/>
    <p:sldId id="302" r:id="rId19"/>
    <p:sldId id="303" r:id="rId20"/>
    <p:sldId id="309" r:id="rId21"/>
    <p:sldId id="310" r:id="rId22"/>
    <p:sldId id="256" r:id="rId23"/>
    <p:sldId id="267" r:id="rId24"/>
    <p:sldId id="285" r:id="rId25"/>
    <p:sldId id="281" r:id="rId26"/>
    <p:sldId id="284" r:id="rId27"/>
    <p:sldId id="286" r:id="rId28"/>
    <p:sldId id="287" r:id="rId29"/>
    <p:sldId id="288" r:id="rId30"/>
    <p:sldId id="292" r:id="rId31"/>
    <p:sldId id="312" r:id="rId32"/>
    <p:sldId id="311" r:id="rId33"/>
    <p:sldId id="277" r:id="rId34"/>
    <p:sldId id="289" r:id="rId35"/>
    <p:sldId id="290" r:id="rId36"/>
    <p:sldId id="291" r:id="rId37"/>
    <p:sldId id="317" r:id="rId38"/>
    <p:sldId id="318" r:id="rId39"/>
    <p:sldId id="319" r:id="rId40"/>
    <p:sldId id="320" r:id="rId41"/>
    <p:sldId id="321" r:id="rId42"/>
    <p:sldId id="322" r:id="rId43"/>
    <p:sldId id="323" r:id="rId44"/>
    <p:sldId id="324" r:id="rId45"/>
    <p:sldId id="325" r:id="rId46"/>
    <p:sldId id="326" r:id="rId47"/>
    <p:sldId id="327" r:id="rId4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422">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4B91"/>
    <a:srgbClr val="18548A"/>
    <a:srgbClr val="15538C"/>
    <a:srgbClr val="0B2F49"/>
    <a:srgbClr val="092F4B"/>
    <a:srgbClr val="A1472D"/>
    <a:srgbClr val="A34729"/>
    <a:srgbClr val="B87137"/>
    <a:srgbClr val="BA7132"/>
    <a:srgbClr val="17505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96" autoAdjust="0"/>
    <p:restoredTop sz="96381" autoAdjust="0"/>
  </p:normalViewPr>
  <p:slideViewPr>
    <p:cSldViewPr snapToGrid="0" snapToObjects="1">
      <p:cViewPr varScale="1">
        <p:scale>
          <a:sx n="88" d="100"/>
          <a:sy n="88" d="100"/>
        </p:scale>
        <p:origin x="1470" y="102"/>
      </p:cViewPr>
      <p:guideLst>
        <p:guide orient="horz" pos="1422"/>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86"/>
    </p:cViewPr>
  </p:sorterViewPr>
  <p:notesViewPr>
    <p:cSldViewPr snapToGrid="0" snapToObjects="1">
      <p:cViewPr varScale="1">
        <p:scale>
          <a:sx n="70" d="100"/>
          <a:sy n="70" d="100"/>
        </p:scale>
        <p:origin x="3240" y="7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handoutMaster" Target="handoutMasters/handout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68F13CC-A6A6-524A-A0F8-DAB9B298E3B6}" type="datetimeFigureOut">
              <a:rPr lang="en-US" smtClean="0"/>
              <a:t>2/8/2015</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7CED518-EFD6-E34B-989E-6B6564A75595}" type="slidenum">
              <a:rPr lang="en-US" smtClean="0"/>
              <a:t>‹#›</a:t>
            </a:fld>
            <a:endParaRPr lang="en-US" dirty="0"/>
          </a:p>
        </p:txBody>
      </p:sp>
    </p:spTree>
    <p:extLst>
      <p:ext uri="{BB962C8B-B14F-4D97-AF65-F5344CB8AC3E}">
        <p14:creationId xmlns:p14="http://schemas.microsoft.com/office/powerpoint/2010/main" val="23140004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A614CD-FA73-DF49-AA13-A5EF746D725A}" type="datetimeFigureOut">
              <a:rPr lang="en-US" smtClean="0"/>
              <a:t>2/8/2015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002FF9-4628-B146-9948-95257A430692}" type="slidenum">
              <a:rPr lang="en-US" smtClean="0"/>
              <a:t>‹#›</a:t>
            </a:fld>
            <a:endParaRPr lang="en-US" dirty="0"/>
          </a:p>
        </p:txBody>
      </p:sp>
    </p:spTree>
    <p:extLst>
      <p:ext uri="{BB962C8B-B14F-4D97-AF65-F5344CB8AC3E}">
        <p14:creationId xmlns:p14="http://schemas.microsoft.com/office/powerpoint/2010/main" val="215689949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a stylized agenda slide</a:t>
            </a:r>
            <a:r>
              <a:rPr lang="en-US" baseline="0" dirty="0" smtClean="0"/>
              <a:t> for your presentation.</a:t>
            </a:r>
          </a:p>
          <a:p>
            <a:endParaRPr lang="en-US" baseline="0" dirty="0" smtClean="0"/>
          </a:p>
          <a:p>
            <a:r>
              <a:rPr lang="en-US" dirty="0" smtClean="0"/>
              <a:t>To</a:t>
            </a:r>
            <a:r>
              <a:rPr lang="en-US" baseline="0" dirty="0" smtClean="0"/>
              <a:t> </a:t>
            </a:r>
            <a:r>
              <a:rPr lang="en-US" dirty="0" smtClean="0"/>
              <a:t>delete a box,</a:t>
            </a:r>
            <a:r>
              <a:rPr lang="en-US" baseline="0" dirty="0" smtClean="0"/>
              <a:t> </a:t>
            </a:r>
            <a:r>
              <a:rPr lang="en-US" dirty="0" smtClean="0"/>
              <a:t>if there are too many boxes,</a:t>
            </a:r>
            <a:r>
              <a:rPr lang="en-US" baseline="0" dirty="0" smtClean="0"/>
              <a:t> click the edge of the box, ensure the entire box is highlighted, then DELETE.  </a:t>
            </a:r>
          </a:p>
          <a:p>
            <a:endParaRPr lang="en-US" baseline="0" dirty="0" smtClean="0"/>
          </a:p>
          <a:p>
            <a:r>
              <a:rPr lang="en-US" baseline="0" dirty="0" smtClean="0"/>
              <a:t>To update the numbers and text, click inside the circle for the numbers or in the box for the text, revise the text.</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60008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solidFill>
                  <a:prstClr val="black"/>
                </a:solidFill>
              </a:rPr>
              <a:pPr/>
              <a:t>8</a:t>
            </a:fld>
            <a:endParaRPr lang="en-US" dirty="0">
              <a:solidFill>
                <a:prstClr val="black"/>
              </a:solidFill>
            </a:endParaRPr>
          </a:p>
        </p:txBody>
      </p:sp>
    </p:spTree>
    <p:extLst>
      <p:ext uri="{BB962C8B-B14F-4D97-AF65-F5344CB8AC3E}">
        <p14:creationId xmlns:p14="http://schemas.microsoft.com/office/powerpoint/2010/main" val="16746913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Summarize the three main points of your</a:t>
            </a:r>
            <a:r>
              <a:rPr lang="en-US" baseline="0" dirty="0" smtClean="0"/>
              <a:t> presentation here.</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9</a:t>
            </a:fld>
            <a:endParaRPr lang="en-US"/>
          </a:p>
        </p:txBody>
      </p:sp>
    </p:spTree>
    <p:extLst>
      <p:ext uri="{BB962C8B-B14F-4D97-AF65-F5344CB8AC3E}">
        <p14:creationId xmlns:p14="http://schemas.microsoft.com/office/powerpoint/2010/main" val="24780935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To adjust the length and width of the arrow, click on the arrow, grab a corner, and lengthen or shorten, depending on your preference.  </a:t>
            </a:r>
          </a:p>
          <a:p>
            <a:endParaRPr lang="en-US" baseline="0" dirty="0" smtClean="0"/>
          </a:p>
          <a:p>
            <a:r>
              <a:rPr lang="en-US" baseline="0" dirty="0" smtClean="0"/>
              <a:t>To add a bubble, click on the bubble, ensure it is fully highlighted, COPY and PASTE.  Then drag the bubble to your preferred placement.  </a:t>
            </a:r>
          </a:p>
          <a:p>
            <a:endParaRPr lang="en-US" baseline="0" dirty="0" smtClean="0"/>
          </a:p>
          <a:p>
            <a:r>
              <a:rPr lang="en-US" baseline="0" dirty="0" smtClean="0"/>
              <a:t>To delete a bubble, click on the bubble, ensuring it is highlighted and click DELETE.  If you make a mistake, go to your top bar on PP and click EDIT, UNDO</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solidFill>
                  <a:prstClr val="black"/>
                </a:solidFill>
              </a:rPr>
              <a:pPr/>
              <a:t>10</a:t>
            </a:fld>
            <a:endParaRPr lang="en-US" dirty="0">
              <a:solidFill>
                <a:prstClr val="black"/>
              </a:solidFill>
            </a:endParaRPr>
          </a:p>
        </p:txBody>
      </p:sp>
    </p:spTree>
    <p:extLst>
      <p:ext uri="{BB962C8B-B14F-4D97-AF65-F5344CB8AC3E}">
        <p14:creationId xmlns:p14="http://schemas.microsoft.com/office/powerpoint/2010/main" val="205130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solidFill>
                  <a:prstClr val="black"/>
                </a:solidFill>
              </a:rPr>
              <a:pPr/>
              <a:t>11</a:t>
            </a:fld>
            <a:endParaRPr lang="en-US" dirty="0">
              <a:solidFill>
                <a:prstClr val="black"/>
              </a:solidFill>
            </a:endParaRPr>
          </a:p>
        </p:txBody>
      </p:sp>
    </p:spTree>
    <p:extLst>
      <p:ext uri="{BB962C8B-B14F-4D97-AF65-F5344CB8AC3E}">
        <p14:creationId xmlns:p14="http://schemas.microsoft.com/office/powerpoint/2010/main" val="7372570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solidFill>
                  <a:prstClr val="black"/>
                </a:solidFill>
              </a:rPr>
              <a:pPr/>
              <a:t>12</a:t>
            </a:fld>
            <a:endParaRPr lang="en-US" dirty="0">
              <a:solidFill>
                <a:prstClr val="black"/>
              </a:solidFill>
            </a:endParaRPr>
          </a:p>
        </p:txBody>
      </p:sp>
    </p:spTree>
    <p:extLst>
      <p:ext uri="{BB962C8B-B14F-4D97-AF65-F5344CB8AC3E}">
        <p14:creationId xmlns:p14="http://schemas.microsoft.com/office/powerpoint/2010/main" val="41323315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solidFill>
                  <a:prstClr val="black"/>
                </a:solidFill>
              </a:rPr>
              <a:pPr/>
              <a:t>13</a:t>
            </a:fld>
            <a:endParaRPr lang="en-US" dirty="0">
              <a:solidFill>
                <a:prstClr val="black"/>
              </a:solidFill>
            </a:endParaRPr>
          </a:p>
        </p:txBody>
      </p:sp>
    </p:spTree>
    <p:extLst>
      <p:ext uri="{BB962C8B-B14F-4D97-AF65-F5344CB8AC3E}">
        <p14:creationId xmlns:p14="http://schemas.microsoft.com/office/powerpoint/2010/main" val="32722657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solidFill>
                  <a:prstClr val="black"/>
                </a:solidFill>
              </a:rPr>
              <a:pPr/>
              <a:t>14</a:t>
            </a:fld>
            <a:endParaRPr lang="en-US" dirty="0">
              <a:solidFill>
                <a:prstClr val="black"/>
              </a:solidFill>
            </a:endParaRPr>
          </a:p>
        </p:txBody>
      </p:sp>
    </p:spTree>
    <p:extLst>
      <p:ext uri="{BB962C8B-B14F-4D97-AF65-F5344CB8AC3E}">
        <p14:creationId xmlns:p14="http://schemas.microsoft.com/office/powerpoint/2010/main" val="39915354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Further</a:t>
            </a:r>
            <a:r>
              <a:rPr lang="en-US" baseline="0" dirty="0" smtClean="0"/>
              <a:t> information available here – open the floor to Q&amp;A</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solidFill>
                  <a:prstClr val="black"/>
                </a:solidFill>
              </a:rPr>
              <a:pPr/>
              <a:t>15</a:t>
            </a:fld>
            <a:endParaRPr lang="en-US" dirty="0">
              <a:solidFill>
                <a:prstClr val="black"/>
              </a:solidFill>
            </a:endParaRPr>
          </a:p>
        </p:txBody>
      </p:sp>
    </p:spTree>
    <p:extLst>
      <p:ext uri="{BB962C8B-B14F-4D97-AF65-F5344CB8AC3E}">
        <p14:creationId xmlns:p14="http://schemas.microsoft.com/office/powerpoint/2010/main" val="3292957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Breakup</a:t>
            </a:r>
            <a:r>
              <a:rPr lang="en-US" baseline="0" dirty="0" smtClean="0"/>
              <a:t> your presentation, divide it into sections.  This is especially useful if most of your presentation is text.</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16</a:t>
            </a:fld>
            <a:endParaRPr lang="en-US" dirty="0"/>
          </a:p>
        </p:txBody>
      </p:sp>
    </p:spTree>
    <p:extLst>
      <p:ext uri="{BB962C8B-B14F-4D97-AF65-F5344CB8AC3E}">
        <p14:creationId xmlns:p14="http://schemas.microsoft.com/office/powerpoint/2010/main" val="34057708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solidFill>
                  <a:prstClr val="black"/>
                </a:solidFill>
              </a:rPr>
              <a:pPr/>
              <a:t>19</a:t>
            </a:fld>
            <a:endParaRPr lang="en-US" dirty="0">
              <a:solidFill>
                <a:prstClr val="black"/>
              </a:solidFill>
            </a:endParaRPr>
          </a:p>
        </p:txBody>
      </p:sp>
    </p:spTree>
    <p:extLst>
      <p:ext uri="{BB962C8B-B14F-4D97-AF65-F5344CB8AC3E}">
        <p14:creationId xmlns:p14="http://schemas.microsoft.com/office/powerpoint/2010/main" val="6561639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Breakup</a:t>
            </a:r>
            <a:r>
              <a:rPr lang="en-US" baseline="0" dirty="0" smtClean="0"/>
              <a:t> your presentation, divide it into sections.  This is especially useful if most of your presentation is text.</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20</a:t>
            </a:fld>
            <a:endParaRPr lang="en-US" dirty="0"/>
          </a:p>
        </p:txBody>
      </p:sp>
    </p:spTree>
    <p:extLst>
      <p:ext uri="{BB962C8B-B14F-4D97-AF65-F5344CB8AC3E}">
        <p14:creationId xmlns:p14="http://schemas.microsoft.com/office/powerpoint/2010/main" val="20526107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7E002FF9-4628-B146-9948-95257A430692}" type="slidenum">
              <a:rPr lang="en-US" smtClean="0"/>
              <a:t>21</a:t>
            </a:fld>
            <a:endParaRPr lang="en-US" dirty="0"/>
          </a:p>
        </p:txBody>
      </p:sp>
    </p:spTree>
    <p:extLst>
      <p:ext uri="{BB962C8B-B14F-4D97-AF65-F5344CB8AC3E}">
        <p14:creationId xmlns:p14="http://schemas.microsoft.com/office/powerpoint/2010/main" val="16616540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Formed</a:t>
            </a:r>
            <a:r>
              <a:rPr lang="en-US" baseline="0" dirty="0" smtClean="0"/>
              <a:t> at ICANN-51 to recommend a process for one or more PDP WGs to carry the ball forward on next-generation RDS.</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22</a:t>
            </a:fld>
            <a:endParaRPr lang="en-US" dirty="0"/>
          </a:p>
        </p:txBody>
      </p:sp>
    </p:spTree>
    <p:extLst>
      <p:ext uri="{BB962C8B-B14F-4D97-AF65-F5344CB8AC3E}">
        <p14:creationId xmlns:p14="http://schemas.microsoft.com/office/powerpoint/2010/main" val="22953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Note that we</a:t>
            </a:r>
            <a:r>
              <a:rPr lang="en-US" baseline="0" dirty="0" smtClean="0"/>
              <a:t> are here in the current board-initiated PDP; however, the board may yet reframe their request before a new Preliminary Issue Report is published for comment</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23</a:t>
            </a:fld>
            <a:endParaRPr lang="en-US" dirty="0"/>
          </a:p>
        </p:txBody>
      </p:sp>
    </p:spTree>
    <p:extLst>
      <p:ext uri="{BB962C8B-B14F-4D97-AF65-F5344CB8AC3E}">
        <p14:creationId xmlns:p14="http://schemas.microsoft.com/office/powerpoint/2010/main" val="19629424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a:t>
            </a:r>
            <a:r>
              <a:rPr lang="en-US" baseline="0" dirty="0" smtClean="0"/>
              <a:t> are in the blue box now – yellow box reflects next steps.</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24</a:t>
            </a:fld>
            <a:endParaRPr lang="en-US" dirty="0"/>
          </a:p>
        </p:txBody>
      </p:sp>
    </p:spTree>
    <p:extLst>
      <p:ext uri="{BB962C8B-B14F-4D97-AF65-F5344CB8AC3E}">
        <p14:creationId xmlns:p14="http://schemas.microsoft.com/office/powerpoint/2010/main" val="19629424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EP-WG members have been meeting via conference calls since ICANN-51 – all calls are recorded and transcribed, available at https://community.icann.org/pages/viewpage.action?pageId=49359624. </a:t>
            </a:r>
          </a:p>
          <a:p>
            <a:endParaRPr lang="en-US" baseline="0" dirty="0" smtClean="0"/>
          </a:p>
          <a:p>
            <a:r>
              <a:rPr lang="en-US" baseline="0" dirty="0" smtClean="0"/>
              <a:t>The group drafted a 3-phase approach for a single PDP WG to develop policy for a next generation RDS. The recommended process spans areas identified in the EWG’s final report, in a systematic manner that incorporates inputs, manages dependencies, and allows for carefully-coordinated parallel policy design by WG subteams.</a:t>
            </a:r>
          </a:p>
          <a:p>
            <a:endParaRPr lang="en-US" baseline="0" dirty="0" smtClean="0"/>
          </a:p>
          <a:p>
            <a:r>
              <a:rPr lang="en-US" baseline="0" dirty="0" smtClean="0"/>
              <a:t>These EP-WG recommendations, as well as the EWG’s recommendations, will be rolled into a new Issue Report, to be published, commented upon, finalized, and considered by the GNSO Council.</a:t>
            </a:r>
          </a:p>
          <a:p>
            <a:endParaRPr lang="en-US" baseline="0" dirty="0" smtClean="0"/>
          </a:p>
          <a:p>
            <a:r>
              <a:rPr lang="en-US" baseline="0" dirty="0" smtClean="0"/>
              <a:t>After the PDP WG publishes its final report, the PDP process would continue with GNSO Council and Board approval prior to implementation. </a:t>
            </a:r>
          </a:p>
        </p:txBody>
      </p:sp>
      <p:sp>
        <p:nvSpPr>
          <p:cNvPr id="4" name="Slide Number Placeholder 3"/>
          <p:cNvSpPr>
            <a:spLocks noGrp="1"/>
          </p:cNvSpPr>
          <p:nvPr>
            <p:ph type="sldNum" sz="quarter" idx="10"/>
          </p:nvPr>
        </p:nvSpPr>
        <p:spPr/>
        <p:txBody>
          <a:bodyPr/>
          <a:lstStyle/>
          <a:p>
            <a:fld id="{7E002FF9-4628-B146-9948-95257A430692}" type="slidenum">
              <a:rPr lang="en-US" smtClean="0"/>
              <a:t>25</a:t>
            </a:fld>
            <a:endParaRPr lang="en-US" dirty="0"/>
          </a:p>
        </p:txBody>
      </p:sp>
    </p:spTree>
    <p:extLst>
      <p:ext uri="{BB962C8B-B14F-4D97-AF65-F5344CB8AC3E}">
        <p14:creationId xmlns:p14="http://schemas.microsoft.com/office/powerpoint/2010/main" val="229532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This phased approach starts with using inputs to establish foundational policy in all areas, producing requirements to be approved by the GNSO Council. Next, PDP WG subteams would flesh out policy design in each area, possibly in parallel where dependencies and resourcing allow. During the final phase, PDP WG subteams would examine how policies in each area might be implemented, evaluating their feasibility, tweaking policy design, and developing implementation guidance.</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26</a:t>
            </a:fld>
            <a:endParaRPr lang="en-US" dirty="0"/>
          </a:p>
        </p:txBody>
      </p:sp>
    </p:spTree>
    <p:extLst>
      <p:ext uri="{BB962C8B-B14F-4D97-AF65-F5344CB8AC3E}">
        <p14:creationId xmlns:p14="http://schemas.microsoft.com/office/powerpoint/2010/main" val="19629424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EP-WG recommends a GNSO PDP</a:t>
            </a:r>
            <a:r>
              <a:rPr lang="en-US" baseline="0" dirty="0" smtClean="0"/>
              <a:t> WG </a:t>
            </a:r>
            <a:r>
              <a:rPr lang="en-US" dirty="0" smtClean="0"/>
              <a:t>coordination team consisting of (for example) the PDP WG chair, subchairs for each PDP WG subteam, and one or more GNSO Council liaison(s)</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27</a:t>
            </a:fld>
            <a:endParaRPr lang="en-US" dirty="0"/>
          </a:p>
        </p:txBody>
      </p:sp>
    </p:spTree>
    <p:extLst>
      <p:ext uri="{BB962C8B-B14F-4D97-AF65-F5344CB8AC3E}">
        <p14:creationId xmlns:p14="http://schemas.microsoft.com/office/powerpoint/2010/main" val="229532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EP-WG will take</a:t>
            </a:r>
            <a:r>
              <a:rPr lang="en-US" baseline="0" dirty="0" smtClean="0"/>
              <a:t> community feedback into consideration when finalizing its recommendations for a PDP WG process, methodology, and inputs, along with any guidance on the PDP WG’s charter. This output will be input to a new Preliminary Issue Report…</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28</a:t>
            </a:fld>
            <a:endParaRPr lang="en-US" dirty="0"/>
          </a:p>
        </p:txBody>
      </p:sp>
    </p:spTree>
    <p:extLst>
      <p:ext uri="{BB962C8B-B14F-4D97-AF65-F5344CB8AC3E}">
        <p14:creationId xmlns:p14="http://schemas.microsoft.com/office/powerpoint/2010/main" val="229532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Further</a:t>
            </a:r>
            <a:r>
              <a:rPr lang="en-US" baseline="0" dirty="0" smtClean="0"/>
              <a:t> information available here – open the floor to Q&amp;A</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29</a:t>
            </a:fld>
            <a:endParaRPr lang="en-US" dirty="0"/>
          </a:p>
        </p:txBody>
      </p:sp>
    </p:spTree>
    <p:extLst>
      <p:ext uri="{BB962C8B-B14F-4D97-AF65-F5344CB8AC3E}">
        <p14:creationId xmlns:p14="http://schemas.microsoft.com/office/powerpoint/2010/main" val="229532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Breakup</a:t>
            </a:r>
            <a:r>
              <a:rPr lang="en-US" baseline="0" dirty="0" smtClean="0"/>
              <a:t> your presentation, divide it into sections.  This is especially useful if most of your presentation is text.</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solidFill>
                  <a:prstClr val="black"/>
                </a:solidFill>
              </a:rPr>
              <a:pPr/>
              <a:t>30</a:t>
            </a:fld>
            <a:endParaRPr lang="en-US" dirty="0">
              <a:solidFill>
                <a:prstClr val="black"/>
              </a:solidFill>
            </a:endParaRPr>
          </a:p>
        </p:txBody>
      </p:sp>
    </p:spTree>
    <p:extLst>
      <p:ext uri="{BB962C8B-B14F-4D97-AF65-F5344CB8AC3E}">
        <p14:creationId xmlns:p14="http://schemas.microsoft.com/office/powerpoint/2010/main" val="3302382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7E002FF9-4628-B146-9948-95257A430692}" type="slidenum">
              <a:rPr lang="en-US" smtClean="0">
                <a:solidFill>
                  <a:prstClr val="black"/>
                </a:solidFill>
              </a:rPr>
              <a:pPr/>
              <a:t>31</a:t>
            </a:fld>
            <a:endParaRPr lang="en-US" dirty="0">
              <a:solidFill>
                <a:prstClr val="black"/>
              </a:solidFill>
            </a:endParaRPr>
          </a:p>
        </p:txBody>
      </p:sp>
    </p:spTree>
    <p:extLst>
      <p:ext uri="{BB962C8B-B14F-4D97-AF65-F5344CB8AC3E}">
        <p14:creationId xmlns:p14="http://schemas.microsoft.com/office/powerpoint/2010/main" val="6979056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32</a:t>
            </a:fld>
            <a:endParaRPr lang="en-US" dirty="0"/>
          </a:p>
        </p:txBody>
      </p:sp>
    </p:spTree>
    <p:extLst>
      <p:ext uri="{BB962C8B-B14F-4D97-AF65-F5344CB8AC3E}">
        <p14:creationId xmlns:p14="http://schemas.microsoft.com/office/powerpoint/2010/main" val="24027699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a:t>
            </a:r>
            <a:r>
              <a:rPr lang="en-US" baseline="0" dirty="0" smtClean="0"/>
              <a:t> left, steps before the PDP WG starts include finalizing a new Issue Report and developing any inputs (shown here in italics) that are identified as required but not yet available. </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33</a:t>
            </a:fld>
            <a:endParaRPr lang="en-US" dirty="0"/>
          </a:p>
        </p:txBody>
      </p:sp>
    </p:spTree>
    <p:extLst>
      <p:ext uri="{BB962C8B-B14F-4D97-AF65-F5344CB8AC3E}">
        <p14:creationId xmlns:p14="http://schemas.microsoft.com/office/powerpoint/2010/main" val="19629424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34</a:t>
            </a:fld>
            <a:endParaRPr lang="en-US" dirty="0"/>
          </a:p>
        </p:txBody>
      </p:sp>
    </p:spTree>
    <p:extLst>
      <p:ext uri="{BB962C8B-B14F-4D97-AF65-F5344CB8AC3E}">
        <p14:creationId xmlns:p14="http://schemas.microsoft.com/office/powerpoint/2010/main" val="19629424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After the PDP WG completes its Final Report, the PDP process would continue</a:t>
            </a:r>
            <a:r>
              <a:rPr lang="en-US" baseline="0" dirty="0" smtClean="0"/>
              <a:t> through adoption before implementation, as shown here.</a:t>
            </a:r>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35</a:t>
            </a:fld>
            <a:endParaRPr lang="en-US" dirty="0"/>
          </a:p>
        </p:txBody>
      </p:sp>
    </p:spTree>
    <p:extLst>
      <p:ext uri="{BB962C8B-B14F-4D97-AF65-F5344CB8AC3E}">
        <p14:creationId xmlns:p14="http://schemas.microsoft.com/office/powerpoint/2010/main" val="19629424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solidFill>
                  <a:prstClr val="black"/>
                </a:solidFill>
              </a:rPr>
              <a:pPr/>
              <a:t>36</a:t>
            </a:fld>
            <a:endParaRPr lang="en-US" dirty="0">
              <a:solidFill>
                <a:prstClr val="black"/>
              </a:solidFill>
            </a:endParaRPr>
          </a:p>
        </p:txBody>
      </p:sp>
    </p:spTree>
    <p:extLst>
      <p:ext uri="{BB962C8B-B14F-4D97-AF65-F5344CB8AC3E}">
        <p14:creationId xmlns:p14="http://schemas.microsoft.com/office/powerpoint/2010/main" val="30103068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3" name="Group 2"/>
          <p:cNvGrpSpPr/>
          <p:nvPr userDrawn="1"/>
        </p:nvGrpSpPr>
        <p:grpSpPr>
          <a:xfrm>
            <a:off x="0" y="-67733"/>
            <a:ext cx="9309518" cy="6954090"/>
            <a:chOff x="0" y="-67733"/>
            <a:chExt cx="9309518" cy="6954090"/>
          </a:xfrm>
        </p:grpSpPr>
        <p:pic>
          <p:nvPicPr>
            <p:cNvPr id="11" name="Picture 10"/>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246474"/>
              <a:ext cx="9309518" cy="6368988"/>
            </a:xfrm>
            <a:prstGeom prst="rect">
              <a:avLst/>
            </a:prstGeom>
          </p:spPr>
        </p:pic>
        <p:sp>
          <p:nvSpPr>
            <p:cNvPr id="2" name="Rectangle 1"/>
            <p:cNvSpPr/>
            <p:nvPr userDrawn="1"/>
          </p:nvSpPr>
          <p:spPr>
            <a:xfrm>
              <a:off x="0" y="-67733"/>
              <a:ext cx="9309518" cy="351829"/>
            </a:xfrm>
            <a:prstGeom prst="rect">
              <a:avLst/>
            </a:prstGeom>
            <a:solidFill>
              <a:srgbClr val="06243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2" name="Rectangle 11"/>
            <p:cNvSpPr/>
            <p:nvPr userDrawn="1"/>
          </p:nvSpPr>
          <p:spPr>
            <a:xfrm>
              <a:off x="0" y="6602262"/>
              <a:ext cx="9309518" cy="284095"/>
            </a:xfrm>
            <a:prstGeom prst="rect">
              <a:avLst/>
            </a:prstGeom>
            <a:solidFill>
              <a:srgbClr val="06243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7" name="Rectangle 6"/>
          <p:cNvSpPr/>
          <p:nvPr userDrawn="1"/>
        </p:nvSpPr>
        <p:spPr>
          <a:xfrm>
            <a:off x="0" y="4130514"/>
            <a:ext cx="9309518" cy="1898497"/>
          </a:xfrm>
          <a:prstGeom prst="rect">
            <a:avLst/>
          </a:prstGeom>
          <a:solidFill>
            <a:srgbClr val="1768B1">
              <a:alpha val="84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8" name="Rectangle 7"/>
          <p:cNvSpPr/>
          <p:nvPr userDrawn="1"/>
        </p:nvSpPr>
        <p:spPr>
          <a:xfrm>
            <a:off x="0" y="4130514"/>
            <a:ext cx="1697789" cy="1898497"/>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9" name="Picture 8" descr="ICANN_Logo_W.eps"/>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5566" y="4566371"/>
            <a:ext cx="1253416" cy="972830"/>
          </a:xfrm>
          <a:prstGeom prst="rect">
            <a:avLst/>
          </a:prstGeom>
        </p:spPr>
      </p:pic>
      <p:sp>
        <p:nvSpPr>
          <p:cNvPr id="10" name="Rectangle 9"/>
          <p:cNvSpPr/>
          <p:nvPr userDrawn="1"/>
        </p:nvSpPr>
        <p:spPr>
          <a:xfrm flipV="1">
            <a:off x="-1" y="4130513"/>
            <a:ext cx="9309519" cy="116253"/>
          </a:xfrm>
          <a:prstGeom prst="rect">
            <a:avLst/>
          </a:prstGeom>
          <a:solidFill>
            <a:srgbClr val="0C1F24">
              <a:alpha val="36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2034044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11" name="Group 10"/>
          <p:cNvGrpSpPr/>
          <p:nvPr userDrawn="1"/>
        </p:nvGrpSpPr>
        <p:grpSpPr>
          <a:xfrm>
            <a:off x="0" y="2110371"/>
            <a:ext cx="9198524" cy="4759071"/>
            <a:chOff x="0" y="2110371"/>
            <a:chExt cx="9198524" cy="4759071"/>
          </a:xfrm>
        </p:grpSpPr>
        <p:sp>
          <p:nvSpPr>
            <p:cNvPr id="3" name="Freeform 2"/>
            <p:cNvSpPr/>
            <p:nvPr userDrawn="1"/>
          </p:nvSpPr>
          <p:spPr>
            <a:xfrm>
              <a:off x="0" y="2110371"/>
              <a:ext cx="9198524" cy="4759071"/>
            </a:xfrm>
            <a:custGeom>
              <a:avLst/>
              <a:gdLst>
                <a:gd name="connsiteX0" fmla="*/ 0 w 9198524"/>
                <a:gd name="connsiteY0" fmla="*/ 0 h 5515904"/>
                <a:gd name="connsiteX1" fmla="*/ 9198524 w 9198524"/>
                <a:gd name="connsiteY1" fmla="*/ 3014506 h 5515904"/>
                <a:gd name="connsiteX2" fmla="*/ 9198524 w 9198524"/>
                <a:gd name="connsiteY2" fmla="*/ 5477421 h 5515904"/>
                <a:gd name="connsiteX3" fmla="*/ 0 w 9198524"/>
                <a:gd name="connsiteY3" fmla="*/ 5515904 h 5515904"/>
                <a:gd name="connsiteX4" fmla="*/ 0 w 9198524"/>
                <a:gd name="connsiteY4" fmla="*/ 0 h 5515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98524" h="5515904">
                  <a:moveTo>
                    <a:pt x="0" y="0"/>
                  </a:moveTo>
                  <a:lnTo>
                    <a:pt x="9198524" y="3014506"/>
                  </a:lnTo>
                  <a:lnTo>
                    <a:pt x="9198524" y="5477421"/>
                  </a:lnTo>
                  <a:lnTo>
                    <a:pt x="0" y="5515904"/>
                  </a:lnTo>
                  <a:cubicBezTo>
                    <a:pt x="4276" y="3685821"/>
                    <a:pt x="8553" y="1855738"/>
                    <a:pt x="0" y="0"/>
                  </a:cubicBezTo>
                  <a:close/>
                </a:path>
              </a:pathLst>
            </a:custGeom>
            <a:solidFill>
              <a:srgbClr val="1768B1">
                <a:alpha val="17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4" name="Freeform 3"/>
            <p:cNvSpPr/>
            <p:nvPr userDrawn="1"/>
          </p:nvSpPr>
          <p:spPr>
            <a:xfrm>
              <a:off x="1" y="3174865"/>
              <a:ext cx="9144000" cy="3694577"/>
            </a:xfrm>
            <a:custGeom>
              <a:avLst/>
              <a:gdLst>
                <a:gd name="connsiteX0" fmla="*/ 6029715 w 6029715"/>
                <a:gd name="connsiteY0" fmla="*/ 0 h 6875638"/>
                <a:gd name="connsiteX1" fmla="*/ 6029715 w 6029715"/>
                <a:gd name="connsiteY1" fmla="*/ 6875638 h 6875638"/>
                <a:gd name="connsiteX2" fmla="*/ 0 w 6029715"/>
                <a:gd name="connsiteY2" fmla="*/ 6875638 h 6875638"/>
                <a:gd name="connsiteX3" fmla="*/ 6029715 w 6029715"/>
                <a:gd name="connsiteY3" fmla="*/ 0 h 6875638"/>
              </a:gdLst>
              <a:ahLst/>
              <a:cxnLst>
                <a:cxn ang="0">
                  <a:pos x="connsiteX0" y="connsiteY0"/>
                </a:cxn>
                <a:cxn ang="0">
                  <a:pos x="connsiteX1" y="connsiteY1"/>
                </a:cxn>
                <a:cxn ang="0">
                  <a:pos x="connsiteX2" y="connsiteY2"/>
                </a:cxn>
                <a:cxn ang="0">
                  <a:pos x="connsiteX3" y="connsiteY3"/>
                </a:cxn>
              </a:cxnLst>
              <a:rect l="l" t="t" r="r" b="b"/>
              <a:pathLst>
                <a:path w="6029715" h="6875638">
                  <a:moveTo>
                    <a:pt x="6029715" y="0"/>
                  </a:moveTo>
                  <a:lnTo>
                    <a:pt x="6029715" y="6875638"/>
                  </a:lnTo>
                  <a:lnTo>
                    <a:pt x="0" y="6875638"/>
                  </a:lnTo>
                  <a:lnTo>
                    <a:pt x="6029715" y="0"/>
                  </a:lnTo>
                  <a:close/>
                </a:path>
              </a:pathLst>
            </a:custGeom>
            <a:solidFill>
              <a:srgbClr val="1768B1">
                <a:alpha val="16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pic>
        <p:nvPicPr>
          <p:cNvPr id="2" name="Picture 1" descr="footer.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6318497"/>
            <a:ext cx="9152141" cy="547644"/>
          </a:xfrm>
          <a:prstGeom prst="rect">
            <a:avLst/>
          </a:prstGeom>
        </p:spPr>
      </p:pic>
      <p:sp>
        <p:nvSpPr>
          <p:cNvPr id="34" name="Slide Number Placeholder 5"/>
          <p:cNvSpPr txBox="1">
            <a:spLocks/>
          </p:cNvSpPr>
          <p:nvPr userDrawn="1"/>
        </p:nvSpPr>
        <p:spPr>
          <a:xfrm>
            <a:off x="6826732" y="6414964"/>
            <a:ext cx="21336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dirty="0" smtClean="0">
                <a:solidFill>
                  <a:srgbClr val="FFFFFF"/>
                </a:solidFill>
                <a:latin typeface="Source Sans Pro"/>
                <a:cs typeface="Source Sans Pro"/>
              </a:rPr>
              <a:t>   |   </a:t>
            </a:r>
            <a:fld id="{D43A6F16-D3CF-4F46-B6D9-B3CAB1B87938}" type="slidenum">
              <a:rPr lang="en-US" sz="1400" smtClean="0">
                <a:solidFill>
                  <a:srgbClr val="FFFFFF"/>
                </a:solidFill>
                <a:latin typeface="Source Sans Pro"/>
                <a:cs typeface="Source Sans Pro"/>
              </a:rPr>
              <a:pPr algn="r"/>
              <a:t>‹#›</a:t>
            </a:fld>
            <a:endParaRPr lang="en-US" sz="1400" dirty="0">
              <a:solidFill>
                <a:srgbClr val="FFFFFF"/>
              </a:solidFill>
              <a:latin typeface="Source Sans Pro"/>
              <a:cs typeface="Source Sans Pro"/>
            </a:endParaRPr>
          </a:p>
        </p:txBody>
      </p:sp>
      <p:sp>
        <p:nvSpPr>
          <p:cNvPr id="35" name="Title 19"/>
          <p:cNvSpPr>
            <a:spLocks noGrp="1"/>
          </p:cNvSpPr>
          <p:nvPr userDrawn="1">
            <p:ph type="title" hasCustomPrompt="1"/>
          </p:nvPr>
        </p:nvSpPr>
        <p:spPr>
          <a:xfrm>
            <a:off x="0" y="-7478"/>
            <a:ext cx="9144000" cy="710655"/>
          </a:xfrm>
          <a:prstGeom prst="rect">
            <a:avLst/>
          </a:prstGeom>
          <a:solidFill>
            <a:srgbClr val="1768B1"/>
          </a:solidFill>
        </p:spPr>
        <p:txBody>
          <a:bodyPr vert="horz"/>
          <a:lstStyle>
            <a:lvl1pPr marL="292100" algn="l">
              <a:lnSpc>
                <a:spcPts val="3980"/>
              </a:lnSpc>
              <a:defRPr sz="3200" b="0" i="0" baseline="0">
                <a:solidFill>
                  <a:schemeClr val="bg1"/>
                </a:solidFill>
                <a:latin typeface="Source Sans Pro"/>
                <a:cs typeface="Source Sans Pro"/>
              </a:defRPr>
            </a:lvl1pPr>
          </a:lstStyle>
          <a:p>
            <a:r>
              <a:rPr lang="en-US" dirty="0" smtClean="0"/>
              <a:t>Click to edit title</a:t>
            </a:r>
            <a:endParaRPr lang="en-US" dirty="0"/>
          </a:p>
        </p:txBody>
      </p:sp>
    </p:spTree>
    <p:extLst>
      <p:ext uri="{BB962C8B-B14F-4D97-AF65-F5344CB8AC3E}">
        <p14:creationId xmlns:p14="http://schemas.microsoft.com/office/powerpoint/2010/main" val="130537263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13" name="Title 19"/>
          <p:cNvSpPr>
            <a:spLocks noGrp="1"/>
          </p:cNvSpPr>
          <p:nvPr>
            <p:ph type="title" hasCustomPrompt="1"/>
          </p:nvPr>
        </p:nvSpPr>
        <p:spPr>
          <a:xfrm>
            <a:off x="0" y="-7478"/>
            <a:ext cx="9144000" cy="710655"/>
          </a:xfrm>
          <a:prstGeom prst="rect">
            <a:avLst/>
          </a:prstGeom>
          <a:solidFill>
            <a:srgbClr val="1768B1"/>
          </a:solidFill>
        </p:spPr>
        <p:txBody>
          <a:bodyPr vert="horz"/>
          <a:lstStyle>
            <a:lvl1pPr marL="292100" algn="l">
              <a:lnSpc>
                <a:spcPts val="3980"/>
              </a:lnSpc>
              <a:defRPr sz="3200" b="0" i="0" baseline="0">
                <a:solidFill>
                  <a:schemeClr val="bg1"/>
                </a:solidFill>
                <a:latin typeface="Source Sans Pro"/>
                <a:cs typeface="Source Sans Pro"/>
              </a:defRPr>
            </a:lvl1pPr>
          </a:lstStyle>
          <a:p>
            <a:r>
              <a:rPr lang="en-US" dirty="0" smtClean="0"/>
              <a:t>Click to edit title</a:t>
            </a:r>
            <a:endParaRPr lang="en-US" dirty="0"/>
          </a:p>
        </p:txBody>
      </p:sp>
      <p:pic>
        <p:nvPicPr>
          <p:cNvPr id="15" name="Picture 14" descr="footer.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6318497"/>
            <a:ext cx="9152141" cy="547644"/>
          </a:xfrm>
          <a:prstGeom prst="rect">
            <a:avLst/>
          </a:prstGeom>
        </p:spPr>
      </p:pic>
      <p:sp>
        <p:nvSpPr>
          <p:cNvPr id="16" name="Slide Number Placeholder 5"/>
          <p:cNvSpPr txBox="1">
            <a:spLocks/>
          </p:cNvSpPr>
          <p:nvPr userDrawn="1"/>
        </p:nvSpPr>
        <p:spPr>
          <a:xfrm>
            <a:off x="6826732" y="6414964"/>
            <a:ext cx="21336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dirty="0" smtClean="0">
                <a:solidFill>
                  <a:srgbClr val="FFFFFF"/>
                </a:solidFill>
                <a:latin typeface="Source Sans Pro"/>
                <a:cs typeface="Source Sans Pro"/>
              </a:rPr>
              <a:t>   |   </a:t>
            </a:r>
            <a:fld id="{D43A6F16-D3CF-4F46-B6D9-B3CAB1B87938}" type="slidenum">
              <a:rPr lang="en-US" sz="1400" smtClean="0">
                <a:solidFill>
                  <a:srgbClr val="FFFFFF"/>
                </a:solidFill>
                <a:latin typeface="Source Sans Pro"/>
                <a:cs typeface="Source Sans Pro"/>
              </a:rPr>
              <a:pPr algn="r"/>
              <a:t>‹#›</a:t>
            </a:fld>
            <a:endParaRPr lang="en-US" sz="1400" dirty="0">
              <a:solidFill>
                <a:srgbClr val="FFFFFF"/>
              </a:solidFill>
              <a:latin typeface="Source Sans Pro"/>
              <a:cs typeface="Source Sans Pro"/>
            </a:endParaRPr>
          </a:p>
        </p:txBody>
      </p:sp>
    </p:spTree>
    <p:extLst>
      <p:ext uri="{BB962C8B-B14F-4D97-AF65-F5344CB8AC3E}">
        <p14:creationId xmlns:p14="http://schemas.microsoft.com/office/powerpoint/2010/main" val="2083083298"/>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36511238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pic>
        <p:nvPicPr>
          <p:cNvPr id="14" name="Picture 13"/>
          <p:cNvPicPr>
            <a:picLocks noChangeAspect="1"/>
          </p:cNvPicPr>
          <p:nvPr userDrawn="1"/>
        </p:nvPicPr>
        <p:blipFill rotWithShape="1">
          <a:blip r:embed="rId2" cstate="email">
            <a:extLst>
              <a:ext uri="{28A0092B-C50C-407E-A947-70E740481C1C}">
                <a14:useLocalDpi xmlns:a14="http://schemas.microsoft.com/office/drawing/2010/main"/>
              </a:ext>
            </a:extLst>
          </a:blip>
          <a:srcRect l="5219" r="3872"/>
          <a:stretch/>
        </p:blipFill>
        <p:spPr>
          <a:xfrm>
            <a:off x="-60960" y="-8390"/>
            <a:ext cx="9296400" cy="6881326"/>
          </a:xfrm>
          <a:prstGeom prst="rect">
            <a:avLst/>
          </a:prstGeom>
        </p:spPr>
      </p:pic>
      <p:sp>
        <p:nvSpPr>
          <p:cNvPr id="36" name="Text Placeholder 35"/>
          <p:cNvSpPr>
            <a:spLocks noGrp="1"/>
          </p:cNvSpPr>
          <p:nvPr userDrawn="1">
            <p:ph type="body" sz="quarter" idx="13" hasCustomPrompt="1"/>
          </p:nvPr>
        </p:nvSpPr>
        <p:spPr>
          <a:xfrm>
            <a:off x="569913" y="2377590"/>
            <a:ext cx="6256337" cy="1728788"/>
          </a:xfrm>
          <a:prstGeom prst="rect">
            <a:avLst/>
          </a:prstGeom>
        </p:spPr>
        <p:txBody>
          <a:bodyPr vert="horz"/>
          <a:lstStyle>
            <a:lvl1pPr marL="0" indent="0">
              <a:buNone/>
              <a:defRPr sz="3600">
                <a:solidFill>
                  <a:schemeClr val="bg1"/>
                </a:solidFill>
                <a:latin typeface="Source Sans Pro Light"/>
                <a:cs typeface="Source Sans Pro Ligh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Name of an Agenda Item</a:t>
            </a:r>
          </a:p>
          <a:p>
            <a:pPr lvl="0"/>
            <a:r>
              <a:rPr lang="en-US" dirty="0" smtClean="0"/>
              <a:t>Section Divider</a:t>
            </a:r>
          </a:p>
        </p:txBody>
      </p:sp>
    </p:spTree>
    <p:extLst>
      <p:ext uri="{BB962C8B-B14F-4D97-AF65-F5344CB8AC3E}">
        <p14:creationId xmlns:p14="http://schemas.microsoft.com/office/powerpoint/2010/main" val="498837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Agenda">
    <p:spTree>
      <p:nvGrpSpPr>
        <p:cNvPr id="1" name=""/>
        <p:cNvGrpSpPr/>
        <p:nvPr/>
      </p:nvGrpSpPr>
      <p:grpSpPr>
        <a:xfrm>
          <a:off x="0" y="0"/>
          <a:ext cx="0" cy="0"/>
          <a:chOff x="0" y="0"/>
          <a:chExt cx="0" cy="0"/>
        </a:xfrm>
      </p:grpSpPr>
      <p:pic>
        <p:nvPicPr>
          <p:cNvPr id="4" name="Picture 3" descr="agenda2.jpg"/>
          <p:cNvPicPr>
            <a:picLocks noChangeAspect="1"/>
          </p:cNvPicPr>
          <p:nvPr userDrawn="1"/>
        </p:nvPicPr>
        <p:blipFill rotWithShape="1">
          <a:blip r:embed="rId2">
            <a:extLst>
              <a:ext uri="{28A0092B-C50C-407E-A947-70E740481C1C}">
                <a14:useLocalDpi xmlns:a14="http://schemas.microsoft.com/office/drawing/2010/main" val="0"/>
              </a:ext>
            </a:extLst>
          </a:blip>
          <a:srcRect l="19229" r="19889"/>
          <a:stretch/>
        </p:blipFill>
        <p:spPr>
          <a:xfrm>
            <a:off x="0" y="-2541"/>
            <a:ext cx="9144000" cy="6869049"/>
          </a:xfrm>
          <a:prstGeom prst="rect">
            <a:avLst/>
          </a:prstGeom>
        </p:spPr>
      </p:pic>
      <p:sp>
        <p:nvSpPr>
          <p:cNvPr id="9" name="Text Placeholder 35"/>
          <p:cNvSpPr>
            <a:spLocks noGrp="1"/>
          </p:cNvSpPr>
          <p:nvPr>
            <p:ph type="body" sz="quarter" idx="13" hasCustomPrompt="1"/>
          </p:nvPr>
        </p:nvSpPr>
        <p:spPr>
          <a:xfrm>
            <a:off x="569913" y="2377590"/>
            <a:ext cx="6256337" cy="1728788"/>
          </a:xfrm>
          <a:prstGeom prst="rect">
            <a:avLst/>
          </a:prstGeom>
        </p:spPr>
        <p:txBody>
          <a:bodyPr vert="horz"/>
          <a:lstStyle>
            <a:lvl1pPr marL="0" indent="0">
              <a:buNone/>
              <a:defRPr sz="3600">
                <a:solidFill>
                  <a:schemeClr val="bg1"/>
                </a:solidFill>
                <a:latin typeface="Source Sans Pro Light"/>
                <a:cs typeface="Source Sans Pro Ligh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Name of an Agenda Item</a:t>
            </a:r>
          </a:p>
          <a:p>
            <a:pPr lvl="0"/>
            <a:r>
              <a:rPr lang="en-US" dirty="0" smtClean="0"/>
              <a:t>Section Divider</a:t>
            </a:r>
          </a:p>
        </p:txBody>
      </p:sp>
    </p:spTree>
    <p:extLst>
      <p:ext uri="{BB962C8B-B14F-4D97-AF65-F5344CB8AC3E}">
        <p14:creationId xmlns:p14="http://schemas.microsoft.com/office/powerpoint/2010/main" val="186709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genda3.jpg"/>
          <p:cNvPicPr>
            <a:picLocks noChangeAspect="1"/>
          </p:cNvPicPr>
          <p:nvPr userDrawn="1"/>
        </p:nvPicPr>
        <p:blipFill rotWithShape="1">
          <a:blip r:embed="rId2">
            <a:extLst>
              <a:ext uri="{28A0092B-C50C-407E-A947-70E740481C1C}">
                <a14:useLocalDpi xmlns:a14="http://schemas.microsoft.com/office/drawing/2010/main" val="0"/>
              </a:ext>
            </a:extLst>
          </a:blip>
          <a:srcRect l="19206" r="19518"/>
          <a:stretch/>
        </p:blipFill>
        <p:spPr>
          <a:xfrm>
            <a:off x="0" y="0"/>
            <a:ext cx="9155981" cy="6876852"/>
          </a:xfrm>
          <a:prstGeom prst="rect">
            <a:avLst/>
          </a:prstGeom>
        </p:spPr>
      </p:pic>
      <p:sp>
        <p:nvSpPr>
          <p:cNvPr id="4" name="Text Placeholder 35"/>
          <p:cNvSpPr>
            <a:spLocks noGrp="1"/>
          </p:cNvSpPr>
          <p:nvPr>
            <p:ph type="body" sz="quarter" idx="13" hasCustomPrompt="1"/>
          </p:nvPr>
        </p:nvSpPr>
        <p:spPr>
          <a:xfrm>
            <a:off x="569913" y="2377590"/>
            <a:ext cx="6256337" cy="1728788"/>
          </a:xfrm>
          <a:prstGeom prst="rect">
            <a:avLst/>
          </a:prstGeom>
        </p:spPr>
        <p:txBody>
          <a:bodyPr vert="horz"/>
          <a:lstStyle>
            <a:lvl1pPr marL="0" indent="0">
              <a:buNone/>
              <a:defRPr sz="3600">
                <a:solidFill>
                  <a:schemeClr val="bg1"/>
                </a:solidFill>
                <a:latin typeface="Source Sans Pro Light"/>
                <a:cs typeface="Source Sans Pro Ligh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Name of an Agenda Item</a:t>
            </a:r>
          </a:p>
          <a:p>
            <a:pPr lvl="0"/>
            <a:r>
              <a:rPr lang="en-US" dirty="0" smtClean="0"/>
              <a:t>Section Divider</a:t>
            </a:r>
          </a:p>
        </p:txBody>
      </p:sp>
    </p:spTree>
    <p:extLst>
      <p:ext uri="{BB962C8B-B14F-4D97-AF65-F5344CB8AC3E}">
        <p14:creationId xmlns:p14="http://schemas.microsoft.com/office/powerpoint/2010/main" val="4080330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4B2A2B16-49C9-954D-8277-3584E06BFDA5}" type="datetimeFigureOut">
              <a:rPr lang="en-US" smtClean="0"/>
              <a:t>2/8/2015</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2EDB52F1-C9D8-9246-A68F-9E52FE0F8808}" type="slidenum">
              <a:rPr lang="en-US" smtClean="0"/>
              <a:t>‹#›</a:t>
            </a:fld>
            <a:endParaRPr lang="en-US" dirty="0"/>
          </a:p>
        </p:txBody>
      </p:sp>
    </p:spTree>
    <p:extLst>
      <p:ext uri="{BB962C8B-B14F-4D97-AF65-F5344CB8AC3E}">
        <p14:creationId xmlns:p14="http://schemas.microsoft.com/office/powerpoint/2010/main" val="1923089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grpSp>
        <p:nvGrpSpPr>
          <p:cNvPr id="3" name="Group 2"/>
          <p:cNvGrpSpPr/>
          <p:nvPr/>
        </p:nvGrpSpPr>
        <p:grpSpPr>
          <a:xfrm>
            <a:off x="0" y="-67733"/>
            <a:ext cx="9309518" cy="6954090"/>
            <a:chOff x="0" y="-67733"/>
            <a:chExt cx="9309518" cy="6954090"/>
          </a:xfrm>
        </p:grpSpPr>
        <p:pic>
          <p:nvPicPr>
            <p:cNvPr id="11" name="Picture 10"/>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246474"/>
              <a:ext cx="9309518" cy="6368988"/>
            </a:xfrm>
            <a:prstGeom prst="rect">
              <a:avLst/>
            </a:prstGeom>
          </p:spPr>
        </p:pic>
        <p:sp>
          <p:nvSpPr>
            <p:cNvPr id="2" name="Rectangle 1"/>
            <p:cNvSpPr/>
            <p:nvPr userDrawn="1"/>
          </p:nvSpPr>
          <p:spPr>
            <a:xfrm>
              <a:off x="0" y="-67733"/>
              <a:ext cx="9309518" cy="351829"/>
            </a:xfrm>
            <a:prstGeom prst="rect">
              <a:avLst/>
            </a:prstGeom>
            <a:solidFill>
              <a:srgbClr val="06243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userDrawn="1"/>
          </p:nvSpPr>
          <p:spPr>
            <a:xfrm>
              <a:off x="0" y="6602262"/>
              <a:ext cx="9309518" cy="284095"/>
            </a:xfrm>
            <a:prstGeom prst="rect">
              <a:avLst/>
            </a:prstGeom>
            <a:solidFill>
              <a:srgbClr val="06243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grpSp>
      <p:sp>
        <p:nvSpPr>
          <p:cNvPr id="7" name="Rectangle 6"/>
          <p:cNvSpPr/>
          <p:nvPr/>
        </p:nvSpPr>
        <p:spPr>
          <a:xfrm>
            <a:off x="0" y="4130514"/>
            <a:ext cx="9309518" cy="1898497"/>
          </a:xfrm>
          <a:prstGeom prst="rect">
            <a:avLst/>
          </a:prstGeom>
          <a:solidFill>
            <a:srgbClr val="1768B1">
              <a:alpha val="84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8" name="Rectangle 7"/>
          <p:cNvSpPr/>
          <p:nvPr/>
        </p:nvSpPr>
        <p:spPr>
          <a:xfrm>
            <a:off x="0" y="4130514"/>
            <a:ext cx="1697789" cy="1898497"/>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pic>
        <p:nvPicPr>
          <p:cNvPr id="9" name="Picture 8" descr="ICANN_Logo_W.eps"/>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566" y="4566371"/>
            <a:ext cx="1253416" cy="972830"/>
          </a:xfrm>
          <a:prstGeom prst="rect">
            <a:avLst/>
          </a:prstGeom>
        </p:spPr>
      </p:pic>
      <p:sp>
        <p:nvSpPr>
          <p:cNvPr id="10" name="Rectangle 9"/>
          <p:cNvSpPr/>
          <p:nvPr/>
        </p:nvSpPr>
        <p:spPr>
          <a:xfrm flipV="1">
            <a:off x="-1" y="4130513"/>
            <a:ext cx="9309519" cy="116253"/>
          </a:xfrm>
          <a:prstGeom prst="rect">
            <a:avLst/>
          </a:prstGeom>
          <a:solidFill>
            <a:srgbClr val="0C1F24">
              <a:alpha val="36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37451728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grpSp>
        <p:nvGrpSpPr>
          <p:cNvPr id="11" name="Group 10"/>
          <p:cNvGrpSpPr/>
          <p:nvPr/>
        </p:nvGrpSpPr>
        <p:grpSpPr>
          <a:xfrm>
            <a:off x="0" y="2110371"/>
            <a:ext cx="9198524" cy="4759071"/>
            <a:chOff x="0" y="2110371"/>
            <a:chExt cx="9198524" cy="4759071"/>
          </a:xfrm>
        </p:grpSpPr>
        <p:sp>
          <p:nvSpPr>
            <p:cNvPr id="3" name="Freeform 2"/>
            <p:cNvSpPr/>
            <p:nvPr userDrawn="1"/>
          </p:nvSpPr>
          <p:spPr>
            <a:xfrm>
              <a:off x="0" y="2110371"/>
              <a:ext cx="9198524" cy="4759071"/>
            </a:xfrm>
            <a:custGeom>
              <a:avLst/>
              <a:gdLst>
                <a:gd name="connsiteX0" fmla="*/ 0 w 9198524"/>
                <a:gd name="connsiteY0" fmla="*/ 0 h 5515904"/>
                <a:gd name="connsiteX1" fmla="*/ 9198524 w 9198524"/>
                <a:gd name="connsiteY1" fmla="*/ 3014506 h 5515904"/>
                <a:gd name="connsiteX2" fmla="*/ 9198524 w 9198524"/>
                <a:gd name="connsiteY2" fmla="*/ 5477421 h 5515904"/>
                <a:gd name="connsiteX3" fmla="*/ 0 w 9198524"/>
                <a:gd name="connsiteY3" fmla="*/ 5515904 h 5515904"/>
                <a:gd name="connsiteX4" fmla="*/ 0 w 9198524"/>
                <a:gd name="connsiteY4" fmla="*/ 0 h 5515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98524" h="5515904">
                  <a:moveTo>
                    <a:pt x="0" y="0"/>
                  </a:moveTo>
                  <a:lnTo>
                    <a:pt x="9198524" y="3014506"/>
                  </a:lnTo>
                  <a:lnTo>
                    <a:pt x="9198524" y="5477421"/>
                  </a:lnTo>
                  <a:lnTo>
                    <a:pt x="0" y="5515904"/>
                  </a:lnTo>
                  <a:cubicBezTo>
                    <a:pt x="4276" y="3685821"/>
                    <a:pt x="8553" y="1855738"/>
                    <a:pt x="0" y="0"/>
                  </a:cubicBezTo>
                  <a:close/>
                </a:path>
              </a:pathLst>
            </a:custGeom>
            <a:solidFill>
              <a:srgbClr val="1768B1">
                <a:alpha val="17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4" name="Freeform 3"/>
            <p:cNvSpPr/>
            <p:nvPr userDrawn="1"/>
          </p:nvSpPr>
          <p:spPr>
            <a:xfrm>
              <a:off x="1" y="3174865"/>
              <a:ext cx="9144000" cy="3694577"/>
            </a:xfrm>
            <a:custGeom>
              <a:avLst/>
              <a:gdLst>
                <a:gd name="connsiteX0" fmla="*/ 6029715 w 6029715"/>
                <a:gd name="connsiteY0" fmla="*/ 0 h 6875638"/>
                <a:gd name="connsiteX1" fmla="*/ 6029715 w 6029715"/>
                <a:gd name="connsiteY1" fmla="*/ 6875638 h 6875638"/>
                <a:gd name="connsiteX2" fmla="*/ 0 w 6029715"/>
                <a:gd name="connsiteY2" fmla="*/ 6875638 h 6875638"/>
                <a:gd name="connsiteX3" fmla="*/ 6029715 w 6029715"/>
                <a:gd name="connsiteY3" fmla="*/ 0 h 6875638"/>
              </a:gdLst>
              <a:ahLst/>
              <a:cxnLst>
                <a:cxn ang="0">
                  <a:pos x="connsiteX0" y="connsiteY0"/>
                </a:cxn>
                <a:cxn ang="0">
                  <a:pos x="connsiteX1" y="connsiteY1"/>
                </a:cxn>
                <a:cxn ang="0">
                  <a:pos x="connsiteX2" y="connsiteY2"/>
                </a:cxn>
                <a:cxn ang="0">
                  <a:pos x="connsiteX3" y="connsiteY3"/>
                </a:cxn>
              </a:cxnLst>
              <a:rect l="l" t="t" r="r" b="b"/>
              <a:pathLst>
                <a:path w="6029715" h="6875638">
                  <a:moveTo>
                    <a:pt x="6029715" y="0"/>
                  </a:moveTo>
                  <a:lnTo>
                    <a:pt x="6029715" y="6875638"/>
                  </a:lnTo>
                  <a:lnTo>
                    <a:pt x="0" y="6875638"/>
                  </a:lnTo>
                  <a:lnTo>
                    <a:pt x="6029715" y="0"/>
                  </a:lnTo>
                  <a:close/>
                </a:path>
              </a:pathLst>
            </a:custGeom>
            <a:solidFill>
              <a:srgbClr val="1768B1">
                <a:alpha val="16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grpSp>
      <p:pic>
        <p:nvPicPr>
          <p:cNvPr id="2" name="Picture 1" descr="footer.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318497"/>
            <a:ext cx="9152141" cy="547644"/>
          </a:xfrm>
          <a:prstGeom prst="rect">
            <a:avLst/>
          </a:prstGeom>
        </p:spPr>
      </p:pic>
      <p:sp>
        <p:nvSpPr>
          <p:cNvPr id="34" name="Slide Number Placeholder 5"/>
          <p:cNvSpPr txBox="1">
            <a:spLocks/>
          </p:cNvSpPr>
          <p:nvPr/>
        </p:nvSpPr>
        <p:spPr>
          <a:xfrm>
            <a:off x="6826732" y="6414964"/>
            <a:ext cx="21336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dirty="0" smtClean="0">
                <a:solidFill>
                  <a:srgbClr val="FFFFFF"/>
                </a:solidFill>
                <a:latin typeface="Source Sans Pro"/>
                <a:cs typeface="Source Sans Pro"/>
              </a:rPr>
              <a:t>   |   </a:t>
            </a:r>
            <a:fld id="{D43A6F16-D3CF-4F46-B6D9-B3CAB1B87938}" type="slidenum">
              <a:rPr lang="en-US" sz="1400" smtClean="0">
                <a:solidFill>
                  <a:srgbClr val="FFFFFF"/>
                </a:solidFill>
                <a:latin typeface="Source Sans Pro"/>
                <a:cs typeface="Source Sans Pro"/>
              </a:rPr>
              <a:pPr algn="r"/>
              <a:t>‹#›</a:t>
            </a:fld>
            <a:endParaRPr lang="en-US" sz="1400" dirty="0">
              <a:solidFill>
                <a:srgbClr val="FFFFFF"/>
              </a:solidFill>
              <a:latin typeface="Source Sans Pro"/>
              <a:cs typeface="Source Sans Pro"/>
            </a:endParaRPr>
          </a:p>
        </p:txBody>
      </p:sp>
      <p:sp>
        <p:nvSpPr>
          <p:cNvPr id="35" name="Title 19"/>
          <p:cNvSpPr>
            <a:spLocks noGrp="1"/>
          </p:cNvSpPr>
          <p:nvPr>
            <p:ph type="title" hasCustomPrompt="1"/>
          </p:nvPr>
        </p:nvSpPr>
        <p:spPr>
          <a:xfrm>
            <a:off x="0" y="-7478"/>
            <a:ext cx="9144000" cy="710655"/>
          </a:xfrm>
          <a:prstGeom prst="rect">
            <a:avLst/>
          </a:prstGeom>
          <a:solidFill>
            <a:srgbClr val="1768B1"/>
          </a:solidFill>
        </p:spPr>
        <p:txBody>
          <a:bodyPr vert="horz"/>
          <a:lstStyle>
            <a:lvl1pPr marL="292100" algn="l">
              <a:lnSpc>
                <a:spcPts val="3980"/>
              </a:lnSpc>
              <a:defRPr sz="3200" b="0" i="0" baseline="0">
                <a:solidFill>
                  <a:schemeClr val="bg1"/>
                </a:solidFill>
                <a:latin typeface="Source Sans Pro"/>
                <a:cs typeface="Source Sans Pro"/>
              </a:defRPr>
            </a:lvl1pPr>
          </a:lstStyle>
          <a:p>
            <a:r>
              <a:rPr lang="en-US" dirty="0" smtClean="0"/>
              <a:t>Click to edit title</a:t>
            </a:r>
            <a:endParaRPr lang="en-US" dirty="0"/>
          </a:p>
        </p:txBody>
      </p:sp>
    </p:spTree>
    <p:extLst>
      <p:ext uri="{BB962C8B-B14F-4D97-AF65-F5344CB8AC3E}">
        <p14:creationId xmlns:p14="http://schemas.microsoft.com/office/powerpoint/2010/main" val="2739111619"/>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13" name="Title 19"/>
          <p:cNvSpPr>
            <a:spLocks noGrp="1"/>
          </p:cNvSpPr>
          <p:nvPr>
            <p:ph type="title" hasCustomPrompt="1"/>
          </p:nvPr>
        </p:nvSpPr>
        <p:spPr>
          <a:xfrm>
            <a:off x="0" y="-7478"/>
            <a:ext cx="9144000" cy="710655"/>
          </a:xfrm>
          <a:prstGeom prst="rect">
            <a:avLst/>
          </a:prstGeom>
          <a:solidFill>
            <a:srgbClr val="1768B1"/>
          </a:solidFill>
        </p:spPr>
        <p:txBody>
          <a:bodyPr vert="horz"/>
          <a:lstStyle>
            <a:lvl1pPr marL="292100" algn="l">
              <a:lnSpc>
                <a:spcPts val="3980"/>
              </a:lnSpc>
              <a:defRPr sz="3200" b="0" i="0" baseline="0">
                <a:solidFill>
                  <a:schemeClr val="bg1"/>
                </a:solidFill>
                <a:latin typeface="Source Sans Pro"/>
                <a:cs typeface="Source Sans Pro"/>
              </a:defRPr>
            </a:lvl1pPr>
          </a:lstStyle>
          <a:p>
            <a:r>
              <a:rPr lang="en-US" dirty="0" smtClean="0"/>
              <a:t>Click to edit title</a:t>
            </a:r>
            <a:endParaRPr lang="en-US" dirty="0"/>
          </a:p>
        </p:txBody>
      </p:sp>
      <p:pic>
        <p:nvPicPr>
          <p:cNvPr id="15" name="Picture 14" descr="footer.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6318497"/>
            <a:ext cx="9152141" cy="547644"/>
          </a:xfrm>
          <a:prstGeom prst="rect">
            <a:avLst/>
          </a:prstGeom>
        </p:spPr>
      </p:pic>
      <p:sp>
        <p:nvSpPr>
          <p:cNvPr id="16" name="Slide Number Placeholder 5"/>
          <p:cNvSpPr txBox="1">
            <a:spLocks/>
          </p:cNvSpPr>
          <p:nvPr/>
        </p:nvSpPr>
        <p:spPr>
          <a:xfrm>
            <a:off x="6826732" y="6414964"/>
            <a:ext cx="2133600"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dirty="0" smtClean="0">
                <a:solidFill>
                  <a:srgbClr val="FFFFFF"/>
                </a:solidFill>
                <a:latin typeface="Source Sans Pro"/>
                <a:cs typeface="Source Sans Pro"/>
              </a:rPr>
              <a:t>   |   </a:t>
            </a:r>
            <a:fld id="{D43A6F16-D3CF-4F46-B6D9-B3CAB1B87938}" type="slidenum">
              <a:rPr lang="en-US" sz="1400" smtClean="0">
                <a:solidFill>
                  <a:srgbClr val="FFFFFF"/>
                </a:solidFill>
                <a:latin typeface="Source Sans Pro"/>
                <a:cs typeface="Source Sans Pro"/>
              </a:rPr>
              <a:pPr algn="r"/>
              <a:t>‹#›</a:t>
            </a:fld>
            <a:endParaRPr lang="en-US" sz="1400" dirty="0">
              <a:solidFill>
                <a:srgbClr val="FFFFFF"/>
              </a:solidFill>
              <a:latin typeface="Source Sans Pro"/>
              <a:cs typeface="Source Sans Pro"/>
            </a:endParaRPr>
          </a:p>
        </p:txBody>
      </p:sp>
    </p:spTree>
    <p:extLst>
      <p:ext uri="{BB962C8B-B14F-4D97-AF65-F5344CB8AC3E}">
        <p14:creationId xmlns:p14="http://schemas.microsoft.com/office/powerpoint/2010/main" val="23491583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1010848"/>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pic>
        <p:nvPicPr>
          <p:cNvPr id="14" name="Picture 13"/>
          <p:cNvPicPr>
            <a:picLocks noChangeAspect="1"/>
          </p:cNvPicPr>
          <p:nvPr/>
        </p:nvPicPr>
        <p:blipFill rotWithShape="1">
          <a:blip r:embed="rId2" cstate="email">
            <a:extLst>
              <a:ext uri="{28A0092B-C50C-407E-A947-70E740481C1C}">
                <a14:useLocalDpi xmlns:a14="http://schemas.microsoft.com/office/drawing/2010/main"/>
              </a:ext>
            </a:extLst>
          </a:blip>
          <a:srcRect l="5219" r="3872"/>
          <a:stretch/>
        </p:blipFill>
        <p:spPr>
          <a:xfrm>
            <a:off x="-60960" y="-8390"/>
            <a:ext cx="9296400" cy="6881326"/>
          </a:xfrm>
          <a:prstGeom prst="rect">
            <a:avLst/>
          </a:prstGeom>
        </p:spPr>
      </p:pic>
      <p:sp>
        <p:nvSpPr>
          <p:cNvPr id="36" name="Text Placeholder 35"/>
          <p:cNvSpPr>
            <a:spLocks noGrp="1"/>
          </p:cNvSpPr>
          <p:nvPr>
            <p:ph type="body" sz="quarter" idx="13" hasCustomPrompt="1"/>
          </p:nvPr>
        </p:nvSpPr>
        <p:spPr>
          <a:xfrm>
            <a:off x="569913" y="2377590"/>
            <a:ext cx="6256337" cy="1728788"/>
          </a:xfrm>
          <a:prstGeom prst="rect">
            <a:avLst/>
          </a:prstGeom>
        </p:spPr>
        <p:txBody>
          <a:bodyPr vert="horz"/>
          <a:lstStyle>
            <a:lvl1pPr marL="0" indent="0">
              <a:buNone/>
              <a:defRPr sz="3600">
                <a:solidFill>
                  <a:schemeClr val="bg1"/>
                </a:solidFill>
                <a:latin typeface="Source Sans Pro Light"/>
                <a:cs typeface="Source Sans Pro Ligh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Name of an Agenda Item</a:t>
            </a:r>
          </a:p>
          <a:p>
            <a:pPr lvl="0"/>
            <a:r>
              <a:rPr lang="en-US" dirty="0" smtClean="0"/>
              <a:t>Section Divider</a:t>
            </a:r>
          </a:p>
        </p:txBody>
      </p:sp>
    </p:spTree>
    <p:extLst>
      <p:ext uri="{BB962C8B-B14F-4D97-AF65-F5344CB8AC3E}">
        <p14:creationId xmlns:p14="http://schemas.microsoft.com/office/powerpoint/2010/main" val="2203911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1_Agenda">
    <p:spTree>
      <p:nvGrpSpPr>
        <p:cNvPr id="1" name=""/>
        <p:cNvGrpSpPr/>
        <p:nvPr/>
      </p:nvGrpSpPr>
      <p:grpSpPr>
        <a:xfrm>
          <a:off x="0" y="0"/>
          <a:ext cx="0" cy="0"/>
          <a:chOff x="0" y="0"/>
          <a:chExt cx="0" cy="0"/>
        </a:xfrm>
      </p:grpSpPr>
      <p:pic>
        <p:nvPicPr>
          <p:cNvPr id="4" name="Picture 3" descr="agenda2.jpg"/>
          <p:cNvPicPr>
            <a:picLocks noChangeAspect="1"/>
          </p:cNvPicPr>
          <p:nvPr/>
        </p:nvPicPr>
        <p:blipFill rotWithShape="1">
          <a:blip r:embed="rId2">
            <a:extLst>
              <a:ext uri="{28A0092B-C50C-407E-A947-70E740481C1C}">
                <a14:useLocalDpi xmlns:a14="http://schemas.microsoft.com/office/drawing/2010/main" val="0"/>
              </a:ext>
            </a:extLst>
          </a:blip>
          <a:srcRect l="19229" r="19889"/>
          <a:stretch/>
        </p:blipFill>
        <p:spPr>
          <a:xfrm>
            <a:off x="0" y="-2541"/>
            <a:ext cx="9144000" cy="6869049"/>
          </a:xfrm>
          <a:prstGeom prst="rect">
            <a:avLst/>
          </a:prstGeom>
        </p:spPr>
      </p:pic>
      <p:sp>
        <p:nvSpPr>
          <p:cNvPr id="9" name="Text Placeholder 35"/>
          <p:cNvSpPr>
            <a:spLocks noGrp="1"/>
          </p:cNvSpPr>
          <p:nvPr>
            <p:ph type="body" sz="quarter" idx="13" hasCustomPrompt="1"/>
          </p:nvPr>
        </p:nvSpPr>
        <p:spPr>
          <a:xfrm>
            <a:off x="569913" y="2377590"/>
            <a:ext cx="6256337" cy="1728788"/>
          </a:xfrm>
          <a:prstGeom prst="rect">
            <a:avLst/>
          </a:prstGeom>
        </p:spPr>
        <p:txBody>
          <a:bodyPr vert="horz"/>
          <a:lstStyle>
            <a:lvl1pPr marL="0" indent="0">
              <a:buNone/>
              <a:defRPr sz="3600">
                <a:solidFill>
                  <a:schemeClr val="bg1"/>
                </a:solidFill>
                <a:latin typeface="Source Sans Pro Light"/>
                <a:cs typeface="Source Sans Pro Ligh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Name of an Agenda Item</a:t>
            </a:r>
          </a:p>
          <a:p>
            <a:pPr lvl="0"/>
            <a:r>
              <a:rPr lang="en-US" dirty="0" smtClean="0"/>
              <a:t>Section Divider</a:t>
            </a:r>
          </a:p>
        </p:txBody>
      </p:sp>
    </p:spTree>
    <p:extLst>
      <p:ext uri="{BB962C8B-B14F-4D97-AF65-F5344CB8AC3E}">
        <p14:creationId xmlns:p14="http://schemas.microsoft.com/office/powerpoint/2010/main" val="27638322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pic>
        <p:nvPicPr>
          <p:cNvPr id="3" name="Picture 2" descr="agenda3.jpg"/>
          <p:cNvPicPr>
            <a:picLocks noChangeAspect="1"/>
          </p:cNvPicPr>
          <p:nvPr/>
        </p:nvPicPr>
        <p:blipFill rotWithShape="1">
          <a:blip r:embed="rId2">
            <a:extLst>
              <a:ext uri="{28A0092B-C50C-407E-A947-70E740481C1C}">
                <a14:useLocalDpi xmlns:a14="http://schemas.microsoft.com/office/drawing/2010/main" val="0"/>
              </a:ext>
            </a:extLst>
          </a:blip>
          <a:srcRect l="19206" r="19518"/>
          <a:stretch/>
        </p:blipFill>
        <p:spPr>
          <a:xfrm>
            <a:off x="0" y="0"/>
            <a:ext cx="9155981" cy="6876852"/>
          </a:xfrm>
          <a:prstGeom prst="rect">
            <a:avLst/>
          </a:prstGeom>
        </p:spPr>
      </p:pic>
      <p:sp>
        <p:nvSpPr>
          <p:cNvPr id="4" name="Text Placeholder 35"/>
          <p:cNvSpPr>
            <a:spLocks noGrp="1"/>
          </p:cNvSpPr>
          <p:nvPr>
            <p:ph type="body" sz="quarter" idx="13" hasCustomPrompt="1"/>
          </p:nvPr>
        </p:nvSpPr>
        <p:spPr>
          <a:xfrm>
            <a:off x="569913" y="2377590"/>
            <a:ext cx="6256337" cy="1728788"/>
          </a:xfrm>
          <a:prstGeom prst="rect">
            <a:avLst/>
          </a:prstGeom>
        </p:spPr>
        <p:txBody>
          <a:bodyPr vert="horz"/>
          <a:lstStyle>
            <a:lvl1pPr marL="0" indent="0">
              <a:buNone/>
              <a:defRPr sz="3600">
                <a:solidFill>
                  <a:schemeClr val="bg1"/>
                </a:solidFill>
                <a:latin typeface="Source Sans Pro Light"/>
                <a:cs typeface="Source Sans Pro Ligh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Name of an Agenda Item</a:t>
            </a:r>
          </a:p>
          <a:p>
            <a:pPr lvl="0"/>
            <a:r>
              <a:rPr lang="en-US" dirty="0" smtClean="0"/>
              <a:t>Section Divider</a:t>
            </a:r>
          </a:p>
        </p:txBody>
      </p:sp>
    </p:spTree>
    <p:extLst>
      <p:ext uri="{BB962C8B-B14F-4D97-AF65-F5344CB8AC3E}">
        <p14:creationId xmlns:p14="http://schemas.microsoft.com/office/powerpoint/2010/main" val="13745654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2DB3CC5-14A1-5046-ACE0-1204E9588CA9}" type="datetimeFigureOut">
              <a:rPr lang="en-US" smtClean="0">
                <a:solidFill>
                  <a:srgbClr val="0A1F24"/>
                </a:solidFill>
              </a:rPr>
              <a:pPr/>
              <a:t>2/8/2015</a:t>
            </a:fld>
            <a:endParaRPr lang="en-US">
              <a:solidFill>
                <a:srgbClr val="0A1F24"/>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srgbClr val="0A1F24"/>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FD5A5DC4-2272-6840-9C9C-C76D6872B091}" type="slidenum">
              <a:rPr lang="en-US" smtClean="0">
                <a:solidFill>
                  <a:srgbClr val="0A1F24"/>
                </a:solidFill>
              </a:rPr>
              <a:pPr/>
              <a:t>‹#›</a:t>
            </a:fld>
            <a:endParaRPr lang="en-US">
              <a:solidFill>
                <a:srgbClr val="0A1F24"/>
              </a:solidFill>
            </a:endParaRPr>
          </a:p>
        </p:txBody>
      </p:sp>
    </p:spTree>
    <p:extLst>
      <p:ext uri="{BB962C8B-B14F-4D97-AF65-F5344CB8AC3E}">
        <p14:creationId xmlns:p14="http://schemas.microsoft.com/office/powerpoint/2010/main" val="2669532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271243"/>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64" r:id="rId4"/>
    <p:sldLayoutId id="2147483655" r:id="rId5"/>
    <p:sldLayoutId id="2147483663" r:id="rId6"/>
    <p:sldLayoutId id="2147483662" r:id="rId7"/>
    <p:sldLayoutId id="2147483665" r:id="rId8"/>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461551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icann.org/news/announcement-2014-05-19-en"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whois.icann.org/sites/default/files/files/ars-pilot-23dec14-en.pdf"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hyperlink" Target="https://community.icann.org/download/attachments/49359624/RDS-PDP-Process-v8.pdf" TargetMode="External"/><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hyperlink" Target="http://singapore52.icann.org/en/schedule/mon-whois"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hyperlink" Target="https://community.icann.org/display/WG/EWG+FAQs"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hyperlink" Target="https://community.icann.org/pages/viewpage.action?pageId=49359349" TargetMode="External"/><Relationship Id="rId5" Type="http://schemas.openxmlformats.org/officeDocument/2006/relationships/hyperlink" Target="https://community.icann.org/display/WG/EWG+Multimedia+Frequently+Asked+Questions" TargetMode="External"/><Relationship Id="rId4" Type="http://schemas.openxmlformats.org/officeDocument/2006/relationships/hyperlink" Target="https://community.icann.org/pages/viewpage.action?pageId=48343061"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hyperlink" Target="https://community.icann.org/download/attachments/49359624/RDS-PDP-Process-v8.pdf" TargetMode="External"/><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hyperlink" Target="https://gacweb.icann.org/display/GACADV/2013-04-11-Safeguards-1" TargetMode="External"/><Relationship Id="rId2" Type="http://schemas.openxmlformats.org/officeDocument/2006/relationships/hyperlink" Target="http://whois.icann.org/" TargetMode="Externa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dirty="0"/>
          </a:p>
        </p:txBody>
      </p:sp>
      <p:pic>
        <p:nvPicPr>
          <p:cNvPr id="4" name="Picture 3" descr="singapore_skyline_4x3.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789" y="0"/>
            <a:ext cx="9251578" cy="7047581"/>
          </a:xfrm>
          <a:prstGeom prst="rect">
            <a:avLst/>
          </a:prstGeom>
        </p:spPr>
      </p:pic>
      <p:pic>
        <p:nvPicPr>
          <p:cNvPr id="5" name="Picture 4" descr="ICANN52_Logo-BLK-wDate (4).pdf"/>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102495"/>
            <a:ext cx="6142343" cy="3071172"/>
          </a:xfrm>
          <a:prstGeom prst="rect">
            <a:avLst/>
          </a:prstGeom>
        </p:spPr>
      </p:pic>
      <p:sp>
        <p:nvSpPr>
          <p:cNvPr id="7" name="TextBox 6"/>
          <p:cNvSpPr txBox="1"/>
          <p:nvPr/>
        </p:nvSpPr>
        <p:spPr>
          <a:xfrm>
            <a:off x="1796782" y="5763671"/>
            <a:ext cx="5442857" cy="1569660"/>
          </a:xfrm>
          <a:prstGeom prst="rect">
            <a:avLst/>
          </a:prstGeom>
          <a:noFill/>
        </p:spPr>
        <p:txBody>
          <a:bodyPr wrap="square" rtlCol="0">
            <a:spAutoFit/>
          </a:bodyPr>
          <a:lstStyle/>
          <a:p>
            <a:pPr algn="ctr"/>
            <a:r>
              <a:rPr lang="en-US" sz="3200" b="1" i="1" dirty="0" smtClean="0">
                <a:latin typeface="Source Sans Pro"/>
                <a:cs typeface="Source Sans Pro"/>
              </a:rPr>
              <a:t>ALL THINGS WHOIS</a:t>
            </a:r>
          </a:p>
          <a:p>
            <a:pPr algn="ctr"/>
            <a:r>
              <a:rPr lang="en-US" sz="3200" b="1" i="1" dirty="0" smtClean="0">
                <a:latin typeface="Source Sans Pro"/>
                <a:cs typeface="Source Sans Pro"/>
              </a:rPr>
              <a:t>Monday, 9 February 2015</a:t>
            </a:r>
          </a:p>
          <a:p>
            <a:pPr algn="ctr"/>
            <a:endParaRPr lang="en-US" sz="3200" b="1" i="1" dirty="0" smtClean="0">
              <a:latin typeface="Source Sans Pro"/>
              <a:cs typeface="Source Sans Pro"/>
            </a:endParaRPr>
          </a:p>
        </p:txBody>
      </p:sp>
    </p:spTree>
    <p:extLst>
      <p:ext uri="{BB962C8B-B14F-4D97-AF65-F5344CB8AC3E}">
        <p14:creationId xmlns:p14="http://schemas.microsoft.com/office/powerpoint/2010/main" val="22834505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3350124" y="1299014"/>
            <a:ext cx="2539800" cy="2175252"/>
          </a:xfrm>
          <a:prstGeom prst="rect">
            <a:avLst/>
          </a:prstGeom>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solidFill>
                <a:prstClr val="white"/>
              </a:solidFill>
            </a:endParaRPr>
          </a:p>
        </p:txBody>
      </p:sp>
      <p:sp>
        <p:nvSpPr>
          <p:cNvPr id="16" name="Rectangle 15"/>
          <p:cNvSpPr/>
          <p:nvPr/>
        </p:nvSpPr>
        <p:spPr>
          <a:xfrm>
            <a:off x="6048738" y="1299014"/>
            <a:ext cx="2539800" cy="2175252"/>
          </a:xfrm>
          <a:prstGeom prst="rect">
            <a:avLst/>
          </a:prstGeom>
          <a:solidFill>
            <a:schemeClr val="accent4">
              <a:alpha val="63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solidFill>
                <a:prstClr val="white"/>
              </a:solidFill>
            </a:endParaRPr>
          </a:p>
        </p:txBody>
      </p:sp>
      <p:sp>
        <p:nvSpPr>
          <p:cNvPr id="21" name="Rectangle 20"/>
          <p:cNvSpPr/>
          <p:nvPr/>
        </p:nvSpPr>
        <p:spPr>
          <a:xfrm>
            <a:off x="3350124" y="1299014"/>
            <a:ext cx="2539800" cy="87588"/>
          </a:xfrm>
          <a:prstGeom prst="rect">
            <a:avLst/>
          </a:prstGeom>
          <a:solidFill>
            <a:srgbClr val="145357">
              <a:alpha val="8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22" name="Rectangle 21"/>
          <p:cNvSpPr/>
          <p:nvPr/>
        </p:nvSpPr>
        <p:spPr>
          <a:xfrm>
            <a:off x="6048738" y="1299014"/>
            <a:ext cx="2539800" cy="87588"/>
          </a:xfrm>
          <a:prstGeom prst="rect">
            <a:avLst/>
          </a:prstGeom>
          <a:solidFill>
            <a:srgbClr val="EA90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37" name="Rectangle 36"/>
          <p:cNvSpPr/>
          <p:nvPr/>
        </p:nvSpPr>
        <p:spPr>
          <a:xfrm>
            <a:off x="651511" y="3681668"/>
            <a:ext cx="2539800" cy="21752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dirty="0">
              <a:solidFill>
                <a:prstClr val="white"/>
              </a:solidFill>
            </a:endParaRPr>
          </a:p>
        </p:txBody>
      </p:sp>
      <p:sp>
        <p:nvSpPr>
          <p:cNvPr id="38" name="Rectangle 37"/>
          <p:cNvSpPr/>
          <p:nvPr/>
        </p:nvSpPr>
        <p:spPr>
          <a:xfrm>
            <a:off x="3350124" y="3681668"/>
            <a:ext cx="2539800" cy="2175252"/>
          </a:xfrm>
          <a:prstGeom prst="rect">
            <a:avLst/>
          </a:prstGeom>
          <a:solidFill>
            <a:schemeClr val="accent2">
              <a:alpha val="86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dirty="0">
              <a:solidFill>
                <a:prstClr val="white"/>
              </a:solidFill>
            </a:endParaRPr>
          </a:p>
        </p:txBody>
      </p:sp>
      <p:sp>
        <p:nvSpPr>
          <p:cNvPr id="40" name="Rectangle 39"/>
          <p:cNvSpPr/>
          <p:nvPr/>
        </p:nvSpPr>
        <p:spPr>
          <a:xfrm>
            <a:off x="651511" y="3681668"/>
            <a:ext cx="2539800" cy="87588"/>
          </a:xfrm>
          <a:prstGeom prst="rect">
            <a:avLst/>
          </a:prstGeom>
          <a:solidFill>
            <a:srgbClr val="AC441E"/>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41" name="Rectangle 40"/>
          <p:cNvSpPr/>
          <p:nvPr/>
        </p:nvSpPr>
        <p:spPr>
          <a:xfrm>
            <a:off x="3350124" y="3681668"/>
            <a:ext cx="2539800" cy="87588"/>
          </a:xfrm>
          <a:prstGeom prst="rect">
            <a:avLst/>
          </a:prstGeom>
          <a:solidFill>
            <a:schemeClr val="accent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46" name="Oval 45"/>
          <p:cNvSpPr/>
          <p:nvPr/>
        </p:nvSpPr>
        <p:spPr>
          <a:xfrm>
            <a:off x="4367741" y="1501265"/>
            <a:ext cx="498944" cy="498944"/>
          </a:xfrm>
          <a:prstGeom prst="ellipse">
            <a:avLst/>
          </a:prstGeom>
          <a:solidFill>
            <a:schemeClr val="accent3">
              <a:lumMod val="75000"/>
            </a:schemeClr>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solidFill>
                <a:prstClr val="white"/>
              </a:solidFill>
            </a:endParaRPr>
          </a:p>
        </p:txBody>
      </p:sp>
      <p:sp>
        <p:nvSpPr>
          <p:cNvPr id="47" name="Oval 46"/>
          <p:cNvSpPr/>
          <p:nvPr/>
        </p:nvSpPr>
        <p:spPr>
          <a:xfrm>
            <a:off x="7074908" y="1501265"/>
            <a:ext cx="498944" cy="498944"/>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48" name="Oval 47"/>
          <p:cNvSpPr/>
          <p:nvPr/>
        </p:nvSpPr>
        <p:spPr>
          <a:xfrm>
            <a:off x="4367741" y="3895123"/>
            <a:ext cx="498944" cy="498944"/>
          </a:xfrm>
          <a:prstGeom prst="ellipse">
            <a:avLst/>
          </a:prstGeom>
          <a:solidFill>
            <a:srgbClr val="0A32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50" name="Oval 49"/>
          <p:cNvSpPr/>
          <p:nvPr/>
        </p:nvSpPr>
        <p:spPr>
          <a:xfrm>
            <a:off x="1675282" y="3895123"/>
            <a:ext cx="498944" cy="498944"/>
          </a:xfrm>
          <a:prstGeom prst="ellipse">
            <a:avLst/>
          </a:prstGeom>
          <a:solidFill>
            <a:schemeClr val="accent5">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4" name="Rectangle 13"/>
          <p:cNvSpPr/>
          <p:nvPr/>
        </p:nvSpPr>
        <p:spPr>
          <a:xfrm>
            <a:off x="651511" y="1299014"/>
            <a:ext cx="2539800" cy="2175252"/>
          </a:xfrm>
          <a:prstGeom prst="rect">
            <a:avLst/>
          </a:prstGeom>
          <a:solidFill>
            <a:schemeClr val="accent1">
              <a:alpha val="7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0" name="Rectangle 19"/>
          <p:cNvSpPr/>
          <p:nvPr/>
        </p:nvSpPr>
        <p:spPr>
          <a:xfrm>
            <a:off x="651511" y="1299014"/>
            <a:ext cx="2539800" cy="8758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3" name="Oval 2"/>
          <p:cNvSpPr/>
          <p:nvPr/>
        </p:nvSpPr>
        <p:spPr>
          <a:xfrm>
            <a:off x="1666927" y="1510650"/>
            <a:ext cx="498944" cy="498944"/>
          </a:xfrm>
          <a:prstGeom prst="ellipse">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26" name="TextBox 25"/>
          <p:cNvSpPr txBox="1"/>
          <p:nvPr/>
        </p:nvSpPr>
        <p:spPr>
          <a:xfrm>
            <a:off x="886759" y="2284008"/>
            <a:ext cx="2080048" cy="707886"/>
          </a:xfrm>
          <a:prstGeom prst="rect">
            <a:avLst/>
          </a:prstGeom>
          <a:noFill/>
        </p:spPr>
        <p:txBody>
          <a:bodyPr wrap="square" rtlCol="0">
            <a:spAutoFit/>
          </a:bodyPr>
          <a:lstStyle/>
          <a:p>
            <a:pPr algn="ctr"/>
            <a:r>
              <a:rPr lang="en-US" sz="2000" b="1" dirty="0" smtClean="0">
                <a:solidFill>
                  <a:srgbClr val="FFFFFF"/>
                </a:solidFill>
                <a:latin typeface="Source Sans Pro"/>
                <a:cs typeface="Source Sans Pro"/>
              </a:rPr>
              <a:t>The WHOIS Roadmap</a:t>
            </a:r>
            <a:endParaRPr lang="en-US" sz="2000" b="1" dirty="0">
              <a:solidFill>
                <a:srgbClr val="FFFFFF"/>
              </a:solidFill>
              <a:latin typeface="Source Sans Pro"/>
              <a:cs typeface="Source Sans Pro"/>
            </a:endParaRPr>
          </a:p>
        </p:txBody>
      </p:sp>
      <p:sp>
        <p:nvSpPr>
          <p:cNvPr id="28" name="TextBox 27"/>
          <p:cNvSpPr txBox="1"/>
          <p:nvPr/>
        </p:nvSpPr>
        <p:spPr>
          <a:xfrm>
            <a:off x="3482200" y="2088555"/>
            <a:ext cx="2309798" cy="1323439"/>
          </a:xfrm>
          <a:prstGeom prst="rect">
            <a:avLst/>
          </a:prstGeom>
          <a:noFill/>
        </p:spPr>
        <p:txBody>
          <a:bodyPr wrap="square" rtlCol="0">
            <a:spAutoFit/>
          </a:bodyPr>
          <a:lstStyle/>
          <a:p>
            <a:pPr algn="ctr"/>
            <a:r>
              <a:rPr lang="en-US" sz="2000" b="1" dirty="0" smtClean="0">
                <a:solidFill>
                  <a:srgbClr val="FFFFFF"/>
                </a:solidFill>
                <a:latin typeface="Source Sans Pro"/>
                <a:cs typeface="Source Sans Pro"/>
              </a:rPr>
              <a:t>Exploring Identity Validation Checks</a:t>
            </a:r>
          </a:p>
        </p:txBody>
      </p:sp>
      <p:sp>
        <p:nvSpPr>
          <p:cNvPr id="29" name="TextBox 28"/>
          <p:cNvSpPr txBox="1"/>
          <p:nvPr/>
        </p:nvSpPr>
        <p:spPr>
          <a:xfrm>
            <a:off x="6154057" y="2072756"/>
            <a:ext cx="2209979" cy="1323439"/>
          </a:xfrm>
          <a:prstGeom prst="rect">
            <a:avLst/>
          </a:prstGeom>
          <a:noFill/>
        </p:spPr>
        <p:txBody>
          <a:bodyPr wrap="square" rtlCol="0">
            <a:spAutoFit/>
          </a:bodyPr>
          <a:lstStyle/>
          <a:p>
            <a:pPr algn="ctr"/>
            <a:r>
              <a:rPr lang="en-US" sz="2000" b="1" dirty="0" smtClean="0">
                <a:solidFill>
                  <a:srgbClr val="FFFFFF"/>
                </a:solidFill>
                <a:latin typeface="Source Sans Pro"/>
                <a:cs typeface="Source Sans Pro"/>
              </a:rPr>
              <a:t>RAA WHOIS ACCURACY SPECIFICATION REVIEW</a:t>
            </a:r>
            <a:endParaRPr lang="en-US" sz="2000" b="1" dirty="0">
              <a:solidFill>
                <a:srgbClr val="FFFFFF"/>
              </a:solidFill>
              <a:latin typeface="Source Sans Pro"/>
              <a:cs typeface="Source Sans Pro"/>
            </a:endParaRPr>
          </a:p>
        </p:txBody>
      </p:sp>
      <p:sp>
        <p:nvSpPr>
          <p:cNvPr id="43" name="TextBox 42"/>
          <p:cNvSpPr txBox="1"/>
          <p:nvPr/>
        </p:nvSpPr>
        <p:spPr>
          <a:xfrm>
            <a:off x="886759" y="4364806"/>
            <a:ext cx="2080048" cy="1015663"/>
          </a:xfrm>
          <a:prstGeom prst="rect">
            <a:avLst/>
          </a:prstGeom>
          <a:noFill/>
        </p:spPr>
        <p:txBody>
          <a:bodyPr wrap="square" rtlCol="0">
            <a:spAutoFit/>
          </a:bodyPr>
          <a:lstStyle/>
          <a:p>
            <a:pPr algn="ctr"/>
            <a:r>
              <a:rPr lang="en-US" sz="2000" b="1" dirty="0" smtClean="0">
                <a:solidFill>
                  <a:srgbClr val="FFFFFF"/>
                </a:solidFill>
                <a:latin typeface="Source Sans Pro"/>
                <a:cs typeface="Source Sans Pro"/>
              </a:rPr>
              <a:t>Next Steps for the EWG Report </a:t>
            </a:r>
            <a:endParaRPr lang="en-US" sz="2000" b="1" dirty="0">
              <a:solidFill>
                <a:srgbClr val="FFFFFF"/>
              </a:solidFill>
              <a:latin typeface="Source Sans Pro"/>
              <a:cs typeface="Source Sans Pro"/>
            </a:endParaRPr>
          </a:p>
        </p:txBody>
      </p:sp>
      <p:sp>
        <p:nvSpPr>
          <p:cNvPr id="44" name="TextBox 43"/>
          <p:cNvSpPr txBox="1"/>
          <p:nvPr/>
        </p:nvSpPr>
        <p:spPr>
          <a:xfrm>
            <a:off x="3579874" y="4591645"/>
            <a:ext cx="2080048" cy="400110"/>
          </a:xfrm>
          <a:prstGeom prst="rect">
            <a:avLst/>
          </a:prstGeom>
          <a:noFill/>
        </p:spPr>
        <p:txBody>
          <a:bodyPr wrap="square" rtlCol="0">
            <a:spAutoFit/>
          </a:bodyPr>
          <a:lstStyle/>
          <a:p>
            <a:pPr algn="ctr"/>
            <a:r>
              <a:rPr lang="en-US" sz="2000" b="1" dirty="0" smtClean="0">
                <a:solidFill>
                  <a:srgbClr val="FFFFFF"/>
                </a:solidFill>
                <a:latin typeface="Source Sans Pro"/>
                <a:cs typeface="Source Sans Pro"/>
              </a:rPr>
              <a:t>Q&amp;A</a:t>
            </a:r>
            <a:endParaRPr lang="en-US" sz="2000" b="1" dirty="0">
              <a:solidFill>
                <a:srgbClr val="FFFFFF"/>
              </a:solidFill>
              <a:latin typeface="Source Sans Pro"/>
              <a:cs typeface="Source Sans Pro"/>
            </a:endParaRPr>
          </a:p>
        </p:txBody>
      </p:sp>
      <p:sp>
        <p:nvSpPr>
          <p:cNvPr id="24" name="TextBox 23"/>
          <p:cNvSpPr txBox="1"/>
          <p:nvPr/>
        </p:nvSpPr>
        <p:spPr>
          <a:xfrm>
            <a:off x="651511" y="1503505"/>
            <a:ext cx="2539800" cy="461665"/>
          </a:xfrm>
          <a:prstGeom prst="rect">
            <a:avLst/>
          </a:prstGeom>
          <a:noFill/>
        </p:spPr>
        <p:txBody>
          <a:bodyPr wrap="square" rtlCol="0">
            <a:spAutoFit/>
          </a:bodyPr>
          <a:lstStyle/>
          <a:p>
            <a:pPr algn="ctr"/>
            <a:r>
              <a:rPr lang="en-US" sz="2400" b="1" dirty="0" smtClean="0">
                <a:solidFill>
                  <a:srgbClr val="FFFFFF"/>
                </a:solidFill>
                <a:latin typeface="Source Sans Pro"/>
                <a:cs typeface="Source Sans Pro"/>
              </a:rPr>
              <a:t>1</a:t>
            </a:r>
            <a:endParaRPr lang="en-US" sz="2400" b="1" dirty="0">
              <a:solidFill>
                <a:srgbClr val="FFFFFF"/>
              </a:solidFill>
              <a:latin typeface="Source Sans Pro"/>
              <a:cs typeface="Source Sans Pro"/>
            </a:endParaRPr>
          </a:p>
        </p:txBody>
      </p:sp>
      <p:sp>
        <p:nvSpPr>
          <p:cNvPr id="25" name="TextBox 24"/>
          <p:cNvSpPr txBox="1"/>
          <p:nvPr/>
        </p:nvSpPr>
        <p:spPr>
          <a:xfrm>
            <a:off x="3350124" y="1492556"/>
            <a:ext cx="2539800" cy="461665"/>
          </a:xfrm>
          <a:prstGeom prst="rect">
            <a:avLst/>
          </a:prstGeom>
          <a:noFill/>
        </p:spPr>
        <p:txBody>
          <a:bodyPr wrap="square" rtlCol="0">
            <a:spAutoFit/>
          </a:bodyPr>
          <a:lstStyle/>
          <a:p>
            <a:pPr algn="ctr"/>
            <a:r>
              <a:rPr lang="en-US" sz="2400" b="1" dirty="0" smtClean="0">
                <a:solidFill>
                  <a:srgbClr val="FFFFFF"/>
                </a:solidFill>
                <a:latin typeface="Source Sans Pro"/>
                <a:cs typeface="Source Sans Pro"/>
              </a:rPr>
              <a:t>2</a:t>
            </a:r>
            <a:endParaRPr lang="en-US" sz="2400" b="1" dirty="0">
              <a:solidFill>
                <a:srgbClr val="FFFFFF"/>
              </a:solidFill>
              <a:latin typeface="Source Sans Pro"/>
              <a:cs typeface="Source Sans Pro"/>
            </a:endParaRPr>
          </a:p>
        </p:txBody>
      </p:sp>
      <p:sp>
        <p:nvSpPr>
          <p:cNvPr id="27" name="TextBox 26"/>
          <p:cNvSpPr txBox="1"/>
          <p:nvPr/>
        </p:nvSpPr>
        <p:spPr>
          <a:xfrm>
            <a:off x="6048738" y="1492556"/>
            <a:ext cx="2539800" cy="461665"/>
          </a:xfrm>
          <a:prstGeom prst="rect">
            <a:avLst/>
          </a:prstGeom>
          <a:noFill/>
        </p:spPr>
        <p:txBody>
          <a:bodyPr wrap="square" rtlCol="0">
            <a:spAutoFit/>
          </a:bodyPr>
          <a:lstStyle/>
          <a:p>
            <a:pPr algn="ctr"/>
            <a:r>
              <a:rPr lang="en-US" sz="2400" b="1" dirty="0" smtClean="0">
                <a:solidFill>
                  <a:srgbClr val="FFFFFF"/>
                </a:solidFill>
                <a:latin typeface="Source Sans Pro"/>
                <a:cs typeface="Source Sans Pro"/>
              </a:rPr>
              <a:t>3</a:t>
            </a:r>
            <a:endParaRPr lang="en-US" sz="2400" b="1" dirty="0">
              <a:solidFill>
                <a:srgbClr val="FFFFFF"/>
              </a:solidFill>
              <a:latin typeface="Source Sans Pro"/>
              <a:cs typeface="Source Sans Pro"/>
            </a:endParaRPr>
          </a:p>
        </p:txBody>
      </p:sp>
      <p:sp>
        <p:nvSpPr>
          <p:cNvPr id="30" name="TextBox 29"/>
          <p:cNvSpPr txBox="1"/>
          <p:nvPr/>
        </p:nvSpPr>
        <p:spPr>
          <a:xfrm>
            <a:off x="651511" y="3895123"/>
            <a:ext cx="2539800" cy="461665"/>
          </a:xfrm>
          <a:prstGeom prst="rect">
            <a:avLst/>
          </a:prstGeom>
          <a:noFill/>
        </p:spPr>
        <p:txBody>
          <a:bodyPr wrap="square" rtlCol="0">
            <a:spAutoFit/>
          </a:bodyPr>
          <a:lstStyle/>
          <a:p>
            <a:pPr algn="ctr"/>
            <a:r>
              <a:rPr lang="en-US" sz="2400" b="1" dirty="0" smtClean="0">
                <a:solidFill>
                  <a:srgbClr val="FFFFFF"/>
                </a:solidFill>
                <a:latin typeface="Source Sans Pro"/>
                <a:cs typeface="Source Sans Pro"/>
              </a:rPr>
              <a:t>4</a:t>
            </a:r>
            <a:endParaRPr lang="en-US" sz="2400" b="1" dirty="0">
              <a:solidFill>
                <a:srgbClr val="FFFFFF"/>
              </a:solidFill>
              <a:latin typeface="Source Sans Pro"/>
              <a:cs typeface="Source Sans Pro"/>
            </a:endParaRPr>
          </a:p>
        </p:txBody>
      </p:sp>
      <p:sp>
        <p:nvSpPr>
          <p:cNvPr id="31" name="TextBox 30"/>
          <p:cNvSpPr txBox="1"/>
          <p:nvPr/>
        </p:nvSpPr>
        <p:spPr>
          <a:xfrm>
            <a:off x="3350124" y="3895123"/>
            <a:ext cx="2539800" cy="461665"/>
          </a:xfrm>
          <a:prstGeom prst="rect">
            <a:avLst/>
          </a:prstGeom>
          <a:noFill/>
        </p:spPr>
        <p:txBody>
          <a:bodyPr wrap="square" rtlCol="0">
            <a:spAutoFit/>
          </a:bodyPr>
          <a:lstStyle/>
          <a:p>
            <a:pPr algn="ctr"/>
            <a:r>
              <a:rPr lang="en-US" sz="2400" b="1" dirty="0" smtClean="0">
                <a:solidFill>
                  <a:srgbClr val="FFFFFF"/>
                </a:solidFill>
                <a:latin typeface="Source Sans Pro"/>
                <a:cs typeface="Source Sans Pro"/>
              </a:rPr>
              <a:t>5</a:t>
            </a:r>
            <a:endParaRPr lang="en-US" sz="2400" b="1" dirty="0">
              <a:solidFill>
                <a:srgbClr val="FFFFFF"/>
              </a:solidFill>
              <a:latin typeface="Source Sans Pro"/>
              <a:cs typeface="Source Sans Pro"/>
            </a:endParaRPr>
          </a:p>
        </p:txBody>
      </p:sp>
      <p:sp>
        <p:nvSpPr>
          <p:cNvPr id="2" name="Title 1"/>
          <p:cNvSpPr>
            <a:spLocks noGrp="1"/>
          </p:cNvSpPr>
          <p:nvPr>
            <p:ph type="title"/>
          </p:nvPr>
        </p:nvSpPr>
        <p:spPr>
          <a:prstGeom prst="rect">
            <a:avLst/>
          </a:prstGeom>
        </p:spPr>
        <p:txBody>
          <a:bodyPr/>
          <a:lstStyle/>
          <a:p>
            <a:r>
              <a:rPr lang="en-US" b="1" dirty="0" smtClean="0"/>
              <a:t>Agenda</a:t>
            </a:r>
            <a:endParaRPr lang="en-US" b="1" dirty="0"/>
          </a:p>
        </p:txBody>
      </p:sp>
    </p:spTree>
    <p:extLst>
      <p:ext uri="{BB962C8B-B14F-4D97-AF65-F5344CB8AC3E}">
        <p14:creationId xmlns:p14="http://schemas.microsoft.com/office/powerpoint/2010/main" val="22524635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Panelists</a:t>
            </a:r>
            <a:endParaRPr lang="en-US" dirty="0"/>
          </a:p>
        </p:txBody>
      </p:sp>
      <p:sp>
        <p:nvSpPr>
          <p:cNvPr id="4" name="TextBox 3"/>
          <p:cNvSpPr txBox="1"/>
          <p:nvPr/>
        </p:nvSpPr>
        <p:spPr>
          <a:xfrm>
            <a:off x="812798" y="2206171"/>
            <a:ext cx="7895773" cy="2215991"/>
          </a:xfrm>
          <a:prstGeom prst="rect">
            <a:avLst/>
          </a:prstGeom>
          <a:noFill/>
        </p:spPr>
        <p:txBody>
          <a:bodyPr wrap="square" rtlCol="0">
            <a:spAutoFit/>
          </a:bodyPr>
          <a:lstStyle/>
          <a:p>
            <a:r>
              <a:rPr lang="en-US" sz="2000" dirty="0" smtClean="0">
                <a:solidFill>
                  <a:schemeClr val="bg1">
                    <a:lumMod val="50000"/>
                  </a:schemeClr>
                </a:solidFill>
                <a:latin typeface="Source Sans Pro"/>
                <a:cs typeface="Source Sans Pro"/>
              </a:rPr>
              <a:t>James </a:t>
            </a:r>
            <a:r>
              <a:rPr lang="en-US" sz="2000" dirty="0" err="1" smtClean="0">
                <a:solidFill>
                  <a:schemeClr val="bg1">
                    <a:lumMod val="50000"/>
                  </a:schemeClr>
                </a:solidFill>
                <a:latin typeface="Source Sans Pro"/>
                <a:cs typeface="Source Sans Pro"/>
              </a:rPr>
              <a:t>Bladel</a:t>
            </a:r>
            <a:r>
              <a:rPr lang="en-US" sz="2000" dirty="0" smtClean="0">
                <a:solidFill>
                  <a:schemeClr val="bg1">
                    <a:lumMod val="50000"/>
                  </a:schemeClr>
                </a:solidFill>
                <a:latin typeface="Source Sans Pro"/>
                <a:cs typeface="Source Sans Pro"/>
              </a:rPr>
              <a:t>			Chris </a:t>
            </a:r>
            <a:r>
              <a:rPr lang="en-US" sz="2000" dirty="0" err="1" smtClean="0">
                <a:solidFill>
                  <a:schemeClr val="bg1">
                    <a:lumMod val="50000"/>
                  </a:schemeClr>
                </a:solidFill>
                <a:latin typeface="Source Sans Pro"/>
                <a:cs typeface="Source Sans Pro"/>
              </a:rPr>
              <a:t>Disspain</a:t>
            </a:r>
            <a:r>
              <a:rPr lang="en-US" sz="2000" dirty="0" smtClean="0">
                <a:solidFill>
                  <a:schemeClr val="bg1">
                    <a:lumMod val="50000"/>
                  </a:schemeClr>
                </a:solidFill>
                <a:latin typeface="Source Sans Pro"/>
                <a:cs typeface="Source Sans Pro"/>
              </a:rPr>
              <a:t>			</a:t>
            </a:r>
            <a:r>
              <a:rPr lang="en-US" sz="2000" dirty="0" err="1" smtClean="0">
                <a:solidFill>
                  <a:schemeClr val="bg1">
                    <a:lumMod val="50000"/>
                  </a:schemeClr>
                </a:solidFill>
                <a:latin typeface="Source Sans Pro"/>
                <a:cs typeface="Source Sans Pro"/>
              </a:rPr>
              <a:t>Avri</a:t>
            </a:r>
            <a:r>
              <a:rPr lang="en-US" sz="2000" dirty="0" smtClean="0">
                <a:solidFill>
                  <a:schemeClr val="bg1">
                    <a:lumMod val="50000"/>
                  </a:schemeClr>
                </a:solidFill>
                <a:latin typeface="Source Sans Pro"/>
                <a:cs typeface="Source Sans Pro"/>
              </a:rPr>
              <a:t> </a:t>
            </a:r>
            <a:r>
              <a:rPr lang="en-US" sz="2000" dirty="0" err="1" smtClean="0">
                <a:solidFill>
                  <a:schemeClr val="bg1">
                    <a:lumMod val="50000"/>
                  </a:schemeClr>
                </a:solidFill>
                <a:latin typeface="Source Sans Pro"/>
                <a:cs typeface="Source Sans Pro"/>
              </a:rPr>
              <a:t>Doria</a:t>
            </a:r>
            <a:endParaRPr lang="en-US" sz="2000" dirty="0" smtClean="0">
              <a:solidFill>
                <a:schemeClr val="bg1">
                  <a:lumMod val="50000"/>
                </a:schemeClr>
              </a:solidFill>
              <a:latin typeface="Source Sans Pro"/>
              <a:cs typeface="Source Sans Pro"/>
            </a:endParaRPr>
          </a:p>
          <a:p>
            <a:r>
              <a:rPr lang="en-US" sz="2000" dirty="0" err="1" smtClean="0">
                <a:solidFill>
                  <a:schemeClr val="bg1">
                    <a:lumMod val="50000"/>
                  </a:schemeClr>
                </a:solidFill>
                <a:latin typeface="Source Sans Pro"/>
                <a:cs typeface="Source Sans Pro"/>
              </a:rPr>
              <a:t>Godaddy</a:t>
            </a:r>
            <a:r>
              <a:rPr lang="en-US" sz="2000" dirty="0" smtClean="0">
                <a:solidFill>
                  <a:schemeClr val="bg1">
                    <a:lumMod val="50000"/>
                  </a:schemeClr>
                </a:solidFill>
                <a:latin typeface="Source Sans Pro"/>
                <a:cs typeface="Source Sans Pro"/>
              </a:rPr>
              <a:t>				</a:t>
            </a:r>
            <a:r>
              <a:rPr lang="en-US" sz="2000" dirty="0" smtClean="0">
                <a:solidFill>
                  <a:schemeClr val="bg1">
                    <a:lumMod val="50000"/>
                  </a:schemeClr>
                </a:solidFill>
                <a:latin typeface="Source Sans Pro"/>
                <a:cs typeface="Source Sans Pro"/>
              </a:rPr>
              <a:t>ICANN 	Board			NCSG</a:t>
            </a:r>
            <a:r>
              <a:rPr lang="en-US" sz="2000" dirty="0" smtClean="0">
                <a:solidFill>
                  <a:schemeClr val="bg1">
                    <a:lumMod val="50000"/>
                  </a:schemeClr>
                </a:solidFill>
                <a:latin typeface="Source Sans Pro"/>
                <a:cs typeface="Source Sans Pro"/>
              </a:rPr>
              <a:t>			</a:t>
            </a:r>
            <a:endParaRPr lang="en-US" sz="2000" dirty="0" smtClean="0">
              <a:solidFill>
                <a:schemeClr val="bg1">
                  <a:lumMod val="50000"/>
                </a:schemeClr>
              </a:solidFill>
              <a:latin typeface="Source Sans Pro"/>
              <a:cs typeface="Source Sans Pro"/>
            </a:endParaRPr>
          </a:p>
          <a:p>
            <a:endParaRPr lang="en-US" sz="2000" dirty="0" smtClean="0">
              <a:solidFill>
                <a:schemeClr val="bg1">
                  <a:lumMod val="50000"/>
                </a:schemeClr>
              </a:solidFill>
              <a:latin typeface="Source Sans Pro"/>
              <a:cs typeface="Source Sans Pro"/>
            </a:endParaRPr>
          </a:p>
          <a:p>
            <a:endParaRPr lang="en-US" sz="2000" dirty="0">
              <a:solidFill>
                <a:schemeClr val="bg1">
                  <a:lumMod val="50000"/>
                </a:schemeClr>
              </a:solidFill>
              <a:latin typeface="Source Sans Pro"/>
              <a:cs typeface="Source Sans Pro"/>
            </a:endParaRPr>
          </a:p>
          <a:p>
            <a:r>
              <a:rPr lang="en-US" sz="2000" dirty="0" smtClean="0">
                <a:solidFill>
                  <a:schemeClr val="bg1">
                    <a:lumMod val="50000"/>
                  </a:schemeClr>
                </a:solidFill>
                <a:latin typeface="Source Sans Pro"/>
                <a:cs typeface="Source Sans Pro"/>
              </a:rPr>
              <a:t>Susan Kawaguchi		</a:t>
            </a:r>
            <a:r>
              <a:rPr lang="en-US" sz="2000" dirty="0" smtClean="0">
                <a:solidFill>
                  <a:schemeClr val="bg1">
                    <a:lumMod val="50000"/>
                  </a:schemeClr>
                </a:solidFill>
                <a:latin typeface="Source Sans Pro"/>
                <a:cs typeface="Source Sans Pro"/>
              </a:rPr>
              <a:t>Brad </a:t>
            </a:r>
            <a:r>
              <a:rPr lang="en-US" sz="2000" dirty="0" err="1" smtClean="0">
                <a:solidFill>
                  <a:schemeClr val="bg1">
                    <a:lumMod val="50000"/>
                  </a:schemeClr>
                </a:solidFill>
                <a:latin typeface="Source Sans Pro"/>
                <a:cs typeface="Source Sans Pro"/>
              </a:rPr>
              <a:t>Marden</a:t>
            </a:r>
            <a:r>
              <a:rPr lang="en-US" sz="2000" dirty="0" smtClean="0">
                <a:solidFill>
                  <a:schemeClr val="bg1">
                    <a:lumMod val="50000"/>
                  </a:schemeClr>
                </a:solidFill>
                <a:latin typeface="Source Sans Pro"/>
                <a:cs typeface="Source Sans Pro"/>
              </a:rPr>
              <a:t>				</a:t>
            </a:r>
          </a:p>
          <a:p>
            <a:r>
              <a:rPr lang="en-US" sz="2000" dirty="0" smtClean="0">
                <a:solidFill>
                  <a:schemeClr val="bg1">
                    <a:lumMod val="50000"/>
                  </a:schemeClr>
                </a:solidFill>
                <a:latin typeface="Source Sans Pro"/>
                <a:cs typeface="Source Sans Pro"/>
              </a:rPr>
              <a:t>Facebook				</a:t>
            </a:r>
            <a:r>
              <a:rPr lang="en-US" sz="2000" dirty="0" smtClean="0">
                <a:solidFill>
                  <a:schemeClr val="bg1">
                    <a:lumMod val="50000"/>
                  </a:schemeClr>
                </a:solidFill>
                <a:latin typeface="Source Sans Pro"/>
                <a:cs typeface="Source Sans Pro"/>
              </a:rPr>
              <a:t>Interpol</a:t>
            </a:r>
            <a:endParaRPr lang="en-US" sz="2000" dirty="0" smtClean="0">
              <a:solidFill>
                <a:schemeClr val="bg1">
                  <a:lumMod val="50000"/>
                </a:schemeClr>
              </a:solidFill>
              <a:latin typeface="Source Sans Pro"/>
              <a:cs typeface="Source Sans Pro"/>
            </a:endParaRPr>
          </a:p>
          <a:p>
            <a:endParaRPr lang="en-US" dirty="0" smtClean="0">
              <a:solidFill>
                <a:schemeClr val="bg1">
                  <a:lumMod val="50000"/>
                </a:schemeClr>
              </a:solidFill>
              <a:latin typeface="Source Sans Pro"/>
              <a:cs typeface="Source Sans Pro"/>
            </a:endParaRPr>
          </a:p>
        </p:txBody>
      </p:sp>
    </p:spTree>
    <p:extLst>
      <p:ext uri="{BB962C8B-B14F-4D97-AF65-F5344CB8AC3E}">
        <p14:creationId xmlns:p14="http://schemas.microsoft.com/office/powerpoint/2010/main" val="8944314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4294967295"/>
          </p:nvPr>
        </p:nvSpPr>
        <p:spPr>
          <a:xfrm>
            <a:off x="0" y="6356350"/>
            <a:ext cx="2133600" cy="365125"/>
          </a:xfrm>
          <a:prstGeom prst="rect">
            <a:avLst/>
          </a:prstGeom>
        </p:spPr>
        <p:txBody>
          <a:bodyPr/>
          <a:lstStyle/>
          <a:p>
            <a:fld id="{E12ED053-0934-4F5F-BBB7-51D4143427D0}" type="datetime1">
              <a:rPr lang="en-US" smtClean="0"/>
              <a:t>2/8/2015</a:t>
            </a:fld>
            <a:endParaRPr lang="en-US" dirty="0"/>
          </a:p>
        </p:txBody>
      </p:sp>
      <p:sp>
        <p:nvSpPr>
          <p:cNvPr id="6" name="Slide Number Placeholder 5"/>
          <p:cNvSpPr>
            <a:spLocks noGrp="1"/>
          </p:cNvSpPr>
          <p:nvPr>
            <p:ph type="sldNum" sz="quarter" idx="4294967295"/>
          </p:nvPr>
        </p:nvSpPr>
        <p:spPr>
          <a:xfrm>
            <a:off x="7010400" y="6356350"/>
            <a:ext cx="2133600" cy="365125"/>
          </a:xfrm>
          <a:prstGeom prst="rect">
            <a:avLst/>
          </a:prstGeom>
        </p:spPr>
        <p:txBody>
          <a:bodyPr/>
          <a:lstStyle/>
          <a:p>
            <a:fld id="{2EDB52F1-C9D8-9246-A68F-9E52FE0F8808}" type="slidenum">
              <a:rPr lang="en-US" smtClean="0"/>
              <a:t>4</a:t>
            </a:fld>
            <a:endParaRPr lang="en-US" dirty="0"/>
          </a:p>
        </p:txBody>
      </p:sp>
      <p:sp>
        <p:nvSpPr>
          <p:cNvPr id="7" name="TextBox 6"/>
          <p:cNvSpPr txBox="1"/>
          <p:nvPr/>
        </p:nvSpPr>
        <p:spPr>
          <a:xfrm>
            <a:off x="2307771" y="4717143"/>
            <a:ext cx="6066972" cy="1200329"/>
          </a:xfrm>
          <a:prstGeom prst="rect">
            <a:avLst/>
          </a:prstGeom>
          <a:noFill/>
        </p:spPr>
        <p:txBody>
          <a:bodyPr wrap="square" rtlCol="0">
            <a:spAutoFit/>
          </a:bodyPr>
          <a:lstStyle/>
          <a:p>
            <a:r>
              <a:rPr lang="en-US" sz="3600" b="1" dirty="0" smtClean="0">
                <a:solidFill>
                  <a:schemeClr val="bg1"/>
                </a:solidFill>
                <a:latin typeface="Source Sans Pro"/>
                <a:cs typeface="Source Sans Pro"/>
              </a:rPr>
              <a:t>THE WHOIS ROADMAP</a:t>
            </a:r>
          </a:p>
          <a:p>
            <a:r>
              <a:rPr lang="en-US" sz="3600" b="1" dirty="0">
                <a:solidFill>
                  <a:schemeClr val="bg1"/>
                </a:solidFill>
                <a:latin typeface="Source Sans Pro"/>
                <a:cs typeface="Source Sans Pro"/>
              </a:rPr>
              <a:t>	</a:t>
            </a:r>
            <a:r>
              <a:rPr lang="en-US" sz="3600" b="1" dirty="0" smtClean="0">
                <a:solidFill>
                  <a:schemeClr val="bg1"/>
                </a:solidFill>
                <a:latin typeface="Source Sans Pro"/>
                <a:cs typeface="Source Sans Pro"/>
              </a:rPr>
              <a:t>		</a:t>
            </a:r>
            <a:r>
              <a:rPr lang="en-US" sz="2400" i="1" dirty="0" smtClean="0">
                <a:solidFill>
                  <a:schemeClr val="bg1"/>
                </a:solidFill>
                <a:latin typeface="Source Sans Pro"/>
                <a:cs typeface="Source Sans Pro"/>
              </a:rPr>
              <a:t>Jamie </a:t>
            </a:r>
            <a:r>
              <a:rPr lang="en-US" sz="2400" i="1" dirty="0" err="1" smtClean="0">
                <a:solidFill>
                  <a:schemeClr val="bg1"/>
                </a:solidFill>
                <a:latin typeface="Source Sans Pro"/>
                <a:cs typeface="Source Sans Pro"/>
              </a:rPr>
              <a:t>Hedlund</a:t>
            </a:r>
            <a:endParaRPr lang="en-US" sz="2400" i="1" dirty="0" smtClean="0">
              <a:solidFill>
                <a:schemeClr val="bg1"/>
              </a:solidFill>
              <a:latin typeface="Source Sans Pro"/>
              <a:cs typeface="Source Sans Pro"/>
            </a:endParaRPr>
          </a:p>
        </p:txBody>
      </p:sp>
    </p:spTree>
    <p:extLst>
      <p:ext uri="{BB962C8B-B14F-4D97-AF65-F5344CB8AC3E}">
        <p14:creationId xmlns:p14="http://schemas.microsoft.com/office/powerpoint/2010/main" val="16649436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299200"/>
            <a:ext cx="9144000" cy="5588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pic>
        <p:nvPicPr>
          <p:cNvPr id="5" name="Picture 4" descr="Whois-p1.pdf"/>
          <p:cNvPicPr>
            <a:picLocks noChangeAspect="1"/>
          </p:cNvPicPr>
          <p:nvPr/>
        </p:nvPicPr>
        <p:blipFill rotWithShape="1">
          <a:blip r:embed="rId2">
            <a:extLst>
              <a:ext uri="{28A0092B-C50C-407E-A947-70E740481C1C}">
                <a14:useLocalDpi xmlns:a14="http://schemas.microsoft.com/office/drawing/2010/main" val="0"/>
              </a:ext>
            </a:extLst>
          </a:blip>
          <a:srcRect t="10799"/>
          <a:stretch/>
        </p:blipFill>
        <p:spPr>
          <a:xfrm>
            <a:off x="0" y="774700"/>
            <a:ext cx="9144000" cy="5979885"/>
          </a:xfrm>
          <a:prstGeom prst="rect">
            <a:avLst/>
          </a:prstGeom>
        </p:spPr>
      </p:pic>
      <p:sp>
        <p:nvSpPr>
          <p:cNvPr id="6" name="Title 5"/>
          <p:cNvSpPr>
            <a:spLocks noGrp="1"/>
          </p:cNvSpPr>
          <p:nvPr>
            <p:ph type="title"/>
          </p:nvPr>
        </p:nvSpPr>
        <p:spPr/>
        <p:txBody>
          <a:bodyPr/>
          <a:lstStyle/>
          <a:p>
            <a:r>
              <a:rPr lang="en-US" dirty="0" smtClean="0"/>
              <a:t>WHOIS Activities through 2017</a:t>
            </a:r>
            <a:endParaRPr lang="en-US" dirty="0"/>
          </a:p>
        </p:txBody>
      </p:sp>
    </p:spTree>
    <p:extLst>
      <p:ext uri="{BB962C8B-B14F-4D97-AF65-F5344CB8AC3E}">
        <p14:creationId xmlns:p14="http://schemas.microsoft.com/office/powerpoint/2010/main" val="19874187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299200"/>
            <a:ext cx="9144000" cy="5588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prstClr val="white"/>
              </a:solidFill>
            </a:endParaRPr>
          </a:p>
        </p:txBody>
      </p:sp>
      <p:sp>
        <p:nvSpPr>
          <p:cNvPr id="6" name="Title 5"/>
          <p:cNvSpPr>
            <a:spLocks noGrp="1"/>
          </p:cNvSpPr>
          <p:nvPr>
            <p:ph type="title"/>
          </p:nvPr>
        </p:nvSpPr>
        <p:spPr/>
        <p:txBody>
          <a:bodyPr/>
          <a:lstStyle/>
          <a:p>
            <a:r>
              <a:rPr lang="en-US" dirty="0" smtClean="0"/>
              <a:t>WHOIS Activities through 2017</a:t>
            </a:r>
            <a:endParaRPr lang="en-US" dirty="0"/>
          </a:p>
        </p:txBody>
      </p:sp>
      <p:pic>
        <p:nvPicPr>
          <p:cNvPr id="3" name="Picture 2" descr="Whois-p2.pdf"/>
          <p:cNvPicPr>
            <a:picLocks noChangeAspect="1"/>
          </p:cNvPicPr>
          <p:nvPr/>
        </p:nvPicPr>
        <p:blipFill rotWithShape="1">
          <a:blip r:embed="rId2">
            <a:extLst>
              <a:ext uri="{28A0092B-C50C-407E-A947-70E740481C1C}">
                <a14:useLocalDpi xmlns:a14="http://schemas.microsoft.com/office/drawing/2010/main" val="0"/>
              </a:ext>
            </a:extLst>
          </a:blip>
          <a:srcRect t="11718"/>
          <a:stretch/>
        </p:blipFill>
        <p:spPr>
          <a:xfrm>
            <a:off x="0" y="1054100"/>
            <a:ext cx="9144000" cy="5453743"/>
          </a:xfrm>
          <a:prstGeom prst="rect">
            <a:avLst/>
          </a:prstGeom>
        </p:spPr>
      </p:pic>
      <p:sp>
        <p:nvSpPr>
          <p:cNvPr id="4" name="TextBox 3"/>
          <p:cNvSpPr txBox="1"/>
          <p:nvPr/>
        </p:nvSpPr>
        <p:spPr>
          <a:xfrm>
            <a:off x="11290300" y="2832100"/>
            <a:ext cx="184666" cy="369332"/>
          </a:xfrm>
          <a:prstGeom prst="rect">
            <a:avLst/>
          </a:prstGeom>
          <a:noFill/>
        </p:spPr>
        <p:txBody>
          <a:bodyPr wrap="none" rtlCol="0">
            <a:spAutoFit/>
          </a:bodyPr>
          <a:lstStyle/>
          <a:p>
            <a:endParaRPr lang="en-US" dirty="0" smtClean="0">
              <a:solidFill>
                <a:srgbClr val="0A1F24"/>
              </a:solidFill>
              <a:latin typeface="Source Sans Pro"/>
              <a:cs typeface="Source Sans Pro"/>
            </a:endParaRPr>
          </a:p>
        </p:txBody>
      </p:sp>
    </p:spTree>
    <p:extLst>
      <p:ext uri="{BB962C8B-B14F-4D97-AF65-F5344CB8AC3E}">
        <p14:creationId xmlns:p14="http://schemas.microsoft.com/office/powerpoint/2010/main" val="11075261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4294967295"/>
          </p:nvPr>
        </p:nvSpPr>
        <p:spPr>
          <a:xfrm>
            <a:off x="0" y="6356350"/>
            <a:ext cx="2133600" cy="365125"/>
          </a:xfrm>
          <a:prstGeom prst="rect">
            <a:avLst/>
          </a:prstGeom>
        </p:spPr>
        <p:txBody>
          <a:bodyPr/>
          <a:lstStyle/>
          <a:p>
            <a:fld id="{E12ED053-0934-4F5F-BBB7-51D4143427D0}" type="datetime1">
              <a:rPr lang="en-US" smtClean="0">
                <a:solidFill>
                  <a:srgbClr val="0A1F24"/>
                </a:solidFill>
              </a:rPr>
              <a:pPr/>
              <a:t>2/8/2015</a:t>
            </a:fld>
            <a:endParaRPr lang="en-US" dirty="0">
              <a:solidFill>
                <a:srgbClr val="0A1F24"/>
              </a:solidFill>
            </a:endParaRPr>
          </a:p>
        </p:txBody>
      </p:sp>
      <p:sp>
        <p:nvSpPr>
          <p:cNvPr id="6" name="Slide Number Placeholder 5"/>
          <p:cNvSpPr>
            <a:spLocks noGrp="1"/>
          </p:cNvSpPr>
          <p:nvPr>
            <p:ph type="sldNum" sz="quarter" idx="4294967295"/>
          </p:nvPr>
        </p:nvSpPr>
        <p:spPr>
          <a:xfrm>
            <a:off x="7010400" y="6356350"/>
            <a:ext cx="2133600" cy="365125"/>
          </a:xfrm>
          <a:prstGeom prst="rect">
            <a:avLst/>
          </a:prstGeom>
        </p:spPr>
        <p:txBody>
          <a:bodyPr/>
          <a:lstStyle/>
          <a:p>
            <a:fld id="{2EDB52F1-C9D8-9246-A68F-9E52FE0F8808}" type="slidenum">
              <a:rPr lang="en-US" smtClean="0">
                <a:solidFill>
                  <a:srgbClr val="0A1F24"/>
                </a:solidFill>
              </a:rPr>
              <a:pPr/>
              <a:t>7</a:t>
            </a:fld>
            <a:endParaRPr lang="en-US" dirty="0">
              <a:solidFill>
                <a:srgbClr val="0A1F24"/>
              </a:solidFill>
            </a:endParaRPr>
          </a:p>
        </p:txBody>
      </p:sp>
      <p:sp>
        <p:nvSpPr>
          <p:cNvPr id="7" name="TextBox 6"/>
          <p:cNvSpPr txBox="1"/>
          <p:nvPr/>
        </p:nvSpPr>
        <p:spPr>
          <a:xfrm>
            <a:off x="2133600" y="1988458"/>
            <a:ext cx="6066972" cy="1754326"/>
          </a:xfrm>
          <a:prstGeom prst="rect">
            <a:avLst/>
          </a:prstGeom>
          <a:noFill/>
        </p:spPr>
        <p:txBody>
          <a:bodyPr wrap="square" rtlCol="0">
            <a:spAutoFit/>
          </a:bodyPr>
          <a:lstStyle/>
          <a:p>
            <a:pPr algn="ctr"/>
            <a:r>
              <a:rPr lang="en-US" sz="3600" b="1" dirty="0" smtClean="0">
                <a:solidFill>
                  <a:prstClr val="white"/>
                </a:solidFill>
                <a:latin typeface="Source Sans Pro"/>
                <a:cs typeface="Source Sans Pro"/>
              </a:rPr>
              <a:t>WHOIS Accuracy Reporting System Design (ARS)</a:t>
            </a:r>
          </a:p>
        </p:txBody>
      </p:sp>
      <p:sp>
        <p:nvSpPr>
          <p:cNvPr id="5" name="TextBox 4"/>
          <p:cNvSpPr txBox="1"/>
          <p:nvPr/>
        </p:nvSpPr>
        <p:spPr>
          <a:xfrm>
            <a:off x="2286000" y="4593773"/>
            <a:ext cx="6066972" cy="1015663"/>
          </a:xfrm>
          <a:prstGeom prst="rect">
            <a:avLst/>
          </a:prstGeom>
          <a:noFill/>
        </p:spPr>
        <p:txBody>
          <a:bodyPr wrap="square" rtlCol="0">
            <a:spAutoFit/>
          </a:bodyPr>
          <a:lstStyle/>
          <a:p>
            <a:r>
              <a:rPr lang="en-US" sz="3600" b="1" dirty="0" smtClean="0">
                <a:solidFill>
                  <a:prstClr val="white"/>
                </a:solidFill>
                <a:latin typeface="Source Sans Pro"/>
                <a:cs typeface="Source Sans Pro"/>
              </a:rPr>
              <a:t>Exploring Identity Checks</a:t>
            </a:r>
            <a:endParaRPr lang="en-US" sz="3600" b="1" dirty="0">
              <a:solidFill>
                <a:prstClr val="white"/>
              </a:solidFill>
              <a:latin typeface="Source Sans Pro"/>
              <a:cs typeface="Source Sans Pro"/>
            </a:endParaRPr>
          </a:p>
          <a:p>
            <a:pPr algn="ctr"/>
            <a:r>
              <a:rPr lang="en-US" sz="2400" i="1" dirty="0" smtClean="0">
                <a:solidFill>
                  <a:prstClr val="white"/>
                </a:solidFill>
                <a:latin typeface="Source Sans Pro"/>
                <a:cs typeface="Source Sans Pro"/>
              </a:rPr>
              <a:t>Margie Milam</a:t>
            </a:r>
          </a:p>
        </p:txBody>
      </p:sp>
    </p:spTree>
    <p:extLst>
      <p:ext uri="{BB962C8B-B14F-4D97-AF65-F5344CB8AC3E}">
        <p14:creationId xmlns:p14="http://schemas.microsoft.com/office/powerpoint/2010/main" val="22077137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www.workterrain.com/images/image/performance_improvemen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1" y="1727749"/>
            <a:ext cx="2819400" cy="240930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4601" y="1518814"/>
            <a:ext cx="8103072" cy="3785652"/>
          </a:xfrm>
          <a:prstGeom prst="rect">
            <a:avLst/>
          </a:prstGeom>
        </p:spPr>
        <p:txBody>
          <a:bodyPr wrap="square">
            <a:spAutoFit/>
          </a:bodyPr>
          <a:lstStyle/>
          <a:p>
            <a:pPr marL="285750" indent="-285750">
              <a:buSzPct val="75000"/>
              <a:buFont typeface="Wingdings" charset="2"/>
              <a:buChar char=""/>
            </a:pPr>
            <a:r>
              <a:rPr lang="en-US" sz="2000" dirty="0" smtClean="0">
                <a:solidFill>
                  <a:srgbClr val="0C1F24"/>
                </a:solidFill>
                <a:latin typeface="Source Sans Pro Light"/>
                <a:cs typeface="Source Sans Pro Light"/>
              </a:rPr>
              <a:t>Part of 2012 ICANN Board directive to implement</a:t>
            </a:r>
            <a:br>
              <a:rPr lang="en-US" sz="2000" dirty="0" smtClean="0">
                <a:solidFill>
                  <a:srgbClr val="0C1F24"/>
                </a:solidFill>
                <a:latin typeface="Source Sans Pro Light"/>
                <a:cs typeface="Source Sans Pro Light"/>
              </a:rPr>
            </a:br>
            <a:r>
              <a:rPr lang="en-US" sz="2000" dirty="0" smtClean="0">
                <a:solidFill>
                  <a:srgbClr val="0C1F24"/>
                </a:solidFill>
                <a:latin typeface="Source Sans Pro Light"/>
                <a:cs typeface="Source Sans Pro Light"/>
              </a:rPr>
              <a:t>WHOIS Review Team-recommended improvements</a:t>
            </a:r>
          </a:p>
          <a:p>
            <a:pPr marL="285750" indent="-285750">
              <a:buSzPct val="75000"/>
              <a:buFont typeface="Wingdings" charset="2"/>
              <a:buChar char=""/>
            </a:pP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Approach</a:t>
            </a:r>
          </a:p>
          <a:p>
            <a:pPr marL="285750" indent="-285750">
              <a:buSzPct val="75000"/>
              <a:buFont typeface="Wingdings" charset="2"/>
              <a:buChar char=""/>
            </a:pPr>
            <a:endParaRPr lang="en-US" sz="2000" dirty="0">
              <a:solidFill>
                <a:srgbClr val="0C1F24"/>
              </a:solidFill>
              <a:latin typeface="Source Sans Pro Light"/>
              <a:cs typeface="Source Sans Pro Light"/>
            </a:endParaRPr>
          </a:p>
          <a:p>
            <a:pPr marL="742950" lvl="1" indent="-285750">
              <a:buSzPct val="75000"/>
              <a:buFont typeface="Wingdings" charset="2"/>
              <a:buChar char=""/>
            </a:pPr>
            <a:r>
              <a:rPr lang="en-US" sz="2000" dirty="0" smtClean="0">
                <a:solidFill>
                  <a:srgbClr val="0C1F24"/>
                </a:solidFill>
                <a:latin typeface="Source Sans Pro Light"/>
                <a:cs typeface="Source Sans Pro Light"/>
              </a:rPr>
              <a:t>Proactively </a:t>
            </a:r>
            <a:r>
              <a:rPr lang="en-US" sz="2000" dirty="0">
                <a:solidFill>
                  <a:srgbClr val="0C1F24"/>
                </a:solidFill>
                <a:latin typeface="Source Sans Pro Light"/>
                <a:cs typeface="Source Sans Pro Light"/>
              </a:rPr>
              <a:t>identify inaccurate WHOIS </a:t>
            </a:r>
            <a:r>
              <a:rPr lang="en-US" sz="2000" dirty="0" smtClean="0">
                <a:solidFill>
                  <a:srgbClr val="0C1F24"/>
                </a:solidFill>
                <a:latin typeface="Source Sans Pro Light"/>
                <a:cs typeface="Source Sans Pro Light"/>
              </a:rPr>
              <a:t>records</a:t>
            </a:r>
          </a:p>
          <a:p>
            <a:pPr marL="742950" lvl="1" indent="-285750">
              <a:buSzPct val="75000"/>
              <a:buFont typeface="Wingdings" charset="2"/>
              <a:buChar char=""/>
            </a:pPr>
            <a:endParaRPr lang="en-US" sz="2000" dirty="0">
              <a:solidFill>
                <a:srgbClr val="0C1F24"/>
              </a:solidFill>
              <a:latin typeface="Source Sans Pro Light"/>
              <a:cs typeface="Source Sans Pro Light"/>
            </a:endParaRPr>
          </a:p>
          <a:p>
            <a:pPr marL="742950" lvl="1" indent="-285750">
              <a:buSzPct val="75000"/>
              <a:buFont typeface="Wingdings" charset="2"/>
              <a:buChar char=""/>
            </a:pPr>
            <a:r>
              <a:rPr lang="en-US" sz="2000" dirty="0">
                <a:solidFill>
                  <a:srgbClr val="0C1F24"/>
                </a:solidFill>
                <a:latin typeface="Source Sans Pro Light"/>
                <a:cs typeface="Source Sans Pro Light"/>
              </a:rPr>
              <a:t>Explore using automated tools </a:t>
            </a:r>
            <a:endParaRPr lang="en-US" sz="2000" dirty="0" smtClean="0">
              <a:solidFill>
                <a:srgbClr val="0C1F24"/>
              </a:solidFill>
              <a:latin typeface="Source Sans Pro Light"/>
              <a:cs typeface="Source Sans Pro Light"/>
            </a:endParaRPr>
          </a:p>
          <a:p>
            <a:pPr marL="742950" lvl="1" indent="-285750">
              <a:buSzPct val="75000"/>
              <a:buFont typeface="Wingdings" charset="2"/>
              <a:buChar char=""/>
            </a:pPr>
            <a:endParaRPr lang="en-US" sz="2000" dirty="0">
              <a:solidFill>
                <a:srgbClr val="0C1F24"/>
              </a:solidFill>
              <a:latin typeface="Source Sans Pro Light"/>
              <a:cs typeface="Source Sans Pro Light"/>
            </a:endParaRPr>
          </a:p>
          <a:p>
            <a:pPr marL="742950" lvl="1" indent="-285750">
              <a:buSzPct val="75000"/>
              <a:buFont typeface="Wingdings" charset="2"/>
              <a:buChar char=""/>
            </a:pPr>
            <a:r>
              <a:rPr lang="en-US" sz="2000" dirty="0">
                <a:solidFill>
                  <a:srgbClr val="0C1F24"/>
                </a:solidFill>
                <a:latin typeface="Source Sans Pro Light"/>
                <a:cs typeface="Source Sans Pro Light"/>
              </a:rPr>
              <a:t>Forward potentially inaccurate records to registrars for </a:t>
            </a:r>
            <a:r>
              <a:rPr lang="en-US" sz="2000" dirty="0" smtClean="0">
                <a:solidFill>
                  <a:srgbClr val="0C1F24"/>
                </a:solidFill>
                <a:latin typeface="Source Sans Pro Light"/>
                <a:cs typeface="Source Sans Pro Light"/>
              </a:rPr>
              <a:t>action</a:t>
            </a:r>
          </a:p>
          <a:p>
            <a:pPr marL="742950" lvl="1" indent="-285750">
              <a:buSzPct val="75000"/>
              <a:buFont typeface="Wingdings" charset="2"/>
              <a:buChar char=""/>
            </a:pPr>
            <a:endParaRPr lang="en-US" sz="2000" dirty="0">
              <a:solidFill>
                <a:srgbClr val="0C1F24"/>
              </a:solidFill>
              <a:latin typeface="Source Sans Pro Light"/>
              <a:cs typeface="Source Sans Pro Light"/>
            </a:endParaRPr>
          </a:p>
          <a:p>
            <a:pPr marL="742950" lvl="1" indent="-285750">
              <a:buSzPct val="75000"/>
              <a:buFont typeface="Wingdings" charset="2"/>
              <a:buChar char=""/>
            </a:pPr>
            <a:r>
              <a:rPr lang="en-US" sz="2000" dirty="0">
                <a:solidFill>
                  <a:srgbClr val="0C1F24"/>
                </a:solidFill>
                <a:latin typeface="Source Sans Pro Light"/>
                <a:cs typeface="Source Sans Pro Light"/>
              </a:rPr>
              <a:t>Publicly report on the resulting </a:t>
            </a:r>
            <a:r>
              <a:rPr lang="en-US" sz="2000" dirty="0" smtClean="0">
                <a:solidFill>
                  <a:srgbClr val="0C1F24"/>
                </a:solidFill>
                <a:latin typeface="Source Sans Pro Light"/>
                <a:cs typeface="Source Sans Pro Light"/>
              </a:rPr>
              <a:t>actions</a:t>
            </a:r>
          </a:p>
        </p:txBody>
      </p:sp>
      <p:sp>
        <p:nvSpPr>
          <p:cNvPr id="4" name="Title 3"/>
          <p:cNvSpPr>
            <a:spLocks noGrp="1"/>
          </p:cNvSpPr>
          <p:nvPr>
            <p:ph type="title"/>
          </p:nvPr>
        </p:nvSpPr>
        <p:spPr/>
        <p:txBody>
          <a:bodyPr/>
          <a:lstStyle/>
          <a:p>
            <a:r>
              <a:rPr lang="en-US" dirty="0" smtClean="0"/>
              <a:t>WHOIS Accuracy Reporting System</a:t>
            </a:r>
            <a:endParaRPr lang="en-US" dirty="0"/>
          </a:p>
        </p:txBody>
      </p:sp>
    </p:spTree>
    <p:extLst>
      <p:ext uri="{BB962C8B-B14F-4D97-AF65-F5344CB8AC3E}">
        <p14:creationId xmlns:p14="http://schemas.microsoft.com/office/powerpoint/2010/main" val="17085805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487887" y="3784652"/>
            <a:ext cx="8046500" cy="211288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3" name="Rectangle 12"/>
          <p:cNvSpPr/>
          <p:nvPr/>
        </p:nvSpPr>
        <p:spPr>
          <a:xfrm>
            <a:off x="487886" y="1256929"/>
            <a:ext cx="8046501" cy="25277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17" name="Rectangle 16"/>
          <p:cNvSpPr/>
          <p:nvPr/>
        </p:nvSpPr>
        <p:spPr>
          <a:xfrm>
            <a:off x="523291" y="3796644"/>
            <a:ext cx="933751" cy="2100895"/>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title"/>
          </p:nvPr>
        </p:nvSpPr>
        <p:spPr>
          <a:prstGeom prst="rect">
            <a:avLst/>
          </a:prstGeom>
        </p:spPr>
        <p:txBody>
          <a:bodyPr/>
          <a:lstStyle/>
          <a:p>
            <a:r>
              <a:rPr lang="en-US" b="1" dirty="0" smtClean="0"/>
              <a:t>WHOIS ARS Pilot Status &amp; Next Steps</a:t>
            </a:r>
            <a:endParaRPr lang="en-US" b="1" dirty="0"/>
          </a:p>
        </p:txBody>
      </p:sp>
      <p:sp>
        <p:nvSpPr>
          <p:cNvPr id="50" name="TextBox 49"/>
          <p:cNvSpPr txBox="1"/>
          <p:nvPr/>
        </p:nvSpPr>
        <p:spPr>
          <a:xfrm>
            <a:off x="1490460" y="1647220"/>
            <a:ext cx="7196333" cy="1938992"/>
          </a:xfrm>
          <a:prstGeom prst="rect">
            <a:avLst/>
          </a:prstGeom>
          <a:noFill/>
        </p:spPr>
        <p:txBody>
          <a:bodyPr wrap="square" rtlCol="0">
            <a:spAutoFit/>
          </a:bodyPr>
          <a:lstStyle/>
          <a:p>
            <a:pPr marL="285750" indent="-285750">
              <a:buSzPct val="75000"/>
              <a:buFont typeface="Wingdings" charset="2"/>
              <a:buChar char=""/>
            </a:pPr>
            <a:r>
              <a:rPr lang="en-US" sz="2000" dirty="0" smtClean="0">
                <a:solidFill>
                  <a:srgbClr val="FFFFFF"/>
                </a:solidFill>
                <a:latin typeface="Source Sans Pro"/>
                <a:cs typeface="Source Sans Pro"/>
              </a:rPr>
              <a:t>Pilot Study completed by NORC tested Methodology using live data</a:t>
            </a:r>
          </a:p>
          <a:p>
            <a:pPr marL="285750" indent="-285750">
              <a:buSzPct val="75000"/>
              <a:buFont typeface="Wingdings" charset="2"/>
              <a:buChar char=""/>
            </a:pPr>
            <a:r>
              <a:rPr lang="en-US" sz="2000" dirty="0" smtClean="0">
                <a:solidFill>
                  <a:srgbClr val="FFFFFF"/>
                </a:solidFill>
                <a:latin typeface="Source Sans Pro"/>
                <a:cs typeface="Source Sans Pro"/>
              </a:rPr>
              <a:t>Findings reflect 2013 RAA contributed to improved accuracy rates</a:t>
            </a:r>
          </a:p>
          <a:p>
            <a:pPr marL="285750" indent="-285750">
              <a:buSzPct val="75000"/>
              <a:buFont typeface="Wingdings" charset="2"/>
              <a:buChar char=""/>
            </a:pPr>
            <a:r>
              <a:rPr lang="en-US" sz="2000" dirty="0" smtClean="0">
                <a:solidFill>
                  <a:srgbClr val="FFFFFF"/>
                </a:solidFill>
                <a:latin typeface="Source Sans Pro"/>
                <a:cs typeface="Source Sans Pro"/>
              </a:rPr>
              <a:t>Compliance Pilot underway to confirm findings &amp; forward possible contractual related issues to registrars</a:t>
            </a:r>
            <a:endParaRPr lang="en-US" sz="1400" dirty="0">
              <a:solidFill>
                <a:srgbClr val="FFFFFF"/>
              </a:solidFill>
              <a:latin typeface="Source Sans Pro"/>
              <a:cs typeface="Source Sans Pro"/>
            </a:endParaRPr>
          </a:p>
        </p:txBody>
      </p:sp>
      <p:sp>
        <p:nvSpPr>
          <p:cNvPr id="51" name="TextBox 50"/>
          <p:cNvSpPr txBox="1"/>
          <p:nvPr/>
        </p:nvSpPr>
        <p:spPr>
          <a:xfrm>
            <a:off x="547380" y="4526031"/>
            <a:ext cx="1024815" cy="1179810"/>
          </a:xfrm>
          <a:prstGeom prst="rect">
            <a:avLst/>
          </a:prstGeom>
          <a:noFill/>
        </p:spPr>
        <p:txBody>
          <a:bodyPr wrap="square" rtlCol="0">
            <a:spAutoFit/>
          </a:bodyPr>
          <a:lstStyle/>
          <a:p>
            <a:r>
              <a:rPr lang="en-US" sz="2200" b="1" dirty="0" smtClean="0">
                <a:solidFill>
                  <a:srgbClr val="FFFFFF"/>
                </a:solidFill>
                <a:latin typeface="Source Sans Pro"/>
                <a:cs typeface="Source Sans Pro"/>
              </a:rPr>
              <a:t>Next Steps</a:t>
            </a:r>
          </a:p>
          <a:p>
            <a:endParaRPr lang="en-US" sz="4000" b="1" baseline="30000" dirty="0">
              <a:solidFill>
                <a:srgbClr val="FFFFFF"/>
              </a:solidFill>
              <a:latin typeface="Source Sans Pro"/>
              <a:cs typeface="Source Sans Pro"/>
            </a:endParaRPr>
          </a:p>
        </p:txBody>
      </p:sp>
      <p:sp>
        <p:nvSpPr>
          <p:cNvPr id="52" name="TextBox 51"/>
          <p:cNvSpPr txBox="1"/>
          <p:nvPr/>
        </p:nvSpPr>
        <p:spPr>
          <a:xfrm>
            <a:off x="1457043" y="4050880"/>
            <a:ext cx="6324319" cy="1323439"/>
          </a:xfrm>
          <a:prstGeom prst="rect">
            <a:avLst/>
          </a:prstGeom>
          <a:noFill/>
        </p:spPr>
        <p:txBody>
          <a:bodyPr wrap="square" rtlCol="0">
            <a:spAutoFit/>
          </a:bodyPr>
          <a:lstStyle/>
          <a:p>
            <a:pPr marL="285750" indent="-285750">
              <a:buSzPct val="75000"/>
              <a:buFont typeface="Wingdings" charset="2"/>
              <a:buChar char=""/>
            </a:pPr>
            <a:r>
              <a:rPr lang="en-US" sz="2000" dirty="0">
                <a:solidFill>
                  <a:srgbClr val="FFFFFF"/>
                </a:solidFill>
                <a:latin typeface="Source Sans Pro"/>
                <a:cs typeface="Source Sans Pro"/>
              </a:rPr>
              <a:t>Public Comment </a:t>
            </a:r>
            <a:r>
              <a:rPr lang="en-US" sz="2000" dirty="0" smtClean="0">
                <a:solidFill>
                  <a:srgbClr val="FFFFFF"/>
                </a:solidFill>
                <a:latin typeface="Source Sans Pro"/>
                <a:cs typeface="Source Sans Pro"/>
              </a:rPr>
              <a:t>Open until Feb 28 2015</a:t>
            </a:r>
          </a:p>
          <a:p>
            <a:pPr marL="285750" indent="-285750">
              <a:buSzPct val="75000"/>
              <a:buFont typeface="Wingdings" charset="2"/>
              <a:buChar char=""/>
            </a:pPr>
            <a:r>
              <a:rPr lang="en-US" sz="2000" dirty="0" smtClean="0">
                <a:solidFill>
                  <a:srgbClr val="FFFFFF"/>
                </a:solidFill>
                <a:latin typeface="Source Sans Pro"/>
                <a:cs typeface="Source Sans Pro"/>
              </a:rPr>
              <a:t>Feedback to Inform the final Design of the ARS</a:t>
            </a:r>
          </a:p>
          <a:p>
            <a:pPr marL="285750" indent="-285750">
              <a:buSzPct val="75000"/>
              <a:buFont typeface="Wingdings" charset="2"/>
              <a:buChar char=""/>
            </a:pPr>
            <a:r>
              <a:rPr lang="en-US" sz="2000" b="1" dirty="0" smtClean="0">
                <a:solidFill>
                  <a:srgbClr val="FFFFFF"/>
                </a:solidFill>
                <a:latin typeface="Source Sans Pro"/>
                <a:cs typeface="Source Sans Pro"/>
              </a:rPr>
              <a:t>Question:</a:t>
            </a:r>
            <a:r>
              <a:rPr lang="en-US" sz="2000" dirty="0" smtClean="0">
                <a:solidFill>
                  <a:srgbClr val="FFFFFF"/>
                </a:solidFill>
                <a:latin typeface="Source Sans Pro"/>
                <a:cs typeface="Source Sans Pro"/>
              </a:rPr>
              <a:t>  </a:t>
            </a:r>
            <a:r>
              <a:rPr lang="en-US" sz="2000" i="1" dirty="0" smtClean="0">
                <a:solidFill>
                  <a:srgbClr val="FFFFFF"/>
                </a:solidFill>
                <a:latin typeface="Source Sans Pro"/>
                <a:cs typeface="Source Sans Pro"/>
              </a:rPr>
              <a:t>Should  ARS include identity validation checks?   </a:t>
            </a:r>
            <a:endParaRPr lang="en-US" sz="1400" i="1" dirty="0">
              <a:solidFill>
                <a:srgbClr val="FFFFFF"/>
              </a:solidFill>
              <a:latin typeface="Source Sans Pro"/>
              <a:cs typeface="Source Sans Pro"/>
            </a:endParaRPr>
          </a:p>
        </p:txBody>
      </p:sp>
      <p:sp>
        <p:nvSpPr>
          <p:cNvPr id="18" name="Rectangle 17"/>
          <p:cNvSpPr/>
          <p:nvPr/>
        </p:nvSpPr>
        <p:spPr>
          <a:xfrm>
            <a:off x="534600" y="945499"/>
            <a:ext cx="8304599" cy="400110"/>
          </a:xfrm>
          <a:prstGeom prst="rect">
            <a:avLst/>
          </a:prstGeom>
        </p:spPr>
        <p:txBody>
          <a:bodyPr wrap="square">
            <a:spAutoFit/>
          </a:bodyPr>
          <a:lstStyle/>
          <a:p>
            <a:pPr algn="ctr">
              <a:buSzPct val="75000"/>
            </a:pPr>
            <a:endParaRPr lang="en-US" sz="2000" dirty="0" smtClean="0">
              <a:latin typeface="Source Sans Pro"/>
              <a:cs typeface="Source Sans Pro"/>
            </a:endParaRPr>
          </a:p>
        </p:txBody>
      </p:sp>
      <p:sp>
        <p:nvSpPr>
          <p:cNvPr id="19" name="Rectangle 18"/>
          <p:cNvSpPr/>
          <p:nvPr/>
        </p:nvSpPr>
        <p:spPr>
          <a:xfrm>
            <a:off x="525534" y="1244937"/>
            <a:ext cx="920193" cy="2539715"/>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Source Sans Pro"/>
                <a:cs typeface="Source Sans Pro"/>
              </a:rPr>
              <a:t>Pilot</a:t>
            </a:r>
            <a:endParaRPr lang="en-US" sz="2400" b="1" dirty="0">
              <a:latin typeface="Source Sans Pro"/>
              <a:cs typeface="Source Sans Pro"/>
            </a:endParaRPr>
          </a:p>
        </p:txBody>
      </p:sp>
    </p:spTree>
    <p:extLst>
      <p:ext uri="{BB962C8B-B14F-4D97-AF65-F5344CB8AC3E}">
        <p14:creationId xmlns:p14="http://schemas.microsoft.com/office/powerpoint/2010/main" val="5433146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otched Right Arrow 5"/>
          <p:cNvSpPr/>
          <p:nvPr/>
        </p:nvSpPr>
        <p:spPr>
          <a:xfrm>
            <a:off x="-388073" y="3119188"/>
            <a:ext cx="10019372" cy="174438"/>
          </a:xfrm>
          <a:prstGeom prst="notchedRightArrow">
            <a:avLst/>
          </a:prstGeom>
          <a:solidFill>
            <a:srgbClr val="7F7F7F"/>
          </a:solidFill>
          <a:ln>
            <a:solidFill>
              <a:srgbClr val="C5C5C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7" name="Oval 6"/>
          <p:cNvSpPr/>
          <p:nvPr/>
        </p:nvSpPr>
        <p:spPr>
          <a:xfrm>
            <a:off x="1392072" y="3127367"/>
            <a:ext cx="166258" cy="166258"/>
          </a:xfrm>
          <a:prstGeom prst="ellipse">
            <a:avLst/>
          </a:prstGeom>
          <a:solidFill>
            <a:srgbClr val="1D98D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5" name="Oval 14"/>
          <p:cNvSpPr/>
          <p:nvPr/>
        </p:nvSpPr>
        <p:spPr>
          <a:xfrm>
            <a:off x="4471204" y="3127367"/>
            <a:ext cx="166258" cy="166258"/>
          </a:xfrm>
          <a:prstGeom prst="ellipse">
            <a:avLst/>
          </a:prstGeom>
          <a:solidFill>
            <a:srgbClr val="EA903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6" name="Oval 15"/>
          <p:cNvSpPr/>
          <p:nvPr/>
        </p:nvSpPr>
        <p:spPr>
          <a:xfrm>
            <a:off x="6021679" y="3127367"/>
            <a:ext cx="166258" cy="166258"/>
          </a:xfrm>
          <a:prstGeom prst="ellipse">
            <a:avLst/>
          </a:prstGeom>
          <a:solidFill>
            <a:srgbClr val="DB603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7" name="Oval 16"/>
          <p:cNvSpPr/>
          <p:nvPr/>
        </p:nvSpPr>
        <p:spPr>
          <a:xfrm>
            <a:off x="7559825" y="3127367"/>
            <a:ext cx="166258" cy="166258"/>
          </a:xfrm>
          <a:prstGeom prst="ellipse">
            <a:avLst/>
          </a:prstGeom>
          <a:solidFill>
            <a:srgbClr val="0D436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grpSp>
        <p:nvGrpSpPr>
          <p:cNvPr id="14" name="Group 13"/>
          <p:cNvGrpSpPr/>
          <p:nvPr/>
        </p:nvGrpSpPr>
        <p:grpSpPr>
          <a:xfrm>
            <a:off x="845426" y="1483781"/>
            <a:ext cx="1259550" cy="1259550"/>
            <a:chOff x="569487" y="2043501"/>
            <a:chExt cx="1346792" cy="1346792"/>
          </a:xfrm>
        </p:grpSpPr>
        <p:sp>
          <p:nvSpPr>
            <p:cNvPr id="11" name="Teardrop 10"/>
            <p:cNvSpPr/>
            <p:nvPr/>
          </p:nvSpPr>
          <p:spPr>
            <a:xfrm rot="8100000">
              <a:off x="569487" y="2043501"/>
              <a:ext cx="1346792" cy="1346792"/>
            </a:xfrm>
            <a:prstGeom prst="teardrop">
              <a:avLst>
                <a:gd name="adj" fmla="val 96125"/>
              </a:avLst>
            </a:prstGeom>
            <a:solidFill>
              <a:srgbClr val="2599D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endParaRPr>
            </a:p>
          </p:txBody>
        </p:sp>
        <p:sp>
          <p:nvSpPr>
            <p:cNvPr id="12" name="TextBox 11"/>
            <p:cNvSpPr txBox="1"/>
            <p:nvPr/>
          </p:nvSpPr>
          <p:spPr>
            <a:xfrm>
              <a:off x="594800" y="2386020"/>
              <a:ext cx="1273358" cy="839191"/>
            </a:xfrm>
            <a:prstGeom prst="rect">
              <a:avLst/>
            </a:prstGeom>
            <a:noFill/>
          </p:spPr>
          <p:txBody>
            <a:bodyPr wrap="square" rtlCol="0">
              <a:spAutoFit/>
            </a:bodyPr>
            <a:lstStyle/>
            <a:p>
              <a:pPr algn="ctr"/>
              <a:r>
                <a:rPr lang="en-US" sz="1700" dirty="0" smtClean="0">
                  <a:solidFill>
                    <a:prstClr val="white"/>
                  </a:solidFill>
                  <a:latin typeface="Source Sans Pro"/>
                  <a:cs typeface="Source Sans Pro"/>
                </a:rPr>
                <a:t>PILOT Launch </a:t>
              </a:r>
            </a:p>
            <a:p>
              <a:pPr algn="ctr"/>
              <a:r>
                <a:rPr lang="en-US" sz="1100" b="1" dirty="0" smtClean="0">
                  <a:solidFill>
                    <a:srgbClr val="FFC000"/>
                  </a:solidFill>
                  <a:latin typeface="Source Sans Pro"/>
                  <a:cs typeface="Source Sans Pro"/>
                </a:rPr>
                <a:t>May 14</a:t>
              </a:r>
              <a:endParaRPr lang="en-US" sz="1100" b="1" dirty="0">
                <a:solidFill>
                  <a:srgbClr val="FFC000"/>
                </a:solidFill>
                <a:latin typeface="Source Sans Pro"/>
                <a:cs typeface="Source Sans Pro"/>
              </a:endParaRPr>
            </a:p>
          </p:txBody>
        </p:sp>
      </p:grpSp>
      <p:grpSp>
        <p:nvGrpSpPr>
          <p:cNvPr id="18" name="Group 17"/>
          <p:cNvGrpSpPr/>
          <p:nvPr/>
        </p:nvGrpSpPr>
        <p:grpSpPr>
          <a:xfrm>
            <a:off x="2381754" y="1519428"/>
            <a:ext cx="1259550" cy="1774198"/>
            <a:chOff x="2105815" y="2043501"/>
            <a:chExt cx="1346792" cy="1897087"/>
          </a:xfrm>
        </p:grpSpPr>
        <p:sp>
          <p:nvSpPr>
            <p:cNvPr id="13" name="Oval 12"/>
            <p:cNvSpPr/>
            <p:nvPr/>
          </p:nvSpPr>
          <p:spPr>
            <a:xfrm>
              <a:off x="2690831" y="3762814"/>
              <a:ext cx="177774" cy="177774"/>
            </a:xfrm>
            <a:prstGeom prst="ellipse">
              <a:avLst/>
            </a:prstGeom>
            <a:solidFill>
              <a:srgbClr val="1B6F7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Source Sans Pro"/>
                <a:cs typeface="Source Sans Pro"/>
              </a:endParaRPr>
            </a:p>
          </p:txBody>
        </p:sp>
        <p:grpSp>
          <p:nvGrpSpPr>
            <p:cNvPr id="22" name="Group 21"/>
            <p:cNvGrpSpPr/>
            <p:nvPr/>
          </p:nvGrpSpPr>
          <p:grpSpPr>
            <a:xfrm>
              <a:off x="2105815" y="2043501"/>
              <a:ext cx="1346792" cy="1346792"/>
              <a:chOff x="569487" y="2043501"/>
              <a:chExt cx="1346792" cy="1346792"/>
            </a:xfrm>
          </p:grpSpPr>
          <p:sp>
            <p:nvSpPr>
              <p:cNvPr id="23" name="Teardrop 22"/>
              <p:cNvSpPr/>
              <p:nvPr/>
            </p:nvSpPr>
            <p:spPr>
              <a:xfrm rot="8100000">
                <a:off x="569487" y="2043501"/>
                <a:ext cx="1346792" cy="1346792"/>
              </a:xfrm>
              <a:prstGeom prst="teardrop">
                <a:avLst>
                  <a:gd name="adj" fmla="val 96125"/>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Source Sans Pro"/>
                  <a:cs typeface="Source Sans Pro"/>
                </a:endParaRPr>
              </a:p>
            </p:txBody>
          </p:sp>
          <p:sp>
            <p:nvSpPr>
              <p:cNvPr id="24" name="TextBox 23"/>
              <p:cNvSpPr txBox="1"/>
              <p:nvPr/>
            </p:nvSpPr>
            <p:spPr>
              <a:xfrm>
                <a:off x="586597" y="2347903"/>
                <a:ext cx="1273358" cy="839191"/>
              </a:xfrm>
              <a:prstGeom prst="rect">
                <a:avLst/>
              </a:prstGeom>
              <a:noFill/>
            </p:spPr>
            <p:txBody>
              <a:bodyPr wrap="square" rtlCol="0">
                <a:spAutoFit/>
              </a:bodyPr>
              <a:lstStyle/>
              <a:p>
                <a:pPr algn="ctr"/>
                <a:r>
                  <a:rPr lang="en-US" sz="1700" dirty="0" smtClean="0">
                    <a:solidFill>
                      <a:prstClr val="white"/>
                    </a:solidFill>
                    <a:latin typeface="Source Sans Pro"/>
                    <a:cs typeface="Source Sans Pro"/>
                  </a:rPr>
                  <a:t>PILOT</a:t>
                </a:r>
              </a:p>
              <a:p>
                <a:pPr algn="ctr"/>
                <a:r>
                  <a:rPr lang="en-US" sz="1700" dirty="0" smtClean="0">
                    <a:solidFill>
                      <a:prstClr val="white"/>
                    </a:solidFill>
                    <a:latin typeface="Source Sans Pro"/>
                    <a:cs typeface="Source Sans Pro"/>
                  </a:rPr>
                  <a:t>Results</a:t>
                </a:r>
                <a:endParaRPr lang="en-US" sz="1700" dirty="0">
                  <a:solidFill>
                    <a:prstClr val="white"/>
                  </a:solidFill>
                  <a:latin typeface="Source Sans Pro"/>
                  <a:cs typeface="Source Sans Pro"/>
                </a:endParaRPr>
              </a:p>
              <a:p>
                <a:pPr algn="ctr"/>
                <a:r>
                  <a:rPr lang="en-US" sz="1100" b="1" dirty="0" smtClean="0">
                    <a:solidFill>
                      <a:srgbClr val="FFC000"/>
                    </a:solidFill>
                    <a:latin typeface="Source Sans Pro"/>
                    <a:cs typeface="Source Sans Pro"/>
                  </a:rPr>
                  <a:t>Oct. 14  - Feb 15</a:t>
                </a:r>
                <a:endParaRPr lang="en-US" sz="1100" b="1" dirty="0">
                  <a:solidFill>
                    <a:srgbClr val="FFC000"/>
                  </a:solidFill>
                  <a:latin typeface="Source Sans Pro"/>
                  <a:cs typeface="Source Sans Pro"/>
                </a:endParaRPr>
              </a:p>
            </p:txBody>
          </p:sp>
        </p:grpSp>
      </p:grpSp>
      <p:grpSp>
        <p:nvGrpSpPr>
          <p:cNvPr id="25" name="Group 24"/>
          <p:cNvGrpSpPr/>
          <p:nvPr/>
        </p:nvGrpSpPr>
        <p:grpSpPr>
          <a:xfrm>
            <a:off x="3924558" y="1483781"/>
            <a:ext cx="1259550" cy="1259550"/>
            <a:chOff x="569487" y="2043501"/>
            <a:chExt cx="1346792" cy="1346792"/>
          </a:xfrm>
        </p:grpSpPr>
        <p:sp>
          <p:nvSpPr>
            <p:cNvPr id="26" name="Teardrop 25"/>
            <p:cNvSpPr/>
            <p:nvPr/>
          </p:nvSpPr>
          <p:spPr>
            <a:xfrm rot="8100000">
              <a:off x="569487" y="2043501"/>
              <a:ext cx="1346792" cy="1346792"/>
            </a:xfrm>
            <a:prstGeom prst="teardrop">
              <a:avLst>
                <a:gd name="adj" fmla="val 96125"/>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Source Sans Pro"/>
                <a:cs typeface="Source Sans Pro"/>
              </a:endParaRPr>
            </a:p>
          </p:txBody>
        </p:sp>
        <p:sp>
          <p:nvSpPr>
            <p:cNvPr id="28" name="TextBox 27"/>
            <p:cNvSpPr txBox="1"/>
            <p:nvPr/>
          </p:nvSpPr>
          <p:spPr>
            <a:xfrm>
              <a:off x="594800" y="2386022"/>
              <a:ext cx="1273358" cy="789827"/>
            </a:xfrm>
            <a:prstGeom prst="rect">
              <a:avLst/>
            </a:prstGeom>
            <a:noFill/>
          </p:spPr>
          <p:txBody>
            <a:bodyPr wrap="square" rtlCol="0">
              <a:spAutoFit/>
            </a:bodyPr>
            <a:lstStyle/>
            <a:p>
              <a:pPr algn="ctr"/>
              <a:r>
                <a:rPr lang="en-US" sz="1700" dirty="0" smtClean="0">
                  <a:solidFill>
                    <a:prstClr val="white"/>
                  </a:solidFill>
                  <a:latin typeface="Source Sans Pro"/>
                  <a:cs typeface="Source Sans Pro"/>
                </a:rPr>
                <a:t>PHASE I</a:t>
              </a:r>
            </a:p>
            <a:p>
              <a:pPr algn="ctr"/>
              <a:endParaRPr lang="en-US" sz="1400" b="1" dirty="0">
                <a:solidFill>
                  <a:srgbClr val="C00000"/>
                </a:solidFill>
                <a:latin typeface="Source Sans Pro"/>
                <a:cs typeface="Source Sans Pro"/>
              </a:endParaRPr>
            </a:p>
            <a:p>
              <a:pPr algn="ctr"/>
              <a:r>
                <a:rPr lang="en-US" sz="1100" b="1" dirty="0" smtClean="0">
                  <a:solidFill>
                    <a:srgbClr val="C00000"/>
                  </a:solidFill>
                  <a:latin typeface="Source Sans Pro"/>
                  <a:cs typeface="Source Sans Pro"/>
                </a:rPr>
                <a:t>Mid 2015</a:t>
              </a:r>
              <a:endParaRPr lang="en-US" sz="1100" b="1" dirty="0">
                <a:solidFill>
                  <a:srgbClr val="C00000"/>
                </a:solidFill>
                <a:latin typeface="Source Sans Pro"/>
                <a:cs typeface="Source Sans Pro"/>
              </a:endParaRPr>
            </a:p>
          </p:txBody>
        </p:sp>
      </p:grpSp>
      <p:grpSp>
        <p:nvGrpSpPr>
          <p:cNvPr id="29" name="Group 28"/>
          <p:cNvGrpSpPr/>
          <p:nvPr/>
        </p:nvGrpSpPr>
        <p:grpSpPr>
          <a:xfrm>
            <a:off x="5475033" y="1483781"/>
            <a:ext cx="1259550" cy="1259550"/>
            <a:chOff x="569487" y="2043501"/>
            <a:chExt cx="1346792" cy="1346792"/>
          </a:xfrm>
        </p:grpSpPr>
        <p:sp>
          <p:nvSpPr>
            <p:cNvPr id="31" name="Teardrop 30"/>
            <p:cNvSpPr/>
            <p:nvPr/>
          </p:nvSpPr>
          <p:spPr>
            <a:xfrm rot="8100000">
              <a:off x="569487" y="2043501"/>
              <a:ext cx="1346792" cy="1346792"/>
            </a:xfrm>
            <a:prstGeom prst="teardrop">
              <a:avLst>
                <a:gd name="adj" fmla="val 96125"/>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Source Sans Pro"/>
                <a:cs typeface="Source Sans Pro"/>
              </a:endParaRPr>
            </a:p>
          </p:txBody>
        </p:sp>
        <p:sp>
          <p:nvSpPr>
            <p:cNvPr id="34" name="TextBox 33"/>
            <p:cNvSpPr txBox="1"/>
            <p:nvPr/>
          </p:nvSpPr>
          <p:spPr>
            <a:xfrm>
              <a:off x="594800" y="2386021"/>
              <a:ext cx="1273358" cy="789827"/>
            </a:xfrm>
            <a:prstGeom prst="rect">
              <a:avLst/>
            </a:prstGeom>
            <a:noFill/>
          </p:spPr>
          <p:txBody>
            <a:bodyPr wrap="square" rtlCol="0">
              <a:spAutoFit/>
            </a:bodyPr>
            <a:lstStyle/>
            <a:p>
              <a:pPr algn="ctr"/>
              <a:r>
                <a:rPr lang="en-US" sz="1700" dirty="0" smtClean="0">
                  <a:solidFill>
                    <a:prstClr val="white"/>
                  </a:solidFill>
                  <a:latin typeface="Source Sans Pro"/>
                  <a:cs typeface="Source Sans Pro"/>
                </a:rPr>
                <a:t>PHASE II</a:t>
              </a:r>
            </a:p>
            <a:p>
              <a:pPr algn="ctr"/>
              <a:endParaRPr lang="en-US" sz="1400" b="1" dirty="0" smtClean="0">
                <a:solidFill>
                  <a:srgbClr val="FFC000"/>
                </a:solidFill>
                <a:latin typeface="Source Sans Pro"/>
                <a:cs typeface="Source Sans Pro"/>
              </a:endParaRPr>
            </a:p>
            <a:p>
              <a:pPr algn="ctr"/>
              <a:r>
                <a:rPr lang="en-US" sz="1100" b="1" dirty="0" smtClean="0">
                  <a:solidFill>
                    <a:srgbClr val="FFC000"/>
                  </a:solidFill>
                  <a:latin typeface="Source Sans Pro"/>
                  <a:cs typeface="Source Sans Pro"/>
                </a:rPr>
                <a:t>Late 2015</a:t>
              </a:r>
              <a:endParaRPr lang="en-US" sz="1100" b="1" dirty="0">
                <a:solidFill>
                  <a:srgbClr val="FFC000"/>
                </a:solidFill>
                <a:latin typeface="Source Sans Pro"/>
                <a:cs typeface="Source Sans Pro"/>
              </a:endParaRPr>
            </a:p>
          </p:txBody>
        </p:sp>
      </p:grpSp>
      <p:grpSp>
        <p:nvGrpSpPr>
          <p:cNvPr id="35" name="Group 34"/>
          <p:cNvGrpSpPr/>
          <p:nvPr/>
        </p:nvGrpSpPr>
        <p:grpSpPr>
          <a:xfrm>
            <a:off x="7013179" y="1483781"/>
            <a:ext cx="1259550" cy="1259550"/>
            <a:chOff x="569487" y="2043501"/>
            <a:chExt cx="1346792" cy="1346792"/>
          </a:xfrm>
        </p:grpSpPr>
        <p:sp>
          <p:nvSpPr>
            <p:cNvPr id="36" name="Teardrop 35"/>
            <p:cNvSpPr/>
            <p:nvPr/>
          </p:nvSpPr>
          <p:spPr>
            <a:xfrm rot="8100000">
              <a:off x="569487" y="2043501"/>
              <a:ext cx="1346792" cy="1346792"/>
            </a:xfrm>
            <a:prstGeom prst="teardrop">
              <a:avLst>
                <a:gd name="adj" fmla="val 96125"/>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prstClr val="white"/>
                </a:solidFill>
                <a:latin typeface="Source Sans Pro"/>
                <a:cs typeface="Source Sans Pro"/>
              </a:endParaRPr>
            </a:p>
          </p:txBody>
        </p:sp>
        <p:sp>
          <p:nvSpPr>
            <p:cNvPr id="37" name="TextBox 36"/>
            <p:cNvSpPr txBox="1"/>
            <p:nvPr/>
          </p:nvSpPr>
          <p:spPr>
            <a:xfrm>
              <a:off x="594800" y="2386020"/>
              <a:ext cx="1273358" cy="789827"/>
            </a:xfrm>
            <a:prstGeom prst="rect">
              <a:avLst/>
            </a:prstGeom>
            <a:noFill/>
          </p:spPr>
          <p:txBody>
            <a:bodyPr wrap="square" rtlCol="0">
              <a:spAutoFit/>
            </a:bodyPr>
            <a:lstStyle/>
            <a:p>
              <a:pPr algn="ctr"/>
              <a:r>
                <a:rPr lang="en-US" sz="1700" dirty="0" smtClean="0">
                  <a:solidFill>
                    <a:prstClr val="white"/>
                  </a:solidFill>
                  <a:latin typeface="Source Sans Pro"/>
                  <a:cs typeface="Source Sans Pro"/>
                </a:rPr>
                <a:t>PHASE III</a:t>
              </a:r>
              <a:endParaRPr lang="en-US" sz="1700" dirty="0">
                <a:solidFill>
                  <a:srgbClr val="FFC000"/>
                </a:solidFill>
                <a:latin typeface="Source Sans Pro"/>
                <a:cs typeface="Source Sans Pro"/>
              </a:endParaRPr>
            </a:p>
            <a:p>
              <a:pPr algn="ctr"/>
              <a:endParaRPr lang="en-US" sz="1400" b="1" dirty="0" smtClean="0">
                <a:solidFill>
                  <a:srgbClr val="FFC000"/>
                </a:solidFill>
                <a:latin typeface="Source Sans Pro"/>
                <a:cs typeface="Source Sans Pro"/>
              </a:endParaRPr>
            </a:p>
            <a:p>
              <a:pPr algn="ctr"/>
              <a:r>
                <a:rPr lang="en-US" sz="1100" b="1" dirty="0" smtClean="0">
                  <a:solidFill>
                    <a:srgbClr val="FFC000"/>
                  </a:solidFill>
                  <a:latin typeface="Source Sans Pro"/>
                  <a:cs typeface="Source Sans Pro"/>
                </a:rPr>
                <a:t>TBD</a:t>
              </a:r>
            </a:p>
          </p:txBody>
        </p:sp>
      </p:grpSp>
      <p:sp>
        <p:nvSpPr>
          <p:cNvPr id="38" name="TextBox 37"/>
          <p:cNvSpPr txBox="1"/>
          <p:nvPr/>
        </p:nvSpPr>
        <p:spPr>
          <a:xfrm>
            <a:off x="879765" y="3457102"/>
            <a:ext cx="1190873" cy="830997"/>
          </a:xfrm>
          <a:prstGeom prst="rect">
            <a:avLst/>
          </a:prstGeom>
          <a:noFill/>
        </p:spPr>
        <p:txBody>
          <a:bodyPr wrap="square" rtlCol="0">
            <a:spAutoFit/>
          </a:bodyPr>
          <a:lstStyle/>
          <a:p>
            <a:pPr marL="171450" indent="-171450">
              <a:buFontTx/>
              <a:buChar char="•"/>
            </a:pPr>
            <a:r>
              <a:rPr lang="en-US" sz="1150" dirty="0" smtClean="0">
                <a:solidFill>
                  <a:srgbClr val="0A1F24"/>
                </a:solidFill>
                <a:latin typeface="Source Sans Pro"/>
                <a:cs typeface="Source Sans Pro"/>
              </a:rPr>
              <a:t>Launch of RFP</a:t>
            </a:r>
          </a:p>
          <a:p>
            <a:pPr marL="171450" indent="-171450">
              <a:buFontTx/>
              <a:buChar char="•"/>
            </a:pPr>
            <a:r>
              <a:rPr lang="en-US" sz="1150" dirty="0" smtClean="0">
                <a:solidFill>
                  <a:srgbClr val="0A1F24"/>
                </a:solidFill>
                <a:latin typeface="Source Sans Pro"/>
                <a:cs typeface="Source Sans Pro"/>
              </a:rPr>
              <a:t>Selection of vendors</a:t>
            </a:r>
            <a:endParaRPr lang="en-US" sz="1150" dirty="0">
              <a:solidFill>
                <a:srgbClr val="0A1F24"/>
              </a:solidFill>
              <a:latin typeface="Source Sans Pro"/>
              <a:cs typeface="Source Sans Pro"/>
            </a:endParaRPr>
          </a:p>
        </p:txBody>
      </p:sp>
      <p:sp>
        <p:nvSpPr>
          <p:cNvPr id="39" name="TextBox 38"/>
          <p:cNvSpPr txBox="1"/>
          <p:nvPr/>
        </p:nvSpPr>
        <p:spPr>
          <a:xfrm>
            <a:off x="2416093" y="3457102"/>
            <a:ext cx="1190873" cy="977191"/>
          </a:xfrm>
          <a:prstGeom prst="rect">
            <a:avLst/>
          </a:prstGeom>
          <a:noFill/>
        </p:spPr>
        <p:txBody>
          <a:bodyPr wrap="square" rtlCol="0">
            <a:spAutoFit/>
          </a:bodyPr>
          <a:lstStyle/>
          <a:p>
            <a:pPr marL="171450" indent="-171450">
              <a:buFontTx/>
              <a:buChar char="•"/>
            </a:pPr>
            <a:r>
              <a:rPr lang="en-US" sz="1150" dirty="0" smtClean="0">
                <a:solidFill>
                  <a:srgbClr val="0A1F24"/>
                </a:solidFill>
                <a:latin typeface="Source Sans Pro"/>
                <a:cs typeface="Source Sans Pro"/>
              </a:rPr>
              <a:t>Preliminary Findings</a:t>
            </a:r>
          </a:p>
          <a:p>
            <a:pPr marL="171450" indent="-171450">
              <a:buFontTx/>
              <a:buChar char="•"/>
            </a:pPr>
            <a:r>
              <a:rPr lang="en-US" sz="1150" dirty="0" smtClean="0">
                <a:solidFill>
                  <a:srgbClr val="0A1F24"/>
                </a:solidFill>
                <a:latin typeface="Source Sans Pro"/>
                <a:cs typeface="Source Sans Pro"/>
              </a:rPr>
              <a:t>Public Comment on Pilot Report</a:t>
            </a:r>
            <a:endParaRPr lang="en-US" sz="1150" dirty="0">
              <a:solidFill>
                <a:srgbClr val="0A1F24"/>
              </a:solidFill>
              <a:latin typeface="Source Sans Pro"/>
              <a:cs typeface="Source Sans Pro"/>
            </a:endParaRPr>
          </a:p>
        </p:txBody>
      </p:sp>
      <p:sp>
        <p:nvSpPr>
          <p:cNvPr id="40" name="TextBox 39"/>
          <p:cNvSpPr txBox="1"/>
          <p:nvPr/>
        </p:nvSpPr>
        <p:spPr>
          <a:xfrm>
            <a:off x="3958897" y="3457102"/>
            <a:ext cx="1190873" cy="1331134"/>
          </a:xfrm>
          <a:prstGeom prst="rect">
            <a:avLst/>
          </a:prstGeom>
          <a:noFill/>
        </p:spPr>
        <p:txBody>
          <a:bodyPr wrap="square" rtlCol="0">
            <a:spAutoFit/>
          </a:bodyPr>
          <a:lstStyle/>
          <a:p>
            <a:r>
              <a:rPr lang="en-US" sz="1150" dirty="0" smtClean="0">
                <a:solidFill>
                  <a:srgbClr val="0A1F24"/>
                </a:solidFill>
                <a:latin typeface="Source Sans Pro"/>
                <a:cs typeface="Source Sans Pro"/>
              </a:rPr>
              <a:t>Syntactical validation of:</a:t>
            </a:r>
          </a:p>
          <a:p>
            <a:pPr marL="171450" indent="-171450">
              <a:buFontTx/>
              <a:buChar char="•"/>
            </a:pPr>
            <a:r>
              <a:rPr lang="en-US" sz="1150" dirty="0" smtClean="0">
                <a:solidFill>
                  <a:srgbClr val="0A1F24"/>
                </a:solidFill>
                <a:latin typeface="Source Sans Pro"/>
                <a:cs typeface="Source Sans Pro"/>
              </a:rPr>
              <a:t>Email</a:t>
            </a:r>
          </a:p>
          <a:p>
            <a:pPr marL="171450" indent="-171450">
              <a:buFontTx/>
              <a:buChar char="•"/>
            </a:pPr>
            <a:r>
              <a:rPr lang="en-US" sz="1150" dirty="0" smtClean="0">
                <a:solidFill>
                  <a:srgbClr val="0A1F24"/>
                </a:solidFill>
                <a:latin typeface="Source Sans Pro"/>
                <a:cs typeface="Source Sans Pro"/>
              </a:rPr>
              <a:t>Telephone</a:t>
            </a:r>
          </a:p>
          <a:p>
            <a:pPr marL="171450" indent="-171450">
              <a:buFontTx/>
              <a:buChar char="•"/>
            </a:pPr>
            <a:r>
              <a:rPr lang="en-US" sz="1150" dirty="0" smtClean="0">
                <a:solidFill>
                  <a:srgbClr val="0A1F24"/>
                </a:solidFill>
                <a:latin typeface="Source Sans Pro"/>
                <a:cs typeface="Source Sans Pro"/>
              </a:rPr>
              <a:t>Postal address</a:t>
            </a:r>
          </a:p>
          <a:p>
            <a:pPr marL="171450" indent="-171450">
              <a:buFontTx/>
              <a:buChar char="•"/>
            </a:pPr>
            <a:endParaRPr lang="en-US" sz="1150" dirty="0">
              <a:solidFill>
                <a:srgbClr val="0A1F24"/>
              </a:solidFill>
              <a:latin typeface="Source Sans Pro"/>
              <a:cs typeface="Source Sans Pro"/>
            </a:endParaRPr>
          </a:p>
        </p:txBody>
      </p:sp>
      <p:sp>
        <p:nvSpPr>
          <p:cNvPr id="41" name="TextBox 40"/>
          <p:cNvSpPr txBox="1"/>
          <p:nvPr/>
        </p:nvSpPr>
        <p:spPr>
          <a:xfrm>
            <a:off x="5509372" y="3457102"/>
            <a:ext cx="1190873" cy="1154162"/>
          </a:xfrm>
          <a:prstGeom prst="rect">
            <a:avLst/>
          </a:prstGeom>
          <a:noFill/>
        </p:spPr>
        <p:txBody>
          <a:bodyPr wrap="square" rtlCol="0">
            <a:spAutoFit/>
          </a:bodyPr>
          <a:lstStyle/>
          <a:p>
            <a:r>
              <a:rPr lang="en-US" sz="1150" dirty="0" smtClean="0">
                <a:solidFill>
                  <a:srgbClr val="0A1F24"/>
                </a:solidFill>
                <a:latin typeface="Source Sans Pro"/>
                <a:cs typeface="Source Sans Pro"/>
              </a:rPr>
              <a:t>Operational validation </a:t>
            </a:r>
            <a:r>
              <a:rPr lang="en-US" sz="1150" dirty="0">
                <a:solidFill>
                  <a:srgbClr val="0A1F24"/>
                </a:solidFill>
                <a:latin typeface="Source Sans Pro"/>
                <a:cs typeface="Source Sans Pro"/>
              </a:rPr>
              <a:t>of:</a:t>
            </a:r>
          </a:p>
          <a:p>
            <a:pPr marL="171450" indent="-171450">
              <a:buFontTx/>
              <a:buChar char="•"/>
            </a:pPr>
            <a:r>
              <a:rPr lang="en-US" sz="1150" dirty="0">
                <a:solidFill>
                  <a:srgbClr val="0A1F24"/>
                </a:solidFill>
                <a:latin typeface="Source Sans Pro"/>
                <a:cs typeface="Source Sans Pro"/>
              </a:rPr>
              <a:t>Email</a:t>
            </a:r>
          </a:p>
          <a:p>
            <a:pPr marL="171450" indent="-171450">
              <a:buFontTx/>
              <a:buChar char="•"/>
            </a:pPr>
            <a:r>
              <a:rPr lang="en-US" sz="1150" dirty="0">
                <a:solidFill>
                  <a:srgbClr val="0A1F24"/>
                </a:solidFill>
                <a:latin typeface="Source Sans Pro"/>
                <a:cs typeface="Source Sans Pro"/>
              </a:rPr>
              <a:t>Telephone</a:t>
            </a:r>
          </a:p>
          <a:p>
            <a:pPr marL="171450" indent="-171450">
              <a:buFontTx/>
              <a:buChar char="•"/>
            </a:pPr>
            <a:r>
              <a:rPr lang="en-US" sz="1150" dirty="0">
                <a:solidFill>
                  <a:srgbClr val="0A1F24"/>
                </a:solidFill>
                <a:latin typeface="Source Sans Pro"/>
                <a:cs typeface="Source Sans Pro"/>
              </a:rPr>
              <a:t>Postal address</a:t>
            </a:r>
          </a:p>
        </p:txBody>
      </p:sp>
      <p:sp>
        <p:nvSpPr>
          <p:cNvPr id="42" name="TextBox 41"/>
          <p:cNvSpPr txBox="1"/>
          <p:nvPr/>
        </p:nvSpPr>
        <p:spPr>
          <a:xfrm>
            <a:off x="7047518" y="3457102"/>
            <a:ext cx="1190873" cy="977191"/>
          </a:xfrm>
          <a:prstGeom prst="rect">
            <a:avLst/>
          </a:prstGeom>
          <a:noFill/>
        </p:spPr>
        <p:txBody>
          <a:bodyPr wrap="square" rtlCol="0">
            <a:spAutoFit/>
          </a:bodyPr>
          <a:lstStyle/>
          <a:p>
            <a:pPr marL="171450" indent="-171450">
              <a:buFontTx/>
              <a:buChar char="•"/>
            </a:pPr>
            <a:r>
              <a:rPr lang="en-US" sz="1150" dirty="0" smtClean="0">
                <a:solidFill>
                  <a:srgbClr val="0A1F24"/>
                </a:solidFill>
                <a:latin typeface="Source Sans Pro"/>
                <a:cs typeface="Source Sans Pro"/>
              </a:rPr>
              <a:t>Identity validation?</a:t>
            </a:r>
            <a:endParaRPr lang="en-US" sz="1150" dirty="0">
              <a:solidFill>
                <a:srgbClr val="0A1F24"/>
              </a:solidFill>
              <a:latin typeface="Source Sans Pro"/>
              <a:cs typeface="Source Sans Pro"/>
            </a:endParaRPr>
          </a:p>
          <a:p>
            <a:pPr marL="171450" indent="-171450">
              <a:buFontTx/>
              <a:buChar char="•"/>
            </a:pPr>
            <a:r>
              <a:rPr lang="en-US" sz="1150" dirty="0" smtClean="0">
                <a:solidFill>
                  <a:srgbClr val="0A1F24"/>
                </a:solidFill>
                <a:latin typeface="Source Sans Pro"/>
                <a:cs typeface="Source Sans Pro"/>
              </a:rPr>
              <a:t>Integration of new systems </a:t>
            </a:r>
            <a:endParaRPr lang="en-US" sz="1150" dirty="0">
              <a:solidFill>
                <a:srgbClr val="0A1F24"/>
              </a:solidFill>
              <a:latin typeface="Source Sans Pro"/>
              <a:cs typeface="Source Sans Pro"/>
            </a:endParaRPr>
          </a:p>
        </p:txBody>
      </p:sp>
      <p:sp>
        <p:nvSpPr>
          <p:cNvPr id="2" name="Title 1"/>
          <p:cNvSpPr>
            <a:spLocks noGrp="1"/>
          </p:cNvSpPr>
          <p:nvPr>
            <p:ph type="title"/>
          </p:nvPr>
        </p:nvSpPr>
        <p:spPr/>
        <p:txBody>
          <a:bodyPr/>
          <a:lstStyle/>
          <a:p>
            <a:r>
              <a:rPr lang="en-US" b="1" dirty="0" smtClean="0"/>
              <a:t>WHOIS ARS -  Timeline</a:t>
            </a:r>
            <a:endParaRPr lang="en-US" b="1" dirty="0"/>
          </a:p>
        </p:txBody>
      </p:sp>
    </p:spTree>
    <p:extLst>
      <p:ext uri="{BB962C8B-B14F-4D97-AF65-F5344CB8AC3E}">
        <p14:creationId xmlns:p14="http://schemas.microsoft.com/office/powerpoint/2010/main" val="30633083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4601" y="1518814"/>
            <a:ext cx="8103072" cy="3170099"/>
          </a:xfrm>
          <a:prstGeom prst="rect">
            <a:avLst/>
          </a:prstGeom>
        </p:spPr>
        <p:txBody>
          <a:bodyPr wrap="square">
            <a:spAutoFit/>
          </a:bodyPr>
          <a:lstStyle/>
          <a:p>
            <a:pPr marL="285750" indent="-285750">
              <a:buSzPct val="75000"/>
              <a:buFont typeface="Wingdings" charset="2"/>
              <a:buChar char=""/>
            </a:pPr>
            <a:r>
              <a:rPr lang="en-US" sz="2000" dirty="0" smtClean="0">
                <a:solidFill>
                  <a:srgbClr val="0C1F24"/>
                </a:solidFill>
                <a:latin typeface="Source Sans Pro Light"/>
                <a:cs typeface="Source Sans Pro Light"/>
              </a:rPr>
              <a:t>NORC Accuracy Pilot (2014)</a:t>
            </a:r>
            <a:endParaRPr lang="en-US" sz="2000" dirty="0">
              <a:solidFill>
                <a:srgbClr val="0C1F24"/>
              </a:solidFill>
              <a:latin typeface="Source Sans Pro Light"/>
              <a:cs typeface="Source Sans Pro Light"/>
            </a:endParaRPr>
          </a:p>
          <a:p>
            <a:pPr marL="742950" lvl="1" indent="-285750">
              <a:buSzPct val="75000"/>
              <a:buFont typeface="Wingdings" charset="2"/>
              <a:buChar char=""/>
            </a:pPr>
            <a:r>
              <a:rPr lang="en-US" sz="2000" b="1" dirty="0" smtClean="0">
                <a:solidFill>
                  <a:srgbClr val="0C1F24"/>
                </a:solidFill>
                <a:latin typeface="Source Sans Pro Light"/>
                <a:cs typeface="Source Sans Pro Light"/>
              </a:rPr>
              <a:t>Syntactic and Operational Validation</a:t>
            </a:r>
            <a:r>
              <a:rPr lang="en-US" sz="2000" dirty="0" smtClean="0">
                <a:solidFill>
                  <a:srgbClr val="0C1F24"/>
                </a:solidFill>
                <a:latin typeface="Source Sans Pro Light"/>
                <a:cs typeface="Source Sans Pro Light"/>
              </a:rPr>
              <a:t> for sample of</a:t>
            </a:r>
          </a:p>
          <a:p>
            <a:pPr marL="742950" lvl="1" indent="-285750">
              <a:buSzPct val="75000"/>
              <a:buFont typeface="Wingdings" charset="2"/>
              <a:buChar char=""/>
            </a:pPr>
            <a:r>
              <a:rPr lang="en-US" sz="2000" dirty="0" smtClean="0">
                <a:solidFill>
                  <a:srgbClr val="0C1F24"/>
                </a:solidFill>
                <a:latin typeface="Source Sans Pro Light"/>
                <a:cs typeface="Source Sans Pro Light"/>
              </a:rPr>
              <a:t>Registrant emails, postal addresses, &amp; telephone numbers</a:t>
            </a:r>
          </a:p>
          <a:p>
            <a:pPr marL="742950" lvl="1" indent="-285750">
              <a:buSzPct val="75000"/>
              <a:buFont typeface="Wingdings" charset="2"/>
              <a:buChar char=""/>
            </a:pP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Did not attempt </a:t>
            </a:r>
            <a:r>
              <a:rPr lang="en-US" sz="2000" b="1" dirty="0" smtClean="0">
                <a:solidFill>
                  <a:srgbClr val="0C1F24"/>
                </a:solidFill>
                <a:latin typeface="Source Sans Pro Light"/>
                <a:cs typeface="Source Sans Pro Light"/>
              </a:rPr>
              <a:t>Identity Validation</a:t>
            </a:r>
            <a:r>
              <a:rPr lang="en-US" sz="2000" dirty="0" smtClean="0">
                <a:solidFill>
                  <a:srgbClr val="0C1F24"/>
                </a:solidFill>
                <a:latin typeface="Source Sans Pro Light"/>
                <a:cs typeface="Source Sans Pro Light"/>
              </a:rPr>
              <a:t> due to</a:t>
            </a:r>
          </a:p>
          <a:p>
            <a:pPr marL="742950" lvl="1" indent="-285750">
              <a:buSzPct val="75000"/>
              <a:buFont typeface="Wingdings" charset="2"/>
              <a:buChar char=""/>
            </a:pPr>
            <a:r>
              <a:rPr lang="en-US" sz="2000" dirty="0" smtClean="0">
                <a:solidFill>
                  <a:srgbClr val="0C1F24"/>
                </a:solidFill>
                <a:latin typeface="Source Sans Pro Light"/>
                <a:cs typeface="Source Sans Pro Light"/>
              </a:rPr>
              <a:t>Complexity and cost concerns</a:t>
            </a:r>
            <a:endParaRPr lang="en-US" sz="2000" dirty="0">
              <a:solidFill>
                <a:srgbClr val="0C1F24"/>
              </a:solidFill>
              <a:latin typeface="Source Sans Pro Light"/>
              <a:cs typeface="Source Sans Pro Light"/>
            </a:endParaRPr>
          </a:p>
          <a:p>
            <a:pPr marL="742950" lvl="1" indent="-285750">
              <a:buSzPct val="75000"/>
              <a:buFont typeface="Wingdings" charset="2"/>
              <a:buChar char=""/>
            </a:pPr>
            <a:r>
              <a:rPr lang="en-US" sz="2000" dirty="0">
                <a:solidFill>
                  <a:srgbClr val="0C1F24"/>
                </a:solidFill>
                <a:latin typeface="Source Sans Pro Light"/>
                <a:cs typeface="Source Sans Pro Light"/>
              </a:rPr>
              <a:t>What degree of validation is feasible/acceptable</a:t>
            </a:r>
            <a:r>
              <a:rPr lang="en-US" sz="2000" dirty="0" smtClean="0">
                <a:solidFill>
                  <a:srgbClr val="0C1F24"/>
                </a:solidFill>
                <a:latin typeface="Source Sans Pro Light"/>
                <a:cs typeface="Source Sans Pro Light"/>
              </a:rPr>
              <a:t>?</a:t>
            </a:r>
          </a:p>
          <a:p>
            <a:pPr marL="742950" lvl="1" indent="-285750">
              <a:buSzPct val="75000"/>
              <a:buFont typeface="Wingdings" charset="2"/>
              <a:buChar char=""/>
            </a:pP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In this panel, we will further explore </a:t>
            </a:r>
            <a:r>
              <a:rPr lang="en-US" sz="2000" b="1" dirty="0" smtClean="0">
                <a:solidFill>
                  <a:srgbClr val="0C1F24"/>
                </a:solidFill>
                <a:latin typeface="Source Sans Pro Light"/>
                <a:cs typeface="Source Sans Pro Light"/>
              </a:rPr>
              <a:t>Identity Validation</a:t>
            </a:r>
            <a:r>
              <a:rPr lang="en-US" sz="2000" dirty="0" smtClean="0">
                <a:solidFill>
                  <a:srgbClr val="0C1F24"/>
                </a:solidFill>
                <a:latin typeface="Source Sans Pro Light"/>
                <a:cs typeface="Source Sans Pro Light"/>
              </a:rPr>
              <a:t>:</a:t>
            </a:r>
          </a:p>
          <a:p>
            <a:pPr marL="285750" indent="-285750">
              <a:buSzPct val="75000"/>
              <a:buFont typeface="Wingdings" charset="2"/>
              <a:buChar char=""/>
            </a:pPr>
            <a:endParaRPr lang="en-US" sz="2000" dirty="0">
              <a:solidFill>
                <a:srgbClr val="0C1F24"/>
              </a:solidFill>
              <a:latin typeface="Source Sans Pro Light"/>
              <a:cs typeface="Source Sans Pro Light"/>
            </a:endParaRPr>
          </a:p>
        </p:txBody>
      </p:sp>
      <p:sp>
        <p:nvSpPr>
          <p:cNvPr id="4" name="Title 3"/>
          <p:cNvSpPr>
            <a:spLocks noGrp="1"/>
          </p:cNvSpPr>
          <p:nvPr>
            <p:ph type="title"/>
          </p:nvPr>
        </p:nvSpPr>
        <p:spPr/>
        <p:txBody>
          <a:bodyPr/>
          <a:lstStyle/>
          <a:p>
            <a:r>
              <a:rPr lang="en-US" dirty="0" smtClean="0"/>
              <a:t>Exploring Identity Validation</a:t>
            </a:r>
            <a:endParaRPr lang="en-US" dirty="0"/>
          </a:p>
        </p:txBody>
      </p:sp>
      <p:sp>
        <p:nvSpPr>
          <p:cNvPr id="3" name="TextBox 2"/>
          <p:cNvSpPr txBox="1"/>
          <p:nvPr/>
        </p:nvSpPr>
        <p:spPr>
          <a:xfrm>
            <a:off x="942975" y="4447216"/>
            <a:ext cx="7305675" cy="1200329"/>
          </a:xfrm>
          <a:prstGeom prst="rect">
            <a:avLst/>
          </a:prstGeom>
          <a:solidFill>
            <a:srgbClr val="FFFFCC"/>
          </a:solidFill>
          <a:ln w="22225" cmpd="thickThin">
            <a:solidFill>
              <a:schemeClr val="accent1"/>
            </a:solidFill>
          </a:ln>
        </p:spPr>
        <p:txBody>
          <a:bodyPr wrap="square" rtlCol="0">
            <a:spAutoFit/>
          </a:bodyPr>
          <a:lstStyle/>
          <a:p>
            <a:pPr marL="0" lvl="1" algn="ctr"/>
            <a:r>
              <a:rPr lang="en-US" i="1" dirty="0" smtClean="0">
                <a:solidFill>
                  <a:srgbClr val="0C1F24"/>
                </a:solidFill>
                <a:latin typeface="Source Sans Pro Light"/>
                <a:cs typeface="Source Sans Pro Light"/>
              </a:rPr>
              <a:t>Assessment </a:t>
            </a:r>
            <a:r>
              <a:rPr lang="en-US" i="1" dirty="0">
                <a:solidFill>
                  <a:srgbClr val="0C1F24"/>
                </a:solidFill>
                <a:latin typeface="Source Sans Pro Light"/>
                <a:cs typeface="Source Sans Pro Light"/>
              </a:rPr>
              <a:t>that the data corresponds to the real world identity of the entity. It involves checking that a data item correctly represents the real world identity for the registrant. In general, identity validation checks are expected to require some manual intervention</a:t>
            </a:r>
            <a:r>
              <a:rPr lang="en-US" i="1" dirty="0" smtClean="0">
                <a:solidFill>
                  <a:srgbClr val="0C1F24"/>
                </a:solidFill>
                <a:latin typeface="Source Sans Pro Light"/>
                <a:cs typeface="Source Sans Pro Light"/>
              </a:rPr>
              <a:t>.</a:t>
            </a:r>
            <a:r>
              <a:rPr lang="en-US" sz="1600" i="1" dirty="0">
                <a:solidFill>
                  <a:srgbClr val="0A1F24"/>
                </a:solidFill>
                <a:latin typeface="Source Sans Pro"/>
                <a:cs typeface="Source Sans Pro Light"/>
              </a:rPr>
              <a:t> </a:t>
            </a:r>
            <a:r>
              <a:rPr lang="en-US" sz="1600" i="1" dirty="0" smtClean="0">
                <a:solidFill>
                  <a:srgbClr val="0A1F24"/>
                </a:solidFill>
                <a:latin typeface="Source Sans Pro"/>
                <a:cs typeface="Source Sans Pro Light"/>
              </a:rPr>
              <a:t>– SAC058</a:t>
            </a:r>
            <a:endParaRPr lang="en-US" i="1" dirty="0">
              <a:solidFill>
                <a:srgbClr val="0C1F24"/>
              </a:solidFill>
              <a:latin typeface="Source Sans Pro Light"/>
              <a:cs typeface="Source Sans Pro Light"/>
            </a:endParaRPr>
          </a:p>
        </p:txBody>
      </p:sp>
      <p:pic>
        <p:nvPicPr>
          <p:cNvPr id="2050" name="Picture 2" descr="http://www.marchforth.us/wp-content/uploads/2014/02/Identity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4149" y="89786"/>
            <a:ext cx="2517775" cy="1665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53961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4601" y="1518814"/>
            <a:ext cx="8103072" cy="3477875"/>
          </a:xfrm>
          <a:prstGeom prst="rect">
            <a:avLst/>
          </a:prstGeom>
        </p:spPr>
        <p:txBody>
          <a:bodyPr wrap="square">
            <a:spAutoFit/>
          </a:bodyPr>
          <a:lstStyle/>
          <a:p>
            <a:pPr marL="285750" indent="-285750">
              <a:buSzPct val="75000"/>
              <a:buFont typeface="Wingdings" charset="2"/>
              <a:buChar char=""/>
            </a:pPr>
            <a:r>
              <a:rPr lang="en-US" sz="2000" dirty="0">
                <a:solidFill>
                  <a:srgbClr val="0C1F24"/>
                </a:solidFill>
                <a:latin typeface="Source Sans Pro Light"/>
                <a:cs typeface="Source Sans Pro Light"/>
              </a:rPr>
              <a:t>WHOIS Online Accuracy Reporting System: </a:t>
            </a:r>
            <a:r>
              <a:rPr lang="en-US" sz="2000" dirty="0" smtClean="0">
                <a:solidFill>
                  <a:srgbClr val="0C1F24"/>
                </a:solidFill>
                <a:latin typeface="Source Sans Pro Light"/>
                <a:cs typeface="Source Sans Pro Light"/>
              </a:rPr>
              <a:t/>
            </a:r>
            <a:br>
              <a:rPr lang="en-US" sz="2000" dirty="0" smtClean="0">
                <a:solidFill>
                  <a:srgbClr val="0C1F24"/>
                </a:solidFill>
                <a:latin typeface="Source Sans Pro Light"/>
                <a:cs typeface="Source Sans Pro Light"/>
              </a:rPr>
            </a:br>
            <a:r>
              <a:rPr lang="en-US" sz="2000" dirty="0" smtClean="0">
                <a:solidFill>
                  <a:srgbClr val="0C1F24"/>
                </a:solidFill>
                <a:latin typeface="Source Sans Pro Light"/>
                <a:cs typeface="Source Sans Pro Light"/>
                <a:hlinkClick r:id="rId3"/>
              </a:rPr>
              <a:t>Request </a:t>
            </a:r>
            <a:r>
              <a:rPr lang="en-US" sz="2000" dirty="0">
                <a:solidFill>
                  <a:srgbClr val="0C1F24"/>
                </a:solidFill>
                <a:latin typeface="Source Sans Pro Light"/>
                <a:cs typeface="Source Sans Pro Light"/>
                <a:hlinkClick r:id="rId3"/>
              </a:rPr>
              <a:t>for Proposal </a:t>
            </a:r>
            <a:r>
              <a:rPr lang="en-US" sz="2000" dirty="0">
                <a:solidFill>
                  <a:srgbClr val="0C1F24"/>
                </a:solidFill>
                <a:latin typeface="Source Sans Pro Light"/>
                <a:cs typeface="Source Sans Pro Light"/>
              </a:rPr>
              <a:t>issued in May 2014</a:t>
            </a:r>
          </a:p>
          <a:p>
            <a:pPr marL="285750" indent="-285750">
              <a:buSzPct val="75000"/>
              <a:buFont typeface="Wingdings" charset="2"/>
              <a:buChar char=""/>
            </a:pPr>
            <a:endParaRPr lang="en-US" sz="2000" dirty="0" smtClean="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Objective: Identify </a:t>
            </a:r>
            <a:r>
              <a:rPr lang="en-US" sz="2000" dirty="0">
                <a:solidFill>
                  <a:srgbClr val="0C1F24"/>
                </a:solidFill>
                <a:latin typeface="Source Sans Pro Light"/>
                <a:cs typeface="Source Sans Pro Light"/>
              </a:rPr>
              <a:t>one or more vendors to provide services, software or data to support ICANN's development of the Accuracy Reporting System, </a:t>
            </a:r>
            <a:r>
              <a:rPr lang="en-US" sz="2000" dirty="0" smtClean="0">
                <a:solidFill>
                  <a:srgbClr val="0C1F24"/>
                </a:solidFill>
                <a:latin typeface="Source Sans Pro Light"/>
                <a:cs typeface="Source Sans Pro Light"/>
              </a:rPr>
              <a:t>including </a:t>
            </a:r>
            <a:br>
              <a:rPr lang="en-US" sz="2000" dirty="0" smtClean="0">
                <a:solidFill>
                  <a:srgbClr val="0C1F24"/>
                </a:solidFill>
                <a:latin typeface="Source Sans Pro Light"/>
                <a:cs typeface="Source Sans Pro Light"/>
              </a:rPr>
            </a:br>
            <a:endParaRPr lang="en-US" sz="2000" dirty="0" smtClean="0">
              <a:solidFill>
                <a:srgbClr val="0C1F24"/>
              </a:solidFill>
              <a:latin typeface="Source Sans Pro Light"/>
              <a:cs typeface="Source Sans Pro Light"/>
            </a:endParaRPr>
          </a:p>
          <a:p>
            <a:pPr marL="742950" lvl="1" indent="-285750">
              <a:buSzPct val="75000"/>
              <a:buFont typeface="Wingdings" charset="2"/>
              <a:buChar char=""/>
            </a:pPr>
            <a:r>
              <a:rPr lang="en-US" sz="2000" dirty="0" smtClean="0">
                <a:solidFill>
                  <a:srgbClr val="0C1F24"/>
                </a:solidFill>
                <a:latin typeface="Source Sans Pro Light"/>
                <a:cs typeface="Source Sans Pro Light"/>
              </a:rPr>
              <a:t>Verification and validation of </a:t>
            </a:r>
            <a:r>
              <a:rPr lang="en-US" sz="2000" dirty="0">
                <a:solidFill>
                  <a:srgbClr val="0C1F24"/>
                </a:solidFill>
                <a:latin typeface="Source Sans Pro Light"/>
                <a:cs typeface="Source Sans Pro Light"/>
              </a:rPr>
              <a:t>WHOIS contact data, including postal address, email, telephone and registrant </a:t>
            </a:r>
            <a:r>
              <a:rPr lang="en-US" sz="2000" dirty="0" smtClean="0">
                <a:solidFill>
                  <a:srgbClr val="0C1F24"/>
                </a:solidFill>
                <a:latin typeface="Source Sans Pro Light"/>
                <a:cs typeface="Source Sans Pro Light"/>
              </a:rPr>
              <a:t>identity</a:t>
            </a:r>
          </a:p>
          <a:p>
            <a:pPr marL="285750" indent="-285750">
              <a:buSzPct val="75000"/>
              <a:buFont typeface="Wingdings" charset="2"/>
              <a:buChar char=""/>
            </a:pP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Six (6) RFP respondents proposed Identity Validation services</a:t>
            </a:r>
          </a:p>
        </p:txBody>
      </p:sp>
      <p:sp>
        <p:nvSpPr>
          <p:cNvPr id="4" name="Title 3"/>
          <p:cNvSpPr>
            <a:spLocks noGrp="1"/>
          </p:cNvSpPr>
          <p:nvPr>
            <p:ph type="title"/>
          </p:nvPr>
        </p:nvSpPr>
        <p:spPr/>
        <p:txBody>
          <a:bodyPr/>
          <a:lstStyle/>
          <a:p>
            <a:r>
              <a:rPr lang="en-US" dirty="0" smtClean="0"/>
              <a:t>WHOIS Identity Validation RFP Responses</a:t>
            </a:r>
            <a:endParaRPr lang="en-US" dirty="0"/>
          </a:p>
        </p:txBody>
      </p:sp>
      <p:sp>
        <p:nvSpPr>
          <p:cNvPr id="3" name="TextBox 2"/>
          <p:cNvSpPr txBox="1"/>
          <p:nvPr/>
        </p:nvSpPr>
        <p:spPr>
          <a:xfrm>
            <a:off x="1019175" y="4905375"/>
            <a:ext cx="3153427" cy="1015663"/>
          </a:xfrm>
          <a:prstGeom prst="rect">
            <a:avLst/>
          </a:prstGeom>
          <a:noFill/>
        </p:spPr>
        <p:txBody>
          <a:bodyPr wrap="none" rtlCol="0">
            <a:spAutoFit/>
          </a:bodyPr>
          <a:lstStyle/>
          <a:p>
            <a:pPr marL="342900" lvl="1" indent="-342900">
              <a:buFont typeface="Arial" panose="020B0604020202020204" pitchFamily="34" charset="0"/>
              <a:buChar char="•"/>
            </a:pPr>
            <a:r>
              <a:rPr lang="en-US" sz="2000" dirty="0">
                <a:solidFill>
                  <a:srgbClr val="0C1F24"/>
                </a:solidFill>
                <a:latin typeface="Source Sans Pro Light"/>
                <a:cs typeface="Source Sans Pro Light"/>
              </a:rPr>
              <a:t>Research </a:t>
            </a:r>
            <a:r>
              <a:rPr lang="en-US" sz="2000" dirty="0" smtClean="0">
                <a:solidFill>
                  <a:srgbClr val="0C1F24"/>
                </a:solidFill>
                <a:latin typeface="Source Sans Pro Light"/>
                <a:cs typeface="Source Sans Pro Light"/>
              </a:rPr>
              <a:t>Organization</a:t>
            </a:r>
          </a:p>
          <a:p>
            <a:pPr marL="342900" lvl="1" indent="-342900">
              <a:buFont typeface="Arial" panose="020B0604020202020204" pitchFamily="34" charset="0"/>
              <a:buChar char="•"/>
            </a:pPr>
            <a:r>
              <a:rPr lang="en-US" sz="2000" dirty="0" smtClean="0">
                <a:solidFill>
                  <a:srgbClr val="0C1F24"/>
                </a:solidFill>
                <a:latin typeface="Source Sans Pro Light"/>
                <a:cs typeface="Source Sans Pro Light"/>
              </a:rPr>
              <a:t>Systems Integrator</a:t>
            </a:r>
          </a:p>
          <a:p>
            <a:pPr marL="342900" lvl="1" indent="-342900">
              <a:buFont typeface="Arial" panose="020B0604020202020204" pitchFamily="34" charset="0"/>
              <a:buChar char="•"/>
            </a:pPr>
            <a:r>
              <a:rPr lang="en-US" sz="2000" dirty="0" smtClean="0">
                <a:solidFill>
                  <a:srgbClr val="0C1F24"/>
                </a:solidFill>
                <a:latin typeface="Source Sans Pro Light"/>
                <a:cs typeface="Source Sans Pro Light"/>
              </a:rPr>
              <a:t>Credit Bureau</a:t>
            </a:r>
            <a:endParaRPr lang="en-US" dirty="0" smtClean="0">
              <a:solidFill>
                <a:srgbClr val="0A1F24"/>
              </a:solidFill>
              <a:latin typeface="Source Sans Pro"/>
              <a:cs typeface="Source Sans Pro"/>
            </a:endParaRPr>
          </a:p>
        </p:txBody>
      </p:sp>
      <p:sp>
        <p:nvSpPr>
          <p:cNvPr id="5" name="TextBox 4"/>
          <p:cNvSpPr txBox="1"/>
          <p:nvPr/>
        </p:nvSpPr>
        <p:spPr>
          <a:xfrm>
            <a:off x="4581525" y="4905375"/>
            <a:ext cx="2940485" cy="1015663"/>
          </a:xfrm>
          <a:prstGeom prst="rect">
            <a:avLst/>
          </a:prstGeom>
          <a:noFill/>
        </p:spPr>
        <p:txBody>
          <a:bodyPr wrap="none" rtlCol="0">
            <a:spAutoFit/>
          </a:bodyPr>
          <a:lstStyle/>
          <a:p>
            <a:pPr marL="342900" lvl="1" indent="-342900">
              <a:buFont typeface="Arial" panose="020B0604020202020204" pitchFamily="34" charset="0"/>
              <a:buChar char="•"/>
            </a:pPr>
            <a:r>
              <a:rPr lang="en-US" sz="2000" dirty="0" smtClean="0">
                <a:solidFill>
                  <a:srgbClr val="0C1F24"/>
                </a:solidFill>
                <a:latin typeface="Source Sans Pro Light"/>
                <a:cs typeface="Source Sans Pro Light"/>
              </a:rPr>
              <a:t>Standards Body</a:t>
            </a:r>
          </a:p>
          <a:p>
            <a:pPr marL="342900" lvl="1" indent="-342900">
              <a:buFont typeface="Arial" panose="020B0604020202020204" pitchFamily="34" charset="0"/>
              <a:buChar char="•"/>
            </a:pPr>
            <a:r>
              <a:rPr lang="en-US" sz="2000" dirty="0" smtClean="0">
                <a:solidFill>
                  <a:srgbClr val="0C1F24"/>
                </a:solidFill>
                <a:latin typeface="Source Sans Pro Light"/>
                <a:cs typeface="Source Sans Pro Light"/>
              </a:rPr>
              <a:t>Industry-specific </a:t>
            </a:r>
            <a:br>
              <a:rPr lang="en-US" sz="2000" dirty="0" smtClean="0">
                <a:solidFill>
                  <a:srgbClr val="0C1F24"/>
                </a:solidFill>
                <a:latin typeface="Source Sans Pro Light"/>
                <a:cs typeface="Source Sans Pro Light"/>
              </a:rPr>
            </a:br>
            <a:r>
              <a:rPr lang="en-US" sz="2000" dirty="0" smtClean="0">
                <a:solidFill>
                  <a:srgbClr val="0C1F24"/>
                </a:solidFill>
                <a:latin typeface="Source Sans Pro Light"/>
                <a:cs typeface="Source Sans Pro Light"/>
              </a:rPr>
              <a:t>Verification Providers</a:t>
            </a:r>
            <a:endParaRPr lang="en-US" sz="2000" dirty="0">
              <a:solidFill>
                <a:srgbClr val="0C1F24"/>
              </a:solidFill>
              <a:latin typeface="Source Sans Pro Light"/>
              <a:cs typeface="Source Sans Pro Light"/>
            </a:endParaRPr>
          </a:p>
        </p:txBody>
      </p:sp>
      <p:pic>
        <p:nvPicPr>
          <p:cNvPr id="4098" name="Picture 2" descr="http://www.chipabf.org/ChicagoPolicePension/images/120x120RFP.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06611" y="827003"/>
            <a:ext cx="1630797" cy="1534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59218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3200" y="1518814"/>
            <a:ext cx="8737600" cy="4401205"/>
          </a:xfrm>
          <a:prstGeom prst="rect">
            <a:avLst/>
          </a:prstGeom>
        </p:spPr>
        <p:txBody>
          <a:bodyPr wrap="square">
            <a:spAutoFit/>
          </a:bodyPr>
          <a:lstStyle/>
          <a:p>
            <a:pPr marL="285750" indent="-285750">
              <a:buSzPct val="75000"/>
              <a:buFont typeface="Wingdings" charset="2"/>
              <a:buChar char=""/>
            </a:pPr>
            <a:r>
              <a:rPr lang="en-US" sz="2000" dirty="0">
                <a:solidFill>
                  <a:srgbClr val="0C1F24"/>
                </a:solidFill>
                <a:latin typeface="Source Sans Pro Light"/>
                <a:cs typeface="Source Sans Pro Light"/>
              </a:rPr>
              <a:t>No </a:t>
            </a:r>
            <a:r>
              <a:rPr lang="en-US" sz="2000" dirty="0" smtClean="0">
                <a:solidFill>
                  <a:srgbClr val="0C1F24"/>
                </a:solidFill>
                <a:latin typeface="Source Sans Pro Light"/>
                <a:cs typeface="Source Sans Pro Light"/>
              </a:rPr>
              <a:t>standard</a:t>
            </a:r>
            <a:r>
              <a:rPr lang="en-US" sz="2000" dirty="0">
                <a:solidFill>
                  <a:srgbClr val="0C1F24"/>
                </a:solidFill>
                <a:latin typeface="Source Sans Pro Light"/>
                <a:cs typeface="Source Sans Pro Light"/>
              </a:rPr>
              <a:t>, little consistency</a:t>
            </a:r>
            <a:r>
              <a:rPr lang="en-US" sz="2000" dirty="0" smtClean="0">
                <a:solidFill>
                  <a:srgbClr val="0C1F24"/>
                </a:solidFill>
                <a:latin typeface="Source Sans Pro Light"/>
                <a:cs typeface="Source Sans Pro Light"/>
              </a:rPr>
              <a:t>, but </a:t>
            </a:r>
            <a:r>
              <a:rPr lang="en-US" sz="2000" dirty="0">
                <a:solidFill>
                  <a:srgbClr val="0C1F24"/>
                </a:solidFill>
                <a:latin typeface="Source Sans Pro Light"/>
                <a:cs typeface="Source Sans Pro Light"/>
              </a:rPr>
              <a:t>some </a:t>
            </a:r>
            <a:r>
              <a:rPr lang="en-US" sz="2000" dirty="0" smtClean="0">
                <a:solidFill>
                  <a:srgbClr val="0C1F24"/>
                </a:solidFill>
                <a:latin typeface="Source Sans Pro Light"/>
                <a:cs typeface="Source Sans Pro Light"/>
              </a:rPr>
              <a:t>patterns…</a:t>
            </a:r>
            <a:br>
              <a:rPr lang="en-US" sz="2000" dirty="0" smtClean="0">
                <a:solidFill>
                  <a:srgbClr val="0C1F24"/>
                </a:solidFill>
                <a:latin typeface="Source Sans Pro Light"/>
                <a:cs typeface="Source Sans Pro Light"/>
              </a:rPr>
            </a:b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Common components</a:t>
            </a:r>
            <a:br>
              <a:rPr lang="en-US" sz="2000" dirty="0" smtClean="0">
                <a:solidFill>
                  <a:srgbClr val="0C1F24"/>
                </a:solidFill>
                <a:latin typeface="Source Sans Pro Light"/>
                <a:cs typeface="Source Sans Pro Light"/>
              </a:rPr>
            </a:br>
            <a:endParaRPr lang="en-US" sz="2000" dirty="0" smtClean="0">
              <a:solidFill>
                <a:srgbClr val="0C1F24"/>
              </a:solidFill>
              <a:latin typeface="Source Sans Pro Light"/>
              <a:cs typeface="Source Sans Pro Light"/>
            </a:endParaRPr>
          </a:p>
          <a:p>
            <a:pPr marL="285750" indent="-285750">
              <a:buSzPct val="75000"/>
              <a:buFont typeface="Wingdings" charset="2"/>
              <a:buChar char=""/>
            </a:pPr>
            <a:endParaRPr lang="en-US" sz="2000" dirty="0" smtClean="0">
              <a:solidFill>
                <a:srgbClr val="0C1F24"/>
              </a:solidFill>
              <a:latin typeface="Source Sans Pro Light"/>
              <a:cs typeface="Source Sans Pro Light"/>
            </a:endParaRPr>
          </a:p>
          <a:p>
            <a:pPr marL="742950" lvl="1" indent="-285750">
              <a:buSzPct val="75000"/>
              <a:buFont typeface="Wingdings" charset="2"/>
              <a:buChar char=""/>
            </a:pPr>
            <a:endParaRPr lang="en-US" sz="2000" dirty="0" smtClean="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Most </a:t>
            </a:r>
            <a:r>
              <a:rPr lang="en-US" sz="2000" dirty="0">
                <a:solidFill>
                  <a:srgbClr val="0C1F24"/>
                </a:solidFill>
                <a:latin typeface="Source Sans Pro Light"/>
                <a:cs typeface="Source Sans Pro Light"/>
              </a:rPr>
              <a:t>involve some degree of </a:t>
            </a:r>
            <a:r>
              <a:rPr lang="en-US" sz="2000" dirty="0" smtClean="0">
                <a:solidFill>
                  <a:srgbClr val="0C1F24"/>
                </a:solidFill>
                <a:latin typeface="Source Sans Pro Light"/>
                <a:cs typeface="Source Sans Pro Light"/>
              </a:rPr>
              <a:t>Syntactic </a:t>
            </a:r>
            <a:r>
              <a:rPr lang="en-US" sz="2000" dirty="0">
                <a:solidFill>
                  <a:srgbClr val="0C1F24"/>
                </a:solidFill>
                <a:latin typeface="Source Sans Pro Light"/>
                <a:cs typeface="Source Sans Pro Light"/>
              </a:rPr>
              <a:t>and </a:t>
            </a:r>
            <a:r>
              <a:rPr lang="en-US" sz="2000" dirty="0" smtClean="0">
                <a:solidFill>
                  <a:srgbClr val="0C1F24"/>
                </a:solidFill>
                <a:latin typeface="Source Sans Pro Light"/>
                <a:cs typeface="Source Sans Pro Light"/>
              </a:rPr>
              <a:t>Operational </a:t>
            </a:r>
            <a:r>
              <a:rPr lang="en-US" sz="2000" dirty="0">
                <a:solidFill>
                  <a:srgbClr val="0C1F24"/>
                </a:solidFill>
                <a:latin typeface="Source Sans Pro Light"/>
                <a:cs typeface="Source Sans Pro Light"/>
              </a:rPr>
              <a:t>validation, </a:t>
            </a:r>
            <a:r>
              <a:rPr lang="en-US" sz="2000" dirty="0" smtClean="0">
                <a:solidFill>
                  <a:srgbClr val="0C1F24"/>
                </a:solidFill>
                <a:latin typeface="Source Sans Pro Light"/>
                <a:cs typeface="Source Sans Pro Light"/>
              </a:rPr>
              <a:t/>
            </a:r>
            <a:br>
              <a:rPr lang="en-US" sz="2000" dirty="0" smtClean="0">
                <a:solidFill>
                  <a:srgbClr val="0C1F24"/>
                </a:solidFill>
                <a:latin typeface="Source Sans Pro Light"/>
                <a:cs typeface="Source Sans Pro Light"/>
              </a:rPr>
            </a:br>
            <a:r>
              <a:rPr lang="en-US" sz="2000" i="1" dirty="0" smtClean="0">
                <a:solidFill>
                  <a:srgbClr val="0C1F24"/>
                </a:solidFill>
                <a:latin typeface="Source Sans Pro Light"/>
                <a:cs typeface="Source Sans Pro Light"/>
              </a:rPr>
              <a:t>in </a:t>
            </a:r>
            <a:r>
              <a:rPr lang="en-US" sz="2000" i="1" dirty="0">
                <a:solidFill>
                  <a:srgbClr val="0C1F24"/>
                </a:solidFill>
                <a:latin typeface="Source Sans Pro Light"/>
                <a:cs typeface="Source Sans Pro Light"/>
              </a:rPr>
              <a:t>addition to identity </a:t>
            </a:r>
            <a:r>
              <a:rPr lang="en-US" sz="2000" i="1" dirty="0" smtClean="0">
                <a:solidFill>
                  <a:srgbClr val="0C1F24"/>
                </a:solidFill>
                <a:latin typeface="Source Sans Pro Light"/>
                <a:cs typeface="Source Sans Pro Light"/>
              </a:rPr>
              <a:t>validation and largely manual processes</a:t>
            </a:r>
          </a:p>
          <a:p>
            <a:pPr marL="285750" indent="-285750">
              <a:buSzPct val="75000"/>
              <a:buFont typeface="Wingdings" charset="2"/>
              <a:buChar char=""/>
            </a:pP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Possible Approaches:</a:t>
            </a:r>
          </a:p>
          <a:p>
            <a:pPr marL="285750" indent="-285750">
              <a:buSzPct val="75000"/>
              <a:buFont typeface="Wingdings" charset="2"/>
              <a:buChar char=""/>
            </a:pPr>
            <a:endParaRPr lang="en-US" sz="2000" i="1" dirty="0" smtClean="0">
              <a:solidFill>
                <a:srgbClr val="0C1F24"/>
              </a:solidFill>
              <a:latin typeface="Source Sans Pro Light"/>
              <a:cs typeface="Source Sans Pro Light"/>
            </a:endParaRPr>
          </a:p>
          <a:p>
            <a:pPr marL="742950" lvl="1" indent="-285750">
              <a:buSzPct val="75000"/>
              <a:buFont typeface="Wingdings" charset="2"/>
              <a:buChar char=""/>
            </a:pPr>
            <a:r>
              <a:rPr lang="en-US" sz="2000" dirty="0" smtClean="0">
                <a:solidFill>
                  <a:srgbClr val="0C1F24"/>
                </a:solidFill>
                <a:latin typeface="Source Sans Pro Light"/>
                <a:cs typeface="Source Sans Pro Light"/>
              </a:rPr>
              <a:t>Third Party Database checks vs</a:t>
            </a:r>
            <a:r>
              <a:rPr lang="en-US" sz="2000" dirty="0">
                <a:solidFill>
                  <a:srgbClr val="0C1F24"/>
                </a:solidFill>
                <a:latin typeface="Source Sans Pro Light"/>
                <a:cs typeface="Source Sans Pro Light"/>
              </a:rPr>
              <a:t>. </a:t>
            </a:r>
            <a:r>
              <a:rPr lang="en-US" sz="2000" dirty="0" smtClean="0">
                <a:solidFill>
                  <a:srgbClr val="0C1F24"/>
                </a:solidFill>
                <a:latin typeface="Source Sans Pro Light"/>
                <a:cs typeface="Source Sans Pro Light"/>
              </a:rPr>
              <a:t>Interactive Registrant Validation</a:t>
            </a:r>
          </a:p>
          <a:p>
            <a:pPr marL="742950" lvl="1" indent="-285750">
              <a:buSzPct val="75000"/>
              <a:buFont typeface="Wingdings" charset="2"/>
              <a:buChar char=""/>
            </a:pPr>
            <a:r>
              <a:rPr lang="en-US" sz="2000" dirty="0" smtClean="0">
                <a:solidFill>
                  <a:srgbClr val="0C1F24"/>
                </a:solidFill>
                <a:latin typeface="Source Sans Pro Light"/>
                <a:cs typeface="Source Sans Pro Light"/>
              </a:rPr>
              <a:t>Dependence </a:t>
            </a:r>
            <a:r>
              <a:rPr lang="en-US" sz="2000" dirty="0">
                <a:solidFill>
                  <a:srgbClr val="0C1F24"/>
                </a:solidFill>
                <a:latin typeface="Source Sans Pro Light"/>
                <a:cs typeface="Source Sans Pro Light"/>
              </a:rPr>
              <a:t>on </a:t>
            </a:r>
            <a:r>
              <a:rPr lang="en-US" sz="2000" dirty="0" smtClean="0">
                <a:solidFill>
                  <a:srgbClr val="0C1F24"/>
                </a:solidFill>
                <a:latin typeface="Source Sans Pro Light"/>
                <a:cs typeface="Source Sans Pro Light"/>
              </a:rPr>
              <a:t>existing registration in external databases</a:t>
            </a:r>
            <a:br>
              <a:rPr lang="en-US" sz="2000" dirty="0" smtClean="0">
                <a:solidFill>
                  <a:srgbClr val="0C1F24"/>
                </a:solidFill>
                <a:latin typeface="Source Sans Pro Light"/>
                <a:cs typeface="Source Sans Pro Light"/>
              </a:rPr>
            </a:br>
            <a:r>
              <a:rPr lang="en-US" sz="2000" dirty="0" smtClean="0">
                <a:solidFill>
                  <a:srgbClr val="0C1F24"/>
                </a:solidFill>
                <a:latin typeface="Source Sans Pro Light"/>
                <a:cs typeface="Source Sans Pro Light"/>
              </a:rPr>
              <a:t>(</a:t>
            </a:r>
            <a:r>
              <a:rPr lang="en-US" sz="2000" dirty="0">
                <a:solidFill>
                  <a:srgbClr val="0C1F24"/>
                </a:solidFill>
                <a:latin typeface="Source Sans Pro Light"/>
                <a:cs typeface="Source Sans Pro Light"/>
              </a:rPr>
              <a:t>e.g., corporate registration, photo ID, postal address</a:t>
            </a:r>
            <a:r>
              <a:rPr lang="en-US" sz="2000" dirty="0" smtClean="0">
                <a:solidFill>
                  <a:srgbClr val="0C1F24"/>
                </a:solidFill>
                <a:latin typeface="Source Sans Pro Light"/>
                <a:cs typeface="Source Sans Pro Light"/>
              </a:rPr>
              <a:t>)</a:t>
            </a:r>
            <a:endParaRPr lang="en-US" sz="2000" dirty="0">
              <a:solidFill>
                <a:srgbClr val="0C1F24"/>
              </a:solidFill>
              <a:latin typeface="Source Sans Pro Light"/>
              <a:cs typeface="Source Sans Pro Light"/>
            </a:endParaRPr>
          </a:p>
        </p:txBody>
      </p:sp>
      <p:sp>
        <p:nvSpPr>
          <p:cNvPr id="4" name="Title 3"/>
          <p:cNvSpPr>
            <a:spLocks noGrp="1"/>
          </p:cNvSpPr>
          <p:nvPr>
            <p:ph type="title"/>
          </p:nvPr>
        </p:nvSpPr>
        <p:spPr/>
        <p:txBody>
          <a:bodyPr/>
          <a:lstStyle/>
          <a:p>
            <a:r>
              <a:rPr lang="en-US" dirty="0" smtClean="0"/>
              <a:t>Summary of Proposed Services</a:t>
            </a:r>
            <a:endParaRPr lang="en-US" dirty="0"/>
          </a:p>
        </p:txBody>
      </p:sp>
      <p:sp>
        <p:nvSpPr>
          <p:cNvPr id="3" name="TextBox 2"/>
          <p:cNvSpPr txBox="1"/>
          <p:nvPr/>
        </p:nvSpPr>
        <p:spPr>
          <a:xfrm>
            <a:off x="714375" y="2428875"/>
            <a:ext cx="2988319" cy="707886"/>
          </a:xfrm>
          <a:prstGeom prst="rect">
            <a:avLst/>
          </a:prstGeom>
          <a:noFill/>
        </p:spPr>
        <p:txBody>
          <a:bodyPr wrap="none" rtlCol="0">
            <a:spAutoFit/>
          </a:bodyPr>
          <a:lstStyle/>
          <a:p>
            <a:pPr marL="742950" lvl="1" indent="-285750">
              <a:buSzPct val="75000"/>
              <a:buFont typeface="Wingdings" charset="2"/>
              <a:buChar char=""/>
            </a:pPr>
            <a:r>
              <a:rPr lang="en-US" sz="2000" dirty="0">
                <a:solidFill>
                  <a:srgbClr val="0C1F24"/>
                </a:solidFill>
                <a:latin typeface="Source Sans Pro Light"/>
                <a:cs typeface="Source Sans Pro Light"/>
              </a:rPr>
              <a:t>Database lookups</a:t>
            </a:r>
          </a:p>
          <a:p>
            <a:pPr marL="742950" lvl="1" indent="-285750">
              <a:buSzPct val="75000"/>
              <a:buFont typeface="Wingdings" charset="2"/>
              <a:buChar char=""/>
            </a:pPr>
            <a:r>
              <a:rPr lang="en-US" sz="2000" dirty="0">
                <a:solidFill>
                  <a:srgbClr val="0C1F24"/>
                </a:solidFill>
                <a:latin typeface="Source Sans Pro Light"/>
                <a:cs typeface="Source Sans Pro Light"/>
              </a:rPr>
              <a:t>Email </a:t>
            </a:r>
            <a:r>
              <a:rPr lang="en-US" sz="2000" dirty="0" smtClean="0">
                <a:solidFill>
                  <a:srgbClr val="0C1F24"/>
                </a:solidFill>
                <a:latin typeface="Source Sans Pro Light"/>
                <a:cs typeface="Source Sans Pro Light"/>
              </a:rPr>
              <a:t>validation</a:t>
            </a:r>
            <a:endParaRPr lang="en-US" dirty="0" smtClean="0">
              <a:solidFill>
                <a:srgbClr val="0A1F24"/>
              </a:solidFill>
              <a:latin typeface="Source Sans Pro"/>
              <a:cs typeface="Source Sans Pro"/>
            </a:endParaRPr>
          </a:p>
        </p:txBody>
      </p:sp>
      <p:sp>
        <p:nvSpPr>
          <p:cNvPr id="5" name="TextBox 4"/>
          <p:cNvSpPr txBox="1"/>
          <p:nvPr/>
        </p:nvSpPr>
        <p:spPr>
          <a:xfrm>
            <a:off x="3981450" y="2428875"/>
            <a:ext cx="2832827" cy="707886"/>
          </a:xfrm>
          <a:prstGeom prst="rect">
            <a:avLst/>
          </a:prstGeom>
          <a:noFill/>
        </p:spPr>
        <p:txBody>
          <a:bodyPr wrap="none" rtlCol="0">
            <a:spAutoFit/>
          </a:bodyPr>
          <a:lstStyle/>
          <a:p>
            <a:pPr marL="742950" lvl="1" indent="-285750">
              <a:buSzPct val="75000"/>
              <a:buFont typeface="Wingdings" charset="2"/>
              <a:buChar char=""/>
            </a:pPr>
            <a:r>
              <a:rPr lang="en-US" sz="2000" dirty="0" smtClean="0">
                <a:solidFill>
                  <a:srgbClr val="0C1F24"/>
                </a:solidFill>
                <a:latin typeface="Source Sans Pro Light"/>
                <a:cs typeface="Source Sans Pro Light"/>
              </a:rPr>
              <a:t>Phone validation</a:t>
            </a:r>
            <a:endParaRPr lang="en-US" sz="2000" dirty="0">
              <a:solidFill>
                <a:srgbClr val="0C1F24"/>
              </a:solidFill>
              <a:latin typeface="Source Sans Pro Light"/>
              <a:cs typeface="Source Sans Pro Light"/>
            </a:endParaRPr>
          </a:p>
          <a:p>
            <a:pPr marL="742950" lvl="1" indent="-285750">
              <a:buSzPct val="75000"/>
              <a:buFont typeface="Wingdings" charset="2"/>
              <a:buChar char=""/>
            </a:pPr>
            <a:r>
              <a:rPr lang="en-US" sz="2000" dirty="0">
                <a:solidFill>
                  <a:srgbClr val="0C1F24"/>
                </a:solidFill>
                <a:latin typeface="Source Sans Pro Light"/>
                <a:cs typeface="Source Sans Pro Light"/>
              </a:rPr>
              <a:t>Postal </a:t>
            </a:r>
            <a:r>
              <a:rPr lang="en-US" sz="2000" dirty="0" smtClean="0">
                <a:solidFill>
                  <a:srgbClr val="0C1F24"/>
                </a:solidFill>
                <a:latin typeface="Source Sans Pro Light"/>
                <a:cs typeface="Source Sans Pro Light"/>
              </a:rPr>
              <a:t>validation</a:t>
            </a:r>
            <a:endParaRPr lang="en-US" sz="2000" dirty="0">
              <a:solidFill>
                <a:srgbClr val="0C1F24"/>
              </a:solidFill>
              <a:latin typeface="Source Sans Pro Light"/>
              <a:cs typeface="Source Sans Pro Light"/>
            </a:endParaRPr>
          </a:p>
        </p:txBody>
      </p:sp>
      <p:pic>
        <p:nvPicPr>
          <p:cNvPr id="3074" name="Picture 2" descr="http://www.techweekeurope.co.uk/wp-content/uploads/2012/08/Twitter-identit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2669" y="-4763"/>
            <a:ext cx="2401331" cy="2833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96168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314" y="1518814"/>
            <a:ext cx="8513535" cy="5693866"/>
          </a:xfrm>
          <a:prstGeom prst="rect">
            <a:avLst/>
          </a:prstGeom>
        </p:spPr>
        <p:txBody>
          <a:bodyPr wrap="square">
            <a:spAutoFit/>
          </a:bodyPr>
          <a:lstStyle/>
          <a:p>
            <a:pPr marL="285750" indent="-285750">
              <a:buSzPct val="75000"/>
              <a:buFont typeface="Wingdings" charset="2"/>
              <a:buChar char=""/>
            </a:pPr>
            <a:r>
              <a:rPr lang="en-US" dirty="0" smtClean="0">
                <a:solidFill>
                  <a:srgbClr val="0C1F24"/>
                </a:solidFill>
                <a:latin typeface="Source Sans Pro Light"/>
                <a:cs typeface="Source Sans Pro Light"/>
              </a:rPr>
              <a:t>What is required </a:t>
            </a:r>
            <a:r>
              <a:rPr lang="en-US" dirty="0">
                <a:solidFill>
                  <a:srgbClr val="0C1F24"/>
                </a:solidFill>
                <a:latin typeface="Source Sans Pro Light"/>
                <a:cs typeface="Source Sans Pro Light"/>
              </a:rPr>
              <a:t>to move beyond </a:t>
            </a:r>
            <a:r>
              <a:rPr lang="en-US" dirty="0" smtClean="0">
                <a:solidFill>
                  <a:srgbClr val="0C1F24"/>
                </a:solidFill>
                <a:latin typeface="Source Sans Pro Light"/>
                <a:cs typeface="Source Sans Pro Light"/>
              </a:rPr>
              <a:t>Syntactic and Operational Validation to Identity Validation?</a:t>
            </a:r>
          </a:p>
          <a:p>
            <a:pPr marL="285750" indent="-285750">
              <a:buSzPct val="75000"/>
              <a:buFont typeface="Wingdings" charset="2"/>
              <a:buChar char=""/>
            </a:pPr>
            <a:endParaRPr lang="en-US" dirty="0" smtClean="0">
              <a:solidFill>
                <a:srgbClr val="0C1F24"/>
              </a:solidFill>
              <a:latin typeface="Source Sans Pro Light"/>
              <a:cs typeface="Source Sans Pro Light"/>
            </a:endParaRPr>
          </a:p>
          <a:p>
            <a:pPr marL="285750" indent="-285750">
              <a:buSzPct val="75000"/>
              <a:buFont typeface="Wingdings" charset="2"/>
              <a:buChar char=""/>
            </a:pPr>
            <a:r>
              <a:rPr lang="en-US" dirty="0">
                <a:solidFill>
                  <a:srgbClr val="0C1F24"/>
                </a:solidFill>
                <a:latin typeface="Source Sans Pro Light"/>
                <a:cs typeface="Source Sans Pro Light"/>
              </a:rPr>
              <a:t>Are </a:t>
            </a:r>
            <a:r>
              <a:rPr lang="en-US" dirty="0" smtClean="0">
                <a:solidFill>
                  <a:srgbClr val="0C1F24"/>
                </a:solidFill>
                <a:latin typeface="Source Sans Pro Light"/>
                <a:cs typeface="Source Sans Pro Light"/>
              </a:rPr>
              <a:t>third party database checks adequate? </a:t>
            </a:r>
          </a:p>
          <a:p>
            <a:pPr marL="285750" indent="-285750">
              <a:buSzPct val="75000"/>
              <a:buFont typeface="Wingdings" charset="2"/>
              <a:buChar char=""/>
            </a:pPr>
            <a:endParaRPr lang="en-US" dirty="0" smtClean="0">
              <a:solidFill>
                <a:srgbClr val="0C1F24"/>
              </a:solidFill>
              <a:latin typeface="Source Sans Pro Light"/>
              <a:cs typeface="Source Sans Pro Light"/>
            </a:endParaRPr>
          </a:p>
          <a:p>
            <a:pPr marL="742950" lvl="1" indent="-285750">
              <a:buSzPct val="75000"/>
              <a:buFont typeface="Wingdings" charset="2"/>
              <a:buChar char=""/>
            </a:pPr>
            <a:r>
              <a:rPr lang="en-US" dirty="0">
                <a:solidFill>
                  <a:srgbClr val="0C1F24"/>
                </a:solidFill>
                <a:latin typeface="Source Sans Pro Light"/>
                <a:cs typeface="Source Sans Pro Light"/>
              </a:rPr>
              <a:t>What makes a </a:t>
            </a:r>
            <a:r>
              <a:rPr lang="en-US" dirty="0" smtClean="0">
                <a:solidFill>
                  <a:srgbClr val="0C1F24"/>
                </a:solidFill>
                <a:latin typeface="Source Sans Pro Light"/>
                <a:cs typeface="Source Sans Pro Light"/>
              </a:rPr>
              <a:t>database reliable?</a:t>
            </a:r>
          </a:p>
          <a:p>
            <a:pPr marL="742950" lvl="1" indent="-285750">
              <a:buSzPct val="75000"/>
              <a:buFont typeface="Wingdings" charset="2"/>
              <a:buChar char=""/>
            </a:pPr>
            <a:r>
              <a:rPr lang="en-US" dirty="0" smtClean="0">
                <a:solidFill>
                  <a:srgbClr val="0C1F24"/>
                </a:solidFill>
                <a:latin typeface="Source Sans Pro Light"/>
                <a:cs typeface="Source Sans Pro Light"/>
              </a:rPr>
              <a:t>How </a:t>
            </a:r>
            <a:r>
              <a:rPr lang="en-US" dirty="0">
                <a:solidFill>
                  <a:srgbClr val="0C1F24"/>
                </a:solidFill>
                <a:latin typeface="Source Sans Pro Light"/>
                <a:cs typeface="Source Sans Pro Light"/>
              </a:rPr>
              <a:t>to address inconsistent quality of databases across regions?</a:t>
            </a:r>
          </a:p>
          <a:p>
            <a:pPr marL="285750" indent="-285750">
              <a:buSzPct val="75000"/>
              <a:buFont typeface="Wingdings" charset="2"/>
              <a:buChar char=""/>
            </a:pPr>
            <a:endParaRPr lang="en-US" dirty="0" smtClean="0">
              <a:solidFill>
                <a:srgbClr val="0C1F24"/>
              </a:solidFill>
              <a:latin typeface="Source Sans Pro Light"/>
              <a:cs typeface="Source Sans Pro Light"/>
            </a:endParaRPr>
          </a:p>
          <a:p>
            <a:pPr marL="285750" indent="-285750">
              <a:buSzPct val="75000"/>
              <a:buFont typeface="Wingdings" charset="2"/>
              <a:buChar char=""/>
            </a:pPr>
            <a:r>
              <a:rPr lang="en-US" dirty="0" smtClean="0">
                <a:solidFill>
                  <a:srgbClr val="0C1F24"/>
                </a:solidFill>
                <a:latin typeface="Source Sans Pro Light"/>
                <a:cs typeface="Source Sans Pro Light"/>
              </a:rPr>
              <a:t>Should </a:t>
            </a:r>
            <a:r>
              <a:rPr lang="en-US" dirty="0">
                <a:solidFill>
                  <a:srgbClr val="0C1F24"/>
                </a:solidFill>
                <a:latin typeface="Source Sans Pro Light"/>
                <a:cs typeface="Source Sans Pro Light"/>
              </a:rPr>
              <a:t>registrants be contacted through the ARS to confirm their </a:t>
            </a:r>
            <a:r>
              <a:rPr lang="en-US" dirty="0" smtClean="0">
                <a:solidFill>
                  <a:srgbClr val="0C1F24"/>
                </a:solidFill>
                <a:latin typeface="Source Sans Pro Light"/>
                <a:cs typeface="Source Sans Pro Light"/>
              </a:rPr>
              <a:t>identity?  How do we ensure they will respond</a:t>
            </a:r>
            <a:r>
              <a:rPr lang="en-US" dirty="0">
                <a:solidFill>
                  <a:srgbClr val="0C1F24"/>
                </a:solidFill>
                <a:latin typeface="Source Sans Pro Light"/>
                <a:cs typeface="Source Sans Pro Light"/>
              </a:rPr>
              <a:t>?</a:t>
            </a:r>
          </a:p>
          <a:p>
            <a:pPr marL="285750" indent="-285750">
              <a:buSzPct val="75000"/>
              <a:buFont typeface="Wingdings" charset="2"/>
              <a:buChar char=""/>
            </a:pPr>
            <a:endParaRPr lang="en-US" dirty="0">
              <a:solidFill>
                <a:srgbClr val="0C1F24"/>
              </a:solidFill>
              <a:latin typeface="Source Sans Pro Light"/>
              <a:cs typeface="Source Sans Pro Light"/>
            </a:endParaRPr>
          </a:p>
          <a:p>
            <a:pPr marL="285750" indent="-285750">
              <a:buSzPct val="75000"/>
              <a:buFont typeface="Wingdings" charset="2"/>
              <a:buChar char=""/>
            </a:pPr>
            <a:r>
              <a:rPr lang="en-US" dirty="0" smtClean="0">
                <a:solidFill>
                  <a:srgbClr val="0C1F24"/>
                </a:solidFill>
                <a:latin typeface="Source Sans Pro Light"/>
                <a:cs typeface="Source Sans Pro Light"/>
              </a:rPr>
              <a:t>Is </a:t>
            </a:r>
            <a:r>
              <a:rPr lang="en-US" dirty="0">
                <a:solidFill>
                  <a:srgbClr val="0C1F24"/>
                </a:solidFill>
                <a:latin typeface="Source Sans Pro Light"/>
                <a:cs typeface="Source Sans Pro Light"/>
              </a:rPr>
              <a:t>interactive </a:t>
            </a:r>
            <a:r>
              <a:rPr lang="en-US" dirty="0" smtClean="0">
                <a:solidFill>
                  <a:srgbClr val="0C1F24"/>
                </a:solidFill>
                <a:latin typeface="Source Sans Pro Light"/>
                <a:cs typeface="Source Sans Pro Light"/>
              </a:rPr>
              <a:t>Identity Validation acceptable or reliable?</a:t>
            </a:r>
          </a:p>
          <a:p>
            <a:pPr marL="742950" lvl="1" indent="-285750">
              <a:buSzPct val="75000"/>
              <a:buFont typeface="Wingdings" charset="2"/>
              <a:buChar char=""/>
            </a:pPr>
            <a:r>
              <a:rPr lang="en-US" dirty="0" smtClean="0">
                <a:solidFill>
                  <a:srgbClr val="0C1F24"/>
                </a:solidFill>
                <a:latin typeface="Source Sans Pro Light"/>
                <a:cs typeface="Source Sans Pro Light"/>
              </a:rPr>
              <a:t>Are there security concerns raised by reaching out to registrants?</a:t>
            </a:r>
          </a:p>
          <a:p>
            <a:pPr marL="742950" lvl="1" indent="-285750">
              <a:buSzPct val="75000"/>
              <a:buFont typeface="Wingdings" charset="2"/>
              <a:buChar char=""/>
            </a:pPr>
            <a:endParaRPr lang="en-US" dirty="0" smtClean="0">
              <a:solidFill>
                <a:srgbClr val="0C1F24"/>
              </a:solidFill>
              <a:latin typeface="Source Sans Pro Light"/>
              <a:cs typeface="Source Sans Pro Light"/>
            </a:endParaRPr>
          </a:p>
          <a:p>
            <a:pPr marL="285750" indent="-285750">
              <a:buSzPct val="75000"/>
              <a:buFont typeface="Wingdings" charset="2"/>
              <a:buChar char=""/>
            </a:pPr>
            <a:r>
              <a:rPr lang="en-US" dirty="0" smtClean="0">
                <a:solidFill>
                  <a:srgbClr val="0C1F24"/>
                </a:solidFill>
                <a:latin typeface="Source Sans Pro Light"/>
                <a:cs typeface="Source Sans Pro Light"/>
              </a:rPr>
              <a:t>Given the high costs, smaller sample sizes may be used.  How do you ensure reliability?</a:t>
            </a:r>
          </a:p>
          <a:p>
            <a:pPr marL="285750" indent="-285750">
              <a:buSzPct val="75000"/>
              <a:buFont typeface="Wingdings" charset="2"/>
              <a:buChar char=""/>
            </a:pPr>
            <a:endParaRPr lang="en-US" dirty="0">
              <a:solidFill>
                <a:srgbClr val="0C1F24"/>
              </a:solidFill>
              <a:latin typeface="Source Sans Pro Light"/>
              <a:cs typeface="Source Sans Pro Light"/>
            </a:endParaRPr>
          </a:p>
          <a:p>
            <a:pPr marL="285750" indent="-285750">
              <a:buSzPct val="75000"/>
              <a:buFont typeface="Wingdings" charset="2"/>
              <a:buChar char=""/>
            </a:pPr>
            <a:endParaRPr lang="en-US" dirty="0">
              <a:solidFill>
                <a:srgbClr val="0C1F24"/>
              </a:solidFill>
              <a:latin typeface="Source Sans Pro Light"/>
              <a:cs typeface="Source Sans Pro Light"/>
            </a:endParaRPr>
          </a:p>
          <a:p>
            <a:pPr>
              <a:buSzPct val="75000"/>
            </a:pPr>
            <a:r>
              <a:rPr lang="en-US" sz="2000" dirty="0" smtClean="0">
                <a:solidFill>
                  <a:srgbClr val="0C1F24"/>
                </a:solidFill>
                <a:latin typeface="Source Sans Pro Light"/>
                <a:cs typeface="Source Sans Pro Light"/>
              </a:rPr>
              <a:t/>
            </a:r>
            <a:br>
              <a:rPr lang="en-US" sz="2000" dirty="0" smtClean="0">
                <a:solidFill>
                  <a:srgbClr val="0C1F24"/>
                </a:solidFill>
                <a:latin typeface="Source Sans Pro Light"/>
                <a:cs typeface="Source Sans Pro Light"/>
              </a:rPr>
            </a:br>
            <a:endParaRPr lang="en-US" sz="2000" dirty="0">
              <a:solidFill>
                <a:srgbClr val="0C1F24"/>
              </a:solidFill>
              <a:latin typeface="Source Sans Pro Light"/>
              <a:cs typeface="Source Sans Pro Light"/>
            </a:endParaRPr>
          </a:p>
        </p:txBody>
      </p:sp>
      <p:sp>
        <p:nvSpPr>
          <p:cNvPr id="4" name="Title 3"/>
          <p:cNvSpPr>
            <a:spLocks noGrp="1"/>
          </p:cNvSpPr>
          <p:nvPr>
            <p:ph type="title"/>
          </p:nvPr>
        </p:nvSpPr>
        <p:spPr/>
        <p:txBody>
          <a:bodyPr/>
          <a:lstStyle/>
          <a:p>
            <a:r>
              <a:rPr lang="en-US" dirty="0" smtClean="0"/>
              <a:t>Discussion Questions for Panel</a:t>
            </a:r>
            <a:endParaRPr lang="en-US" dirty="0"/>
          </a:p>
        </p:txBody>
      </p:sp>
      <p:pic>
        <p:nvPicPr>
          <p:cNvPr id="5122" name="Picture 2" descr="http://sr.photos3.fotosearch.com/bthumb/CSP/CSP101/k1014543.jpg"/>
          <p:cNvPicPr>
            <a:picLocks noChangeAspect="1" noChangeArrowheads="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886575" y="139248"/>
            <a:ext cx="1946275" cy="1379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137870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ect">
            <a:avLst/>
          </a:prstGeom>
        </p:spPr>
        <p:txBody>
          <a:bodyPr/>
          <a:lstStyle/>
          <a:p>
            <a:r>
              <a:rPr lang="en-US" dirty="0" smtClean="0"/>
              <a:t>Help Shape the Design of the ARS</a:t>
            </a:r>
            <a:endParaRPr lang="en-US" dirty="0"/>
          </a:p>
        </p:txBody>
      </p:sp>
      <p:sp>
        <p:nvSpPr>
          <p:cNvPr id="7" name="Rectangle 6"/>
          <p:cNvSpPr/>
          <p:nvPr/>
        </p:nvSpPr>
        <p:spPr>
          <a:xfrm>
            <a:off x="914400" y="3012512"/>
            <a:ext cx="7239000" cy="1516107"/>
          </a:xfrm>
          <a:prstGeom prst="rect">
            <a:avLst/>
          </a:prstGeom>
          <a:solidFill>
            <a:schemeClr val="bg1">
              <a:lumMod val="95000"/>
            </a:schemeClr>
          </a:solidFill>
        </p:spPr>
        <p:style>
          <a:lnRef idx="1">
            <a:schemeClr val="accent3"/>
          </a:lnRef>
          <a:fillRef idx="2">
            <a:schemeClr val="accent3"/>
          </a:fillRef>
          <a:effectRef idx="1">
            <a:schemeClr val="accent3"/>
          </a:effectRef>
          <a:fontRef idx="minor">
            <a:schemeClr val="dk1"/>
          </a:fontRef>
        </p:style>
        <p:txBody>
          <a:bodyPr wrap="square" lIns="38405" tIns="19202" rIns="38405" bIns="19202" rtlCol="0">
            <a:spAutoFit/>
          </a:bodyPr>
          <a:lstStyle/>
          <a:p>
            <a:pPr algn="ctr"/>
            <a:r>
              <a:rPr lang="en-US" sz="2400" b="1" i="1" u="sng" dirty="0" smtClean="0">
                <a:solidFill>
                  <a:srgbClr val="0A1F24"/>
                </a:solidFill>
              </a:rPr>
              <a:t>Comment Forum:  Open Until 27 2015:</a:t>
            </a:r>
          </a:p>
          <a:p>
            <a:pPr algn="ctr"/>
            <a:r>
              <a:rPr lang="en-US" sz="2400" b="1" i="1" u="sng" dirty="0">
                <a:solidFill>
                  <a:srgbClr val="0A1F24"/>
                </a:solidFill>
              </a:rPr>
              <a:t>https://www.icann.org/public-comments/whois-ars-pilot-2014-12-23-en</a:t>
            </a:r>
            <a:endParaRPr lang="en-US" sz="2400" b="1" i="1" u="sng" dirty="0" smtClean="0">
              <a:solidFill>
                <a:srgbClr val="0A1F24"/>
              </a:solidFill>
            </a:endParaRPr>
          </a:p>
          <a:p>
            <a:pPr algn="ctr"/>
            <a:endParaRPr lang="en-US" sz="2400" b="1" i="1" u="sng" dirty="0" smtClean="0">
              <a:solidFill>
                <a:srgbClr val="0A1F24"/>
              </a:solidFill>
            </a:endParaRPr>
          </a:p>
        </p:txBody>
      </p:sp>
      <p:sp>
        <p:nvSpPr>
          <p:cNvPr id="8" name="Rectangle 7"/>
          <p:cNvSpPr/>
          <p:nvPr/>
        </p:nvSpPr>
        <p:spPr>
          <a:xfrm>
            <a:off x="914400" y="1438134"/>
            <a:ext cx="7239000" cy="1146775"/>
          </a:xfrm>
          <a:prstGeom prst="rect">
            <a:avLst/>
          </a:prstGeom>
          <a:solidFill>
            <a:schemeClr val="bg1">
              <a:lumMod val="95000"/>
            </a:schemeClr>
          </a:solidFill>
        </p:spPr>
        <p:style>
          <a:lnRef idx="1">
            <a:schemeClr val="accent3"/>
          </a:lnRef>
          <a:fillRef idx="2">
            <a:schemeClr val="accent3"/>
          </a:fillRef>
          <a:effectRef idx="1">
            <a:schemeClr val="accent3"/>
          </a:effectRef>
          <a:fontRef idx="minor">
            <a:schemeClr val="dk1"/>
          </a:fontRef>
        </p:style>
        <p:txBody>
          <a:bodyPr wrap="square" lIns="38405" tIns="19202" rIns="38405" bIns="19202" rtlCol="0">
            <a:spAutoFit/>
          </a:bodyPr>
          <a:lstStyle/>
          <a:p>
            <a:pPr algn="ctr"/>
            <a:r>
              <a:rPr lang="en-US" sz="2400" b="1" i="1" u="sng" dirty="0" smtClean="0">
                <a:solidFill>
                  <a:srgbClr val="0A1F24"/>
                </a:solidFill>
              </a:rPr>
              <a:t>Download Final Report:</a:t>
            </a:r>
          </a:p>
          <a:p>
            <a:pPr algn="ctr"/>
            <a:r>
              <a:rPr lang="en-US" sz="2400" b="1" i="1" u="sng" dirty="0">
                <a:solidFill>
                  <a:srgbClr val="0A1F24"/>
                </a:solidFill>
                <a:hlinkClick r:id="rId3"/>
              </a:rPr>
              <a:t>http://</a:t>
            </a:r>
            <a:r>
              <a:rPr lang="en-US" sz="2400" b="1" i="1" u="sng" dirty="0" smtClean="0">
                <a:solidFill>
                  <a:srgbClr val="0A1F24"/>
                </a:solidFill>
                <a:hlinkClick r:id="rId3"/>
              </a:rPr>
              <a:t>whois.icann.org/sites/default/files/files/ars-pilot-23dec14-en.pdf</a:t>
            </a:r>
            <a:r>
              <a:rPr lang="en-US" sz="2400" b="1" i="1" u="sng" dirty="0" smtClean="0">
                <a:solidFill>
                  <a:srgbClr val="0A1F24"/>
                </a:solidFill>
              </a:rPr>
              <a:t>  </a:t>
            </a:r>
            <a:endParaRPr lang="en-US" sz="2400" b="1" i="1" dirty="0">
              <a:solidFill>
                <a:srgbClr val="0A1F24"/>
              </a:solidFill>
            </a:endParaRPr>
          </a:p>
        </p:txBody>
      </p:sp>
    </p:spTree>
    <p:extLst>
      <p:ext uri="{BB962C8B-B14F-4D97-AF65-F5344CB8AC3E}">
        <p14:creationId xmlns:p14="http://schemas.microsoft.com/office/powerpoint/2010/main" val="8968353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b="1" dirty="0" smtClean="0">
                <a:latin typeface="Source Sans Pro"/>
                <a:cs typeface="Source Sans Pro"/>
              </a:rPr>
              <a:t>Questions on the ARS?</a:t>
            </a:r>
            <a:r>
              <a:rPr lang="en-US" sz="2000" b="1" dirty="0" smtClean="0">
                <a:latin typeface="Source Sans Pro"/>
                <a:cs typeface="Source Sans Pro"/>
              </a:rPr>
              <a:t> </a:t>
            </a:r>
            <a:endParaRPr lang="en-US" sz="2000" b="1" dirty="0">
              <a:latin typeface="Source Sans Pro"/>
              <a:cs typeface="Source Sans Pro"/>
            </a:endParaRPr>
          </a:p>
          <a:p>
            <a:endParaRPr lang="en-US" b="1" dirty="0" smtClean="0">
              <a:latin typeface="Source Sans Pro"/>
              <a:cs typeface="Source Sans Pro"/>
            </a:endParaRPr>
          </a:p>
          <a:p>
            <a:endParaRPr lang="en-US" b="1" dirty="0" smtClean="0">
              <a:latin typeface="Source Sans Pro"/>
              <a:cs typeface="Source Sans Pro"/>
            </a:endParaRPr>
          </a:p>
        </p:txBody>
      </p:sp>
      <p:sp>
        <p:nvSpPr>
          <p:cNvPr id="3" name="TextBox 2"/>
          <p:cNvSpPr txBox="1"/>
          <p:nvPr/>
        </p:nvSpPr>
        <p:spPr>
          <a:xfrm>
            <a:off x="843280" y="1219200"/>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4365944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4294967295"/>
          </p:nvPr>
        </p:nvSpPr>
        <p:spPr>
          <a:xfrm>
            <a:off x="0" y="6356350"/>
            <a:ext cx="2133600" cy="365125"/>
          </a:xfrm>
          <a:prstGeom prst="rect">
            <a:avLst/>
          </a:prstGeom>
        </p:spPr>
        <p:txBody>
          <a:bodyPr/>
          <a:lstStyle/>
          <a:p>
            <a:fld id="{E12ED053-0934-4F5F-BBB7-51D4143427D0}" type="datetime1">
              <a:rPr lang="en-US" smtClean="0">
                <a:solidFill>
                  <a:srgbClr val="0A1F24"/>
                </a:solidFill>
              </a:rPr>
              <a:pPr/>
              <a:t>2/8/2015</a:t>
            </a:fld>
            <a:endParaRPr lang="en-US" dirty="0">
              <a:solidFill>
                <a:srgbClr val="0A1F24"/>
              </a:solidFill>
            </a:endParaRPr>
          </a:p>
        </p:txBody>
      </p:sp>
      <p:sp>
        <p:nvSpPr>
          <p:cNvPr id="6" name="Slide Number Placeholder 5"/>
          <p:cNvSpPr>
            <a:spLocks noGrp="1"/>
          </p:cNvSpPr>
          <p:nvPr>
            <p:ph type="sldNum" sz="quarter" idx="4294967295"/>
          </p:nvPr>
        </p:nvSpPr>
        <p:spPr>
          <a:xfrm>
            <a:off x="7010400" y="6356350"/>
            <a:ext cx="2133600" cy="365125"/>
          </a:xfrm>
          <a:prstGeom prst="rect">
            <a:avLst/>
          </a:prstGeom>
        </p:spPr>
        <p:txBody>
          <a:bodyPr/>
          <a:lstStyle/>
          <a:p>
            <a:fld id="{2EDB52F1-C9D8-9246-A68F-9E52FE0F8808}" type="slidenum">
              <a:rPr lang="en-US" smtClean="0">
                <a:solidFill>
                  <a:srgbClr val="0A1F24"/>
                </a:solidFill>
              </a:rPr>
              <a:pPr/>
              <a:t>17</a:t>
            </a:fld>
            <a:endParaRPr lang="en-US" dirty="0">
              <a:solidFill>
                <a:srgbClr val="0A1F24"/>
              </a:solidFill>
            </a:endParaRPr>
          </a:p>
        </p:txBody>
      </p:sp>
      <p:sp>
        <p:nvSpPr>
          <p:cNvPr id="7" name="TextBox 6"/>
          <p:cNvSpPr txBox="1"/>
          <p:nvPr/>
        </p:nvSpPr>
        <p:spPr>
          <a:xfrm>
            <a:off x="2307770" y="4717143"/>
            <a:ext cx="6633029" cy="1200329"/>
          </a:xfrm>
          <a:prstGeom prst="rect">
            <a:avLst/>
          </a:prstGeom>
          <a:noFill/>
        </p:spPr>
        <p:txBody>
          <a:bodyPr wrap="square" rtlCol="0">
            <a:spAutoFit/>
          </a:bodyPr>
          <a:lstStyle/>
          <a:p>
            <a:r>
              <a:rPr lang="en-US" sz="3600" b="1" dirty="0" smtClean="0">
                <a:solidFill>
                  <a:prstClr val="white"/>
                </a:solidFill>
                <a:latin typeface="Source Sans Pro"/>
                <a:cs typeface="Source Sans Pro"/>
              </a:rPr>
              <a:t>RAA Review of WHOIS Accuracy Obligations</a:t>
            </a:r>
          </a:p>
        </p:txBody>
      </p:sp>
    </p:spTree>
    <p:extLst>
      <p:ext uri="{BB962C8B-B14F-4D97-AF65-F5344CB8AC3E}">
        <p14:creationId xmlns:p14="http://schemas.microsoft.com/office/powerpoint/2010/main" val="26123210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WHOIS Accuracy Specification</a:t>
            </a:r>
            <a:endParaRPr lang="en-US" dirty="0"/>
          </a:p>
        </p:txBody>
      </p:sp>
      <p:sp>
        <p:nvSpPr>
          <p:cNvPr id="3" name="TextBox 2"/>
          <p:cNvSpPr txBox="1"/>
          <p:nvPr/>
        </p:nvSpPr>
        <p:spPr>
          <a:xfrm>
            <a:off x="435429" y="1277258"/>
            <a:ext cx="8345714" cy="4801314"/>
          </a:xfrm>
          <a:prstGeom prst="rect">
            <a:avLst/>
          </a:prstGeom>
          <a:noFill/>
        </p:spPr>
        <p:txBody>
          <a:bodyPr wrap="square" rtlCol="0">
            <a:spAutoFit/>
          </a:bodyPr>
          <a:lstStyle/>
          <a:p>
            <a:r>
              <a:rPr lang="en-US" b="1" dirty="0" smtClean="0">
                <a:latin typeface="Source Sans Pro"/>
                <a:cs typeface="Source Sans Pro"/>
              </a:rPr>
              <a:t>2013 Registrar Accreditation Agreement (RAA) introduced new requirements:</a:t>
            </a:r>
          </a:p>
          <a:p>
            <a:endParaRPr lang="en-US" b="1" dirty="0">
              <a:latin typeface="Source Sans Pro"/>
              <a:cs typeface="Source Sans Pro"/>
            </a:endParaRPr>
          </a:p>
          <a:p>
            <a:pPr marL="285750" indent="-285750">
              <a:buFont typeface="Arial" panose="020B0604020202020204" pitchFamily="34" charset="0"/>
              <a:buChar char="•"/>
            </a:pPr>
            <a:r>
              <a:rPr lang="en-US" b="1" dirty="0" smtClean="0">
                <a:latin typeface="Source Sans Pro"/>
                <a:cs typeface="Source Sans Pro"/>
              </a:rPr>
              <a:t>Registrant </a:t>
            </a:r>
            <a:r>
              <a:rPr lang="en-US" b="1" dirty="0">
                <a:latin typeface="Source Sans Pro"/>
                <a:cs typeface="Source Sans Pro"/>
              </a:rPr>
              <a:t>&amp; </a:t>
            </a:r>
            <a:r>
              <a:rPr lang="en-US" b="1" dirty="0" smtClean="0">
                <a:latin typeface="Source Sans Pro"/>
                <a:cs typeface="Source Sans Pro"/>
              </a:rPr>
              <a:t>Account Holder </a:t>
            </a:r>
            <a:r>
              <a:rPr lang="en-US" b="1" dirty="0">
                <a:latin typeface="Source Sans Pro"/>
                <a:cs typeface="Source Sans Pro"/>
              </a:rPr>
              <a:t>“</a:t>
            </a:r>
            <a:r>
              <a:rPr lang="en-US" b="1" dirty="0" smtClean="0">
                <a:latin typeface="Source Sans Pro"/>
                <a:cs typeface="Source Sans Pro"/>
              </a:rPr>
              <a:t>validation”:</a:t>
            </a:r>
            <a:endParaRPr lang="en-US" b="1" dirty="0">
              <a:latin typeface="Source Sans Pro"/>
              <a:cs typeface="Source Sans Pro"/>
            </a:endParaRPr>
          </a:p>
          <a:p>
            <a:pPr marL="742950" lvl="1" indent="-285750">
              <a:buFont typeface="Arial" panose="020B0604020202020204" pitchFamily="34" charset="0"/>
              <a:buChar char="•"/>
            </a:pPr>
            <a:r>
              <a:rPr lang="en-US" dirty="0" smtClean="0">
                <a:latin typeface="Source Sans Pro"/>
                <a:cs typeface="Source Sans Pro"/>
              </a:rPr>
              <a:t>No </a:t>
            </a:r>
            <a:r>
              <a:rPr lang="en-US" dirty="0">
                <a:latin typeface="Source Sans Pro"/>
                <a:cs typeface="Source Sans Pro"/>
              </a:rPr>
              <a:t>empty, required fields</a:t>
            </a:r>
          </a:p>
          <a:p>
            <a:pPr marL="742950" lvl="1" indent="-285750">
              <a:buFont typeface="Arial" panose="020B0604020202020204" pitchFamily="34" charset="0"/>
              <a:buChar char="•"/>
            </a:pPr>
            <a:r>
              <a:rPr lang="en-US" dirty="0">
                <a:latin typeface="Source Sans Pro"/>
                <a:cs typeface="Source Sans Pro"/>
              </a:rPr>
              <a:t>Email addresses formed to spec (RFC 5322)</a:t>
            </a:r>
          </a:p>
          <a:p>
            <a:pPr marL="742950" lvl="1" indent="-285750">
              <a:buFont typeface="Arial" panose="020B0604020202020204" pitchFamily="34" charset="0"/>
              <a:buChar char="•"/>
            </a:pPr>
            <a:r>
              <a:rPr lang="en-US" dirty="0">
                <a:latin typeface="Source Sans Pro"/>
                <a:cs typeface="Source Sans Pro"/>
              </a:rPr>
              <a:t>Telephone numbers formed to spec (ITU-T E.164)</a:t>
            </a:r>
          </a:p>
          <a:p>
            <a:pPr marL="742950" lvl="1" indent="-285750">
              <a:buFont typeface="Arial" panose="020B0604020202020204" pitchFamily="34" charset="0"/>
              <a:buChar char="•"/>
            </a:pPr>
            <a:r>
              <a:rPr lang="en-US" dirty="0">
                <a:latin typeface="Source Sans Pro"/>
                <a:cs typeface="Source Sans Pro"/>
              </a:rPr>
              <a:t>Postal addresses formed to spec (UPU S42)</a:t>
            </a:r>
          </a:p>
          <a:p>
            <a:pPr marL="742950" lvl="1" indent="-285750">
              <a:buFont typeface="Arial" panose="020B0604020202020204" pitchFamily="34" charset="0"/>
              <a:buChar char="•"/>
            </a:pPr>
            <a:r>
              <a:rPr lang="en-US" dirty="0">
                <a:latin typeface="Source Sans Pro"/>
                <a:cs typeface="Source Sans Pro"/>
              </a:rPr>
              <a:t>Postal address fields jibe with each other (cross-field validation</a:t>
            </a:r>
            <a:r>
              <a:rPr lang="en-US" dirty="0" smtClean="0">
                <a:latin typeface="Source Sans Pro"/>
                <a:cs typeface="Source Sans Pro"/>
              </a:rPr>
              <a:t>) –where technically </a:t>
            </a:r>
            <a:r>
              <a:rPr lang="en-US" dirty="0">
                <a:latin typeface="Source Sans Pro"/>
                <a:cs typeface="Source Sans Pro"/>
              </a:rPr>
              <a:t>and commercially </a:t>
            </a:r>
            <a:r>
              <a:rPr lang="en-US" dirty="0" smtClean="0">
                <a:latin typeface="Source Sans Pro"/>
                <a:cs typeface="Source Sans Pro"/>
              </a:rPr>
              <a:t>feasible</a:t>
            </a:r>
            <a:endParaRPr lang="en-US" b="1" dirty="0" smtClean="0">
              <a:latin typeface="Source Sans Pro"/>
              <a:cs typeface="Source Sans Pro"/>
            </a:endParaRPr>
          </a:p>
          <a:p>
            <a:pPr marL="285750" indent="-285750">
              <a:buFont typeface="Arial" panose="020B0604020202020204" pitchFamily="34" charset="0"/>
              <a:buChar char="•"/>
            </a:pPr>
            <a:r>
              <a:rPr lang="en-US" b="1" dirty="0" smtClean="0">
                <a:latin typeface="Source Sans Pro"/>
                <a:cs typeface="Source Sans Pro"/>
              </a:rPr>
              <a:t>Verification of either email or telephone number within 15 days </a:t>
            </a:r>
          </a:p>
          <a:p>
            <a:pPr marL="285750" indent="-285750">
              <a:buFont typeface="Arial" panose="020B0604020202020204" pitchFamily="34" charset="0"/>
              <a:buChar char="•"/>
            </a:pPr>
            <a:endParaRPr lang="en-US" b="1" dirty="0" smtClean="0">
              <a:latin typeface="Source Sans Pro"/>
              <a:cs typeface="Source Sans Pro"/>
            </a:endParaRPr>
          </a:p>
          <a:p>
            <a:pPr marL="285750" indent="-285750">
              <a:buFont typeface="Arial" panose="020B0604020202020204" pitchFamily="34" charset="0"/>
              <a:buChar char="•"/>
            </a:pPr>
            <a:r>
              <a:rPr lang="en-US" b="1" dirty="0">
                <a:solidFill>
                  <a:srgbClr val="0A1F24"/>
                </a:solidFill>
                <a:latin typeface="Source Sans Pro"/>
                <a:ea typeface="ＭＳ Ｐゴシック" pitchFamily="34" charset="-128"/>
              </a:rPr>
              <a:t>Deletion or suspension of </a:t>
            </a:r>
            <a:r>
              <a:rPr lang="en-US" b="1" dirty="0" smtClean="0">
                <a:solidFill>
                  <a:srgbClr val="0A1F24"/>
                </a:solidFill>
                <a:latin typeface="Source Sans Pro"/>
                <a:ea typeface="ＭＳ Ｐゴシック" pitchFamily="34" charset="-128"/>
              </a:rPr>
              <a:t>registrations for willful inaccuracies or failure to respond </a:t>
            </a:r>
          </a:p>
          <a:p>
            <a:pPr marL="285750" indent="-285750">
              <a:buFont typeface="Arial" panose="020B0604020202020204" pitchFamily="34" charset="0"/>
              <a:buChar char="•"/>
            </a:pPr>
            <a:endParaRPr lang="en-US" b="1" dirty="0">
              <a:latin typeface="Source Sans Pro"/>
              <a:cs typeface="Source Sans Pro"/>
            </a:endParaRPr>
          </a:p>
          <a:p>
            <a:r>
              <a:rPr lang="en-US" b="1" dirty="0" smtClean="0">
                <a:latin typeface="Source Sans Pro"/>
                <a:cs typeface="Source Sans Pro"/>
              </a:rPr>
              <a:t>Section 6:  </a:t>
            </a:r>
            <a:r>
              <a:rPr lang="en-US" dirty="0" smtClean="0">
                <a:latin typeface="Source Sans Pro"/>
                <a:cs typeface="Source Sans Pro"/>
              </a:rPr>
              <a:t>Specification is </a:t>
            </a:r>
            <a:r>
              <a:rPr lang="en-US" dirty="0">
                <a:latin typeface="Source Sans Pro"/>
                <a:cs typeface="Source Sans Pro"/>
              </a:rPr>
              <a:t>be reviewed </a:t>
            </a:r>
            <a:r>
              <a:rPr lang="en-US" dirty="0" smtClean="0">
                <a:latin typeface="Source Sans Pro"/>
                <a:cs typeface="Source Sans Pro"/>
              </a:rPr>
              <a:t>1 year after the new RAA first executed</a:t>
            </a:r>
          </a:p>
          <a:p>
            <a:endParaRPr lang="en-US" dirty="0">
              <a:latin typeface="Source Sans Pro"/>
              <a:cs typeface="Source Sans Pro"/>
            </a:endParaRPr>
          </a:p>
        </p:txBody>
      </p:sp>
    </p:spTree>
    <p:extLst>
      <p:ext uri="{BB962C8B-B14F-4D97-AF65-F5344CB8AC3E}">
        <p14:creationId xmlns:p14="http://schemas.microsoft.com/office/powerpoint/2010/main" val="13073382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4115" y="1910700"/>
            <a:ext cx="8298249" cy="5324535"/>
          </a:xfrm>
          <a:prstGeom prst="rect">
            <a:avLst/>
          </a:prstGeom>
        </p:spPr>
        <p:txBody>
          <a:bodyPr wrap="square">
            <a:spAutoFit/>
          </a:bodyPr>
          <a:lstStyle/>
          <a:p>
            <a:pPr marL="285750" indent="-285750">
              <a:buSzPct val="75000"/>
              <a:buFont typeface="Wingdings" charset="2"/>
              <a:buChar char=""/>
            </a:pPr>
            <a:r>
              <a:rPr lang="en-US" sz="2000" dirty="0" smtClean="0">
                <a:solidFill>
                  <a:srgbClr val="0C1F24"/>
                </a:solidFill>
                <a:latin typeface="Source Sans Pro Light"/>
                <a:cs typeface="Source Sans Pro Light"/>
              </a:rPr>
              <a:t>How have the newly implemented validation/verification requirements impacted various stakeholders:</a:t>
            </a:r>
          </a:p>
          <a:p>
            <a:pPr marL="742950" lvl="1" indent="-285750">
              <a:buSzPct val="75000"/>
              <a:buFont typeface="Wingdings" charset="2"/>
              <a:buChar char=""/>
            </a:pPr>
            <a:r>
              <a:rPr lang="en-US" sz="2000" dirty="0" smtClean="0">
                <a:solidFill>
                  <a:srgbClr val="0C1F24"/>
                </a:solidFill>
                <a:latin typeface="Source Sans Pro Light"/>
                <a:cs typeface="Source Sans Pro Light"/>
              </a:rPr>
              <a:t>Registrars</a:t>
            </a:r>
          </a:p>
          <a:p>
            <a:pPr marL="742950" lvl="1" indent="-285750">
              <a:buSzPct val="75000"/>
              <a:buFont typeface="Wingdings" charset="2"/>
              <a:buChar char=""/>
            </a:pPr>
            <a:r>
              <a:rPr lang="en-US" sz="2000" dirty="0" smtClean="0">
                <a:solidFill>
                  <a:srgbClr val="0C1F24"/>
                </a:solidFill>
                <a:latin typeface="Source Sans Pro Light"/>
                <a:cs typeface="Source Sans Pro Light"/>
              </a:rPr>
              <a:t>Intellectual Property </a:t>
            </a:r>
            <a:r>
              <a:rPr lang="en-US" sz="2000" dirty="0" err="1" smtClean="0">
                <a:solidFill>
                  <a:srgbClr val="0C1F24"/>
                </a:solidFill>
                <a:latin typeface="Source Sans Pro Light"/>
                <a:cs typeface="Source Sans Pro Light"/>
              </a:rPr>
              <a:t>Practicioners</a:t>
            </a:r>
            <a:endParaRPr lang="en-US" sz="2000" dirty="0" smtClean="0">
              <a:solidFill>
                <a:srgbClr val="0C1F24"/>
              </a:solidFill>
              <a:latin typeface="Source Sans Pro Light"/>
              <a:cs typeface="Source Sans Pro Light"/>
            </a:endParaRPr>
          </a:p>
          <a:p>
            <a:pPr marL="742950" lvl="1" indent="-285750">
              <a:buSzPct val="75000"/>
              <a:buFont typeface="Wingdings" charset="2"/>
              <a:buChar char=""/>
            </a:pPr>
            <a:r>
              <a:rPr lang="en-US" sz="2000" dirty="0" smtClean="0">
                <a:solidFill>
                  <a:srgbClr val="0C1F24"/>
                </a:solidFill>
                <a:latin typeface="Source Sans Pro Light"/>
                <a:cs typeface="Source Sans Pro Light"/>
              </a:rPr>
              <a:t>Businesses</a:t>
            </a:r>
          </a:p>
          <a:p>
            <a:pPr marL="742950" lvl="1" indent="-285750">
              <a:buSzPct val="75000"/>
              <a:buFont typeface="Wingdings" charset="2"/>
              <a:buChar char=""/>
            </a:pPr>
            <a:r>
              <a:rPr lang="en-US" sz="2000" dirty="0" smtClean="0">
                <a:solidFill>
                  <a:srgbClr val="0C1F24"/>
                </a:solidFill>
                <a:latin typeface="Source Sans Pro Light"/>
                <a:cs typeface="Source Sans Pro Light"/>
              </a:rPr>
              <a:t>Registrants</a:t>
            </a:r>
          </a:p>
          <a:p>
            <a:pPr marL="742950" lvl="1" indent="-285750">
              <a:buSzPct val="75000"/>
              <a:buFont typeface="Wingdings" charset="2"/>
              <a:buChar char=""/>
            </a:pPr>
            <a:r>
              <a:rPr lang="en-US" sz="2000" dirty="0" smtClean="0">
                <a:solidFill>
                  <a:srgbClr val="0C1F24"/>
                </a:solidFill>
                <a:latin typeface="Source Sans Pro Light"/>
                <a:cs typeface="Source Sans Pro Light"/>
              </a:rPr>
              <a:t>Law Enforcement Agents</a:t>
            </a:r>
          </a:p>
          <a:p>
            <a:pPr marL="742950" lvl="1" indent="-285750">
              <a:buSzPct val="75000"/>
              <a:buFont typeface="Wingdings" charset="2"/>
              <a:buChar char=""/>
            </a:pPr>
            <a:r>
              <a:rPr lang="en-US" sz="2000" dirty="0" smtClean="0">
                <a:solidFill>
                  <a:srgbClr val="0C1F24"/>
                </a:solidFill>
                <a:latin typeface="Source Sans Pro Light"/>
                <a:cs typeface="Source Sans Pro Light"/>
              </a:rPr>
              <a:t>Others?</a:t>
            </a:r>
          </a:p>
          <a:p>
            <a:pPr marL="742950" lvl="1" indent="-285750">
              <a:buSzPct val="75000"/>
              <a:buFont typeface="Wingdings" charset="2"/>
              <a:buChar char=""/>
            </a:pP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Should the requirements be updated or refined?</a:t>
            </a:r>
          </a:p>
          <a:p>
            <a:pPr marL="742950" lvl="1" indent="-285750">
              <a:buSzPct val="75000"/>
              <a:buFont typeface="Wingdings" charset="2"/>
              <a:buChar char=""/>
            </a:pPr>
            <a:r>
              <a:rPr lang="en-US" sz="2000" dirty="0" smtClean="0">
                <a:solidFill>
                  <a:srgbClr val="0C1F24"/>
                </a:solidFill>
                <a:latin typeface="Source Sans Pro Light"/>
                <a:cs typeface="Source Sans Pro Light"/>
              </a:rPr>
              <a:t>Why?</a:t>
            </a:r>
          </a:p>
          <a:p>
            <a:pPr marL="742950" lvl="1" indent="-285750">
              <a:buSzPct val="75000"/>
              <a:buFont typeface="Wingdings" charset="2"/>
              <a:buChar char=""/>
            </a:pPr>
            <a:r>
              <a:rPr lang="en-US" sz="2000" dirty="0" smtClean="0">
                <a:solidFill>
                  <a:srgbClr val="0C1F24"/>
                </a:solidFill>
                <a:latin typeface="Source Sans Pro Light"/>
                <a:cs typeface="Source Sans Pro Light"/>
              </a:rPr>
              <a:t>How?</a:t>
            </a:r>
          </a:p>
          <a:p>
            <a:pPr marL="742950" lvl="1" indent="-285750">
              <a:buSzPct val="75000"/>
              <a:buFont typeface="Wingdings" charset="2"/>
              <a:buChar char=""/>
            </a:pPr>
            <a:r>
              <a:rPr lang="en-US" sz="2000" dirty="0" smtClean="0">
                <a:solidFill>
                  <a:srgbClr val="0C1F24"/>
                </a:solidFill>
                <a:latin typeface="Source Sans Pro Light"/>
                <a:cs typeface="Source Sans Pro Light"/>
              </a:rPr>
              <a:t>When?</a:t>
            </a:r>
          </a:p>
          <a:p>
            <a:pPr>
              <a:buSzPct val="75000"/>
            </a:pPr>
            <a:endParaRPr lang="en-US" sz="2000" dirty="0" smtClean="0">
              <a:solidFill>
                <a:srgbClr val="0C1F24"/>
              </a:solidFill>
              <a:latin typeface="Source Sans Pro Light"/>
              <a:cs typeface="Source Sans Pro Light"/>
            </a:endParaRPr>
          </a:p>
          <a:p>
            <a:pPr marL="742950" lvl="1" indent="-285750">
              <a:buSzPct val="75000"/>
              <a:buFont typeface="Wingdings" charset="2"/>
              <a:buChar char=""/>
            </a:pPr>
            <a:endParaRPr lang="en-US" sz="2000" dirty="0">
              <a:solidFill>
                <a:srgbClr val="0C1F24"/>
              </a:solidFill>
              <a:latin typeface="Source Sans Pro Light"/>
              <a:cs typeface="Source Sans Pro Light"/>
            </a:endParaRPr>
          </a:p>
          <a:p>
            <a:pPr>
              <a:buSzPct val="75000"/>
            </a:pPr>
            <a:endParaRPr lang="en-US" sz="2000" dirty="0" smtClean="0">
              <a:solidFill>
                <a:srgbClr val="0C1F24"/>
              </a:solidFill>
              <a:latin typeface="Source Sans Pro Light"/>
              <a:cs typeface="Source Sans Pro Light"/>
            </a:endParaRPr>
          </a:p>
          <a:p>
            <a:pPr marL="742950" lvl="1" indent="-285750">
              <a:buSzPct val="75000"/>
              <a:buFont typeface="Wingdings" charset="2"/>
              <a:buChar char=""/>
            </a:pPr>
            <a:endParaRPr lang="en-US" sz="2000" dirty="0" smtClean="0">
              <a:solidFill>
                <a:srgbClr val="0C1F24"/>
              </a:solidFill>
              <a:latin typeface="Source Sans Pro Light"/>
              <a:cs typeface="Source Sans Pro Light"/>
            </a:endParaRPr>
          </a:p>
        </p:txBody>
      </p:sp>
      <p:sp>
        <p:nvSpPr>
          <p:cNvPr id="4" name="Title 3"/>
          <p:cNvSpPr>
            <a:spLocks noGrp="1"/>
          </p:cNvSpPr>
          <p:nvPr>
            <p:ph type="title"/>
          </p:nvPr>
        </p:nvSpPr>
        <p:spPr/>
        <p:txBody>
          <a:bodyPr/>
          <a:lstStyle/>
          <a:p>
            <a:r>
              <a:rPr lang="en-US" dirty="0" smtClean="0"/>
              <a:t>Discussion Questions for Panel</a:t>
            </a:r>
            <a:endParaRPr lang="en-US" dirty="0"/>
          </a:p>
        </p:txBody>
      </p:sp>
      <p:pic>
        <p:nvPicPr>
          <p:cNvPr id="5122" name="Picture 2" descr="http://sr.photos3.fotosearch.com/bthumb/CSP/CSP101/k1014543.jpg"/>
          <p:cNvPicPr>
            <a:picLocks noChangeAspect="1" noChangeArrowheads="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886575" y="139248"/>
            <a:ext cx="1946275" cy="1379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21443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b="1" dirty="0" smtClean="0">
                <a:latin typeface="Source Sans Pro"/>
                <a:cs typeface="Source Sans Pro"/>
              </a:rPr>
              <a:t>Questions on the RAA Review?</a:t>
            </a:r>
            <a:r>
              <a:rPr lang="en-US" sz="2000" b="1" dirty="0" smtClean="0">
                <a:latin typeface="Source Sans Pro"/>
                <a:cs typeface="Source Sans Pro"/>
              </a:rPr>
              <a:t> </a:t>
            </a:r>
            <a:endParaRPr lang="en-US" sz="2000" b="1" dirty="0">
              <a:latin typeface="Source Sans Pro"/>
              <a:cs typeface="Source Sans Pro"/>
            </a:endParaRPr>
          </a:p>
          <a:p>
            <a:endParaRPr lang="en-US" b="1" dirty="0" smtClean="0">
              <a:latin typeface="Source Sans Pro"/>
              <a:cs typeface="Source Sans Pro"/>
            </a:endParaRPr>
          </a:p>
          <a:p>
            <a:endParaRPr lang="en-US" b="1" dirty="0" smtClean="0">
              <a:latin typeface="Source Sans Pro"/>
              <a:cs typeface="Source Sans Pro"/>
            </a:endParaRPr>
          </a:p>
        </p:txBody>
      </p:sp>
      <p:sp>
        <p:nvSpPr>
          <p:cNvPr id="3" name="TextBox 2"/>
          <p:cNvSpPr txBox="1"/>
          <p:nvPr/>
        </p:nvSpPr>
        <p:spPr>
          <a:xfrm>
            <a:off x="843280" y="1219200"/>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471032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076115" y="4471954"/>
            <a:ext cx="7117654" cy="695062"/>
          </a:xfrm>
          <a:prstGeom prst="rect">
            <a:avLst/>
          </a:prstGeom>
          <a:noFill/>
        </p:spPr>
        <p:txBody>
          <a:bodyPr wrap="none" rtlCol="0">
            <a:spAutoFit/>
          </a:bodyPr>
          <a:lstStyle/>
          <a:p>
            <a:pPr>
              <a:lnSpc>
                <a:spcPts val="4700"/>
              </a:lnSpc>
            </a:pPr>
            <a:r>
              <a:rPr lang="en-US" sz="2800" dirty="0" smtClean="0">
                <a:solidFill>
                  <a:srgbClr val="FFFFFF"/>
                </a:solidFill>
                <a:latin typeface="Source Sans Pro"/>
                <a:cs typeface="Source Sans Pro"/>
              </a:rPr>
              <a:t>The Future of Whois: Next Generation RDS</a:t>
            </a:r>
            <a:endParaRPr lang="en-US" sz="2800" dirty="0">
              <a:solidFill>
                <a:srgbClr val="FFFFFF"/>
              </a:solidFill>
              <a:latin typeface="Source Sans Pro"/>
              <a:cs typeface="Source Sans Pro"/>
            </a:endParaRPr>
          </a:p>
        </p:txBody>
      </p:sp>
      <p:sp>
        <p:nvSpPr>
          <p:cNvPr id="4" name="TextBox 3"/>
          <p:cNvSpPr txBox="1"/>
          <p:nvPr/>
        </p:nvSpPr>
        <p:spPr>
          <a:xfrm>
            <a:off x="2076114" y="5152820"/>
            <a:ext cx="4972836" cy="400110"/>
          </a:xfrm>
          <a:prstGeom prst="rect">
            <a:avLst/>
          </a:prstGeom>
          <a:noFill/>
        </p:spPr>
        <p:txBody>
          <a:bodyPr wrap="none" rtlCol="0">
            <a:spAutoFit/>
          </a:bodyPr>
          <a:lstStyle/>
          <a:p>
            <a:r>
              <a:rPr lang="en-US" sz="2000" dirty="0" smtClean="0">
                <a:solidFill>
                  <a:srgbClr val="FFFFFF"/>
                </a:solidFill>
                <a:latin typeface="Source Sans Pro"/>
                <a:cs typeface="Source Sans Pro"/>
              </a:rPr>
              <a:t>EP-WG  |  ICANN-52  </a:t>
            </a:r>
            <a:r>
              <a:rPr lang="en-US" sz="2000" dirty="0" smtClean="0">
                <a:solidFill>
                  <a:srgbClr val="FFFFFF"/>
                </a:solidFill>
                <a:latin typeface="Source Sans Pro"/>
                <a:ea typeface="Wingdings"/>
                <a:cs typeface="Source Sans Pro"/>
                <a:sym typeface="Wingdings"/>
              </a:rPr>
              <a:t>|  9 February 2015</a:t>
            </a:r>
            <a:endParaRPr lang="en-US" sz="2000" i="1" dirty="0">
              <a:solidFill>
                <a:srgbClr val="FFFFFF"/>
              </a:solidFill>
              <a:latin typeface="Source Sans Pro"/>
              <a:cs typeface="Source Sans Pro"/>
            </a:endParaRPr>
          </a:p>
        </p:txBody>
      </p:sp>
      <p:sp>
        <p:nvSpPr>
          <p:cNvPr id="5" name="TextBox 4"/>
          <p:cNvSpPr txBox="1"/>
          <p:nvPr/>
        </p:nvSpPr>
        <p:spPr>
          <a:xfrm>
            <a:off x="6145646" y="627196"/>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3674083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4601" y="1402699"/>
            <a:ext cx="8103072" cy="2246769"/>
          </a:xfrm>
          <a:prstGeom prst="rect">
            <a:avLst/>
          </a:prstGeom>
        </p:spPr>
        <p:txBody>
          <a:bodyPr wrap="square">
            <a:spAutoFit/>
          </a:bodyPr>
          <a:lstStyle/>
          <a:p>
            <a:pPr marL="285750" indent="-285750">
              <a:buSzPct val="75000"/>
              <a:buFont typeface="Wingdings" charset="2"/>
              <a:buChar char=""/>
            </a:pPr>
            <a:r>
              <a:rPr lang="en-US" sz="2000" dirty="0">
                <a:solidFill>
                  <a:srgbClr val="0C1F24"/>
                </a:solidFill>
                <a:latin typeface="Source Sans Pro Light"/>
                <a:cs typeface="Source Sans Pro Light"/>
              </a:rPr>
              <a:t>ICANN Board is </a:t>
            </a:r>
            <a:r>
              <a:rPr lang="en-US" sz="2000" dirty="0" smtClean="0">
                <a:solidFill>
                  <a:srgbClr val="0C1F24"/>
                </a:solidFill>
                <a:latin typeface="Source Sans Pro Light"/>
                <a:cs typeface="Source Sans Pro Light"/>
              </a:rPr>
              <a:t>considering how </a:t>
            </a:r>
            <a:r>
              <a:rPr lang="en-US" sz="2000" dirty="0">
                <a:solidFill>
                  <a:srgbClr val="0C1F24"/>
                </a:solidFill>
                <a:latin typeface="Source Sans Pro Light"/>
                <a:cs typeface="Source Sans Pro Light"/>
              </a:rPr>
              <a:t>to use </a:t>
            </a:r>
            <a:r>
              <a:rPr lang="en-US" sz="2000" dirty="0" smtClean="0">
                <a:solidFill>
                  <a:srgbClr val="0C1F24"/>
                </a:solidFill>
                <a:latin typeface="Source Sans Pro Light"/>
                <a:cs typeface="Source Sans Pro Light"/>
              </a:rPr>
              <a:t>the Expert Working Group (EWG) </a:t>
            </a:r>
            <a:r>
              <a:rPr lang="en-US" sz="2000" dirty="0">
                <a:solidFill>
                  <a:srgbClr val="0C1F24"/>
                </a:solidFill>
                <a:latin typeface="Source Sans Pro Light"/>
                <a:cs typeface="Source Sans Pro Light"/>
              </a:rPr>
              <a:t>Final Report </a:t>
            </a:r>
            <a:r>
              <a:rPr lang="en-US" sz="2000" dirty="0" smtClean="0">
                <a:solidFill>
                  <a:srgbClr val="0C1F24"/>
                </a:solidFill>
                <a:latin typeface="Source Sans Pro Light"/>
                <a:cs typeface="Source Sans Pro Light"/>
              </a:rPr>
              <a:t>on Registration Directory Services (RDS) as input to a </a:t>
            </a:r>
            <a:r>
              <a:rPr lang="en-US" sz="2000" dirty="0">
                <a:solidFill>
                  <a:srgbClr val="0C1F24"/>
                </a:solidFill>
                <a:latin typeface="Source Sans Pro Light"/>
                <a:cs typeface="Source Sans Pro Light"/>
              </a:rPr>
              <a:t>GNSO Policy Development Process (PDP</a:t>
            </a:r>
            <a:r>
              <a:rPr lang="en-US" sz="2000" dirty="0" smtClean="0">
                <a:solidFill>
                  <a:srgbClr val="0C1F24"/>
                </a:solidFill>
                <a:latin typeface="Source Sans Pro Light"/>
                <a:cs typeface="Source Sans Pro Light"/>
              </a:rPr>
              <a:t>) WG</a:t>
            </a:r>
          </a:p>
          <a:p>
            <a:pPr>
              <a:buSzPct val="75000"/>
            </a:pP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The EP-WG is a collaboration between the GNSO and the Board, formed to recommend </a:t>
            </a:r>
            <a:r>
              <a:rPr lang="en-US" sz="2000" dirty="0">
                <a:solidFill>
                  <a:srgbClr val="0C1F24"/>
                </a:solidFill>
                <a:latin typeface="Source Sans Pro Light"/>
                <a:cs typeface="Source Sans Pro Light"/>
              </a:rPr>
              <a:t>how to best structure PDP(s) </a:t>
            </a:r>
            <a:r>
              <a:rPr lang="en-US" sz="2000" dirty="0" smtClean="0">
                <a:solidFill>
                  <a:srgbClr val="0C1F24"/>
                </a:solidFill>
                <a:latin typeface="Source Sans Pro Light"/>
                <a:cs typeface="Source Sans Pro Light"/>
              </a:rPr>
              <a:t>for </a:t>
            </a:r>
            <a:r>
              <a:rPr lang="en-US" sz="2000" dirty="0">
                <a:solidFill>
                  <a:srgbClr val="0C1F24"/>
                </a:solidFill>
                <a:latin typeface="Source Sans Pro Light"/>
                <a:cs typeface="Source Sans Pro Light"/>
              </a:rPr>
              <a:t>success</a:t>
            </a:r>
          </a:p>
          <a:p>
            <a:pPr marL="285750" indent="-285750">
              <a:buSzPct val="75000"/>
              <a:buFont typeface="Wingdings" charset="2"/>
              <a:buChar char=""/>
            </a:pPr>
            <a:endParaRPr lang="en-US" sz="2000" dirty="0">
              <a:solidFill>
                <a:srgbClr val="0C1F24"/>
              </a:solidFill>
              <a:latin typeface="Source Sans Pro Light"/>
              <a:cs typeface="Source Sans Pro Light"/>
            </a:endParaRPr>
          </a:p>
        </p:txBody>
      </p:sp>
      <p:sp>
        <p:nvSpPr>
          <p:cNvPr id="4" name="Title 3"/>
          <p:cNvSpPr>
            <a:spLocks noGrp="1"/>
          </p:cNvSpPr>
          <p:nvPr>
            <p:ph type="title"/>
          </p:nvPr>
        </p:nvSpPr>
        <p:spPr>
          <a:prstGeom prst="rect">
            <a:avLst/>
          </a:prstGeom>
        </p:spPr>
        <p:txBody>
          <a:bodyPr/>
          <a:lstStyle/>
          <a:p>
            <a:r>
              <a:rPr lang="en-US" dirty="0" smtClean="0"/>
              <a:t>About the EWG Process WG (EP-WG</a:t>
            </a:r>
            <a:r>
              <a:rPr lang="en-US" dirty="0"/>
              <a:t>)</a:t>
            </a:r>
          </a:p>
        </p:txBody>
      </p:sp>
      <p:sp>
        <p:nvSpPr>
          <p:cNvPr id="3" name="TextBox 2"/>
          <p:cNvSpPr txBox="1"/>
          <p:nvPr/>
        </p:nvSpPr>
        <p:spPr>
          <a:xfrm>
            <a:off x="4648200" y="3533632"/>
            <a:ext cx="3589444" cy="2308324"/>
          </a:xfrm>
          <a:prstGeom prst="rect">
            <a:avLst/>
          </a:prstGeom>
          <a:noFill/>
        </p:spPr>
        <p:txBody>
          <a:bodyPr wrap="none" rtlCol="0">
            <a:spAutoFit/>
          </a:bodyPr>
          <a:lstStyle/>
          <a:p>
            <a:r>
              <a:rPr lang="en-US" u="sng" dirty="0" smtClean="0">
                <a:latin typeface="Source Sans Pro"/>
                <a:cs typeface="Source Sans Pro"/>
              </a:rPr>
              <a:t>GNSO Members</a:t>
            </a:r>
          </a:p>
          <a:p>
            <a:pPr marL="419100" indent="-285750">
              <a:buFont typeface="Arial" panose="020B0604020202020204" pitchFamily="34" charset="0"/>
              <a:buChar char="•"/>
            </a:pPr>
            <a:r>
              <a:rPr lang="en-US" dirty="0" smtClean="0"/>
              <a:t>James </a:t>
            </a:r>
            <a:r>
              <a:rPr lang="en-US" dirty="0"/>
              <a:t>Bladel, </a:t>
            </a:r>
            <a:r>
              <a:rPr lang="en-US" dirty="0" smtClean="0"/>
              <a:t>RrSG</a:t>
            </a:r>
            <a:endParaRPr lang="en-US" dirty="0"/>
          </a:p>
          <a:p>
            <a:pPr marL="419100" indent="-285750">
              <a:buFont typeface="Arial" panose="020B0604020202020204" pitchFamily="34" charset="0"/>
              <a:buChar char="•"/>
            </a:pPr>
            <a:r>
              <a:rPr lang="en-US" dirty="0"/>
              <a:t>Don Blumenthal, </a:t>
            </a:r>
            <a:r>
              <a:rPr lang="en-US" dirty="0" smtClean="0"/>
              <a:t>RySG</a:t>
            </a:r>
            <a:endParaRPr lang="en-US" dirty="0"/>
          </a:p>
          <a:p>
            <a:pPr marL="419100" indent="-285750">
              <a:buFont typeface="Arial" panose="020B0604020202020204" pitchFamily="34" charset="0"/>
              <a:buChar char="•"/>
            </a:pPr>
            <a:r>
              <a:rPr lang="en-US" dirty="0"/>
              <a:t>Ching Chiao, RySG</a:t>
            </a:r>
          </a:p>
          <a:p>
            <a:pPr marL="419100" indent="-285750">
              <a:buFont typeface="Arial" panose="020B0604020202020204" pitchFamily="34" charset="0"/>
              <a:buChar char="•"/>
            </a:pPr>
            <a:r>
              <a:rPr lang="en-US" dirty="0"/>
              <a:t>Avri Doria, NCSG</a:t>
            </a:r>
          </a:p>
          <a:p>
            <a:pPr marL="419100" indent="-285750">
              <a:buFont typeface="Arial" panose="020B0604020202020204" pitchFamily="34" charset="0"/>
              <a:buChar char="•"/>
            </a:pPr>
            <a:r>
              <a:rPr lang="en-US" dirty="0" smtClean="0"/>
              <a:t>Susan </a:t>
            </a:r>
            <a:r>
              <a:rPr lang="en-US" dirty="0"/>
              <a:t>Kawaguchi, BC</a:t>
            </a:r>
          </a:p>
          <a:p>
            <a:pPr marL="419100" indent="-285750">
              <a:buFont typeface="Arial" panose="020B0604020202020204" pitchFamily="34" charset="0"/>
              <a:buChar char="•"/>
            </a:pPr>
            <a:r>
              <a:rPr lang="en-US" dirty="0"/>
              <a:t>Dan </a:t>
            </a:r>
            <a:r>
              <a:rPr lang="en-US" dirty="0" smtClean="0"/>
              <a:t>Reed, Nom Com Appointee</a:t>
            </a:r>
          </a:p>
          <a:p>
            <a:pPr marL="419100" indent="-285750">
              <a:buFont typeface="Arial" panose="020B0604020202020204" pitchFamily="34" charset="0"/>
              <a:buChar char="•"/>
            </a:pPr>
            <a:r>
              <a:rPr lang="en-US" dirty="0"/>
              <a:t>Jonathan Robinson, GNSO </a:t>
            </a:r>
            <a:r>
              <a:rPr lang="en-US" dirty="0" smtClean="0"/>
              <a:t>Chair</a:t>
            </a:r>
            <a:endParaRPr lang="en-US" dirty="0"/>
          </a:p>
        </p:txBody>
      </p:sp>
      <p:sp>
        <p:nvSpPr>
          <p:cNvPr id="6" name="TextBox 5"/>
          <p:cNvSpPr txBox="1"/>
          <p:nvPr/>
        </p:nvSpPr>
        <p:spPr>
          <a:xfrm>
            <a:off x="812971" y="3534656"/>
            <a:ext cx="2135969" cy="2031325"/>
          </a:xfrm>
          <a:prstGeom prst="rect">
            <a:avLst/>
          </a:prstGeom>
          <a:noFill/>
        </p:spPr>
        <p:txBody>
          <a:bodyPr wrap="none" rtlCol="0">
            <a:spAutoFit/>
          </a:bodyPr>
          <a:lstStyle/>
          <a:p>
            <a:r>
              <a:rPr lang="en-US" u="sng" dirty="0" smtClean="0">
                <a:latin typeface="Source Sans Pro"/>
                <a:cs typeface="Source Sans Pro"/>
              </a:rPr>
              <a:t>Board Members</a:t>
            </a:r>
          </a:p>
          <a:p>
            <a:pPr marL="419100" indent="-285750">
              <a:buFont typeface="Arial" panose="020B0604020202020204" pitchFamily="34" charset="0"/>
              <a:buChar char="•"/>
            </a:pPr>
            <a:r>
              <a:rPr lang="en-US" dirty="0"/>
              <a:t>Cherine Chalaby</a:t>
            </a:r>
          </a:p>
          <a:p>
            <a:pPr marL="419100" indent="-285750">
              <a:buFont typeface="Arial" panose="020B0604020202020204" pitchFamily="34" charset="0"/>
              <a:buChar char="•"/>
            </a:pPr>
            <a:r>
              <a:rPr lang="en-US" dirty="0" smtClean="0"/>
              <a:t>Steve </a:t>
            </a:r>
            <a:r>
              <a:rPr lang="en-US" dirty="0"/>
              <a:t>Crocker </a:t>
            </a:r>
          </a:p>
          <a:p>
            <a:pPr marL="419100" indent="-285750">
              <a:buFont typeface="Arial" panose="020B0604020202020204" pitchFamily="34" charset="0"/>
              <a:buChar char="•"/>
            </a:pPr>
            <a:r>
              <a:rPr lang="en-US" dirty="0"/>
              <a:t>Chris Disspain  </a:t>
            </a:r>
          </a:p>
          <a:p>
            <a:pPr marL="419100" indent="-285750">
              <a:buFont typeface="Arial" panose="020B0604020202020204" pitchFamily="34" charset="0"/>
              <a:buChar char="•"/>
            </a:pPr>
            <a:r>
              <a:rPr lang="en-US" dirty="0" smtClean="0"/>
              <a:t>Ram Mohan</a:t>
            </a:r>
          </a:p>
          <a:p>
            <a:pPr marL="419100" indent="-285750">
              <a:buFont typeface="Arial" panose="020B0604020202020204" pitchFamily="34" charset="0"/>
              <a:buChar char="•"/>
            </a:pPr>
            <a:r>
              <a:rPr lang="en-US" dirty="0"/>
              <a:t>Ray Plzak  </a:t>
            </a:r>
          </a:p>
          <a:p>
            <a:pPr marL="419100" indent="-285750">
              <a:buFont typeface="Arial" panose="020B0604020202020204" pitchFamily="34" charset="0"/>
              <a:buChar char="•"/>
            </a:pPr>
            <a:r>
              <a:rPr lang="en-US" dirty="0" smtClean="0"/>
              <a:t>Bruce Tonkin</a:t>
            </a:r>
            <a:endParaRPr lang="en-US" dirty="0"/>
          </a:p>
        </p:txBody>
      </p:sp>
      <p:pic>
        <p:nvPicPr>
          <p:cNvPr id="1026" name="Picture 2" descr="https://d10bayquaxne4a.cloudfront.net/assets/production/home/icon4-15eaa4a91810e4d200a10d399056a7b9.png"/>
          <p:cNvPicPr>
            <a:picLocks noChangeAspect="1" noChangeArrowheads="1"/>
          </p:cNvPicPr>
          <p:nvPr/>
        </p:nvPicPr>
        <p:blipFill>
          <a:blip r:embed="rId3">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3098154" y="3558028"/>
            <a:ext cx="1400833" cy="19646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8946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735310"/>
            <a:ext cx="8760721" cy="54051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itle 2"/>
          <p:cNvSpPr>
            <a:spLocks noGrp="1"/>
          </p:cNvSpPr>
          <p:nvPr>
            <p:ph type="title"/>
          </p:nvPr>
        </p:nvSpPr>
        <p:spPr/>
        <p:txBody>
          <a:bodyPr/>
          <a:lstStyle/>
          <a:p>
            <a:r>
              <a:rPr lang="en-US" dirty="0" smtClean="0"/>
              <a:t>Where are we in the PDP process?</a:t>
            </a:r>
            <a:endParaRPr lang="en-US" dirty="0"/>
          </a:p>
        </p:txBody>
      </p:sp>
      <p:sp>
        <p:nvSpPr>
          <p:cNvPr id="5" name="Rectangle 4"/>
          <p:cNvSpPr/>
          <p:nvPr/>
        </p:nvSpPr>
        <p:spPr>
          <a:xfrm>
            <a:off x="1641496" y="6002893"/>
            <a:ext cx="5833072" cy="369332"/>
          </a:xfrm>
          <a:prstGeom prst="rect">
            <a:avLst/>
          </a:prstGeom>
        </p:spPr>
        <p:txBody>
          <a:bodyPr wrap="none">
            <a:spAutoFit/>
          </a:bodyPr>
          <a:lstStyle/>
          <a:p>
            <a:r>
              <a:rPr lang="en-US" dirty="0" smtClean="0"/>
              <a:t>GNSO PDP Materials: http</a:t>
            </a:r>
            <a:r>
              <a:rPr lang="en-US" dirty="0"/>
              <a:t>://gnso.icann.org/en/node/31379/</a:t>
            </a:r>
          </a:p>
        </p:txBody>
      </p:sp>
      <p:sp>
        <p:nvSpPr>
          <p:cNvPr id="2" name="Oval 1"/>
          <p:cNvSpPr/>
          <p:nvPr/>
        </p:nvSpPr>
        <p:spPr>
          <a:xfrm>
            <a:off x="3076575" y="735310"/>
            <a:ext cx="2247900" cy="822208"/>
          </a:xfrm>
          <a:prstGeom prst="ellipse">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TextBox 10"/>
          <p:cNvSpPr txBox="1"/>
          <p:nvPr/>
        </p:nvSpPr>
        <p:spPr>
          <a:xfrm>
            <a:off x="6755456" y="2324100"/>
            <a:ext cx="2120260" cy="1107996"/>
          </a:xfrm>
          <a:prstGeom prst="rect">
            <a:avLst/>
          </a:prstGeom>
          <a:solidFill>
            <a:schemeClr val="accent6">
              <a:lumMod val="20000"/>
              <a:lumOff val="80000"/>
            </a:schemeClr>
          </a:solidFill>
        </p:spPr>
        <p:txBody>
          <a:bodyPr wrap="none" rtlCol="0">
            <a:spAutoFit/>
          </a:bodyPr>
          <a:lstStyle/>
          <a:p>
            <a:pPr algn="ctr"/>
            <a:r>
              <a:rPr lang="en-US" sz="1600" b="1" dirty="0" smtClean="0">
                <a:solidFill>
                  <a:srgbClr val="FF0000"/>
                </a:solidFill>
                <a:latin typeface="Source Sans Pro"/>
                <a:cs typeface="Source Sans Pro"/>
              </a:rPr>
              <a:t>We are at this</a:t>
            </a:r>
            <a:br>
              <a:rPr lang="en-US" sz="1600" b="1" dirty="0" smtClean="0">
                <a:solidFill>
                  <a:srgbClr val="FF0000"/>
                </a:solidFill>
                <a:latin typeface="Source Sans Pro"/>
                <a:cs typeface="Source Sans Pro"/>
              </a:rPr>
            </a:br>
            <a:r>
              <a:rPr lang="en-US" sz="1600" b="1" dirty="0" smtClean="0">
                <a:solidFill>
                  <a:srgbClr val="FF0000"/>
                </a:solidFill>
                <a:latin typeface="Source Sans Pro"/>
                <a:cs typeface="Source Sans Pro"/>
              </a:rPr>
              <a:t>stage of a </a:t>
            </a:r>
            <a:br>
              <a:rPr lang="en-US" sz="1600" b="1" dirty="0" smtClean="0">
                <a:solidFill>
                  <a:srgbClr val="FF0000"/>
                </a:solidFill>
                <a:latin typeface="Source Sans Pro"/>
                <a:cs typeface="Source Sans Pro"/>
              </a:rPr>
            </a:br>
            <a:r>
              <a:rPr lang="en-US" sz="1600" b="1" dirty="0" smtClean="0">
                <a:solidFill>
                  <a:srgbClr val="FF0000"/>
                </a:solidFill>
                <a:latin typeface="Source Sans Pro"/>
                <a:cs typeface="Source Sans Pro"/>
              </a:rPr>
              <a:t>board</a:t>
            </a:r>
            <a:r>
              <a:rPr lang="en-US" sz="1600" b="1" dirty="0">
                <a:solidFill>
                  <a:srgbClr val="FF0000"/>
                </a:solidFill>
                <a:latin typeface="Source Sans Pro"/>
                <a:cs typeface="Source Sans Pro"/>
              </a:rPr>
              <a:t>-</a:t>
            </a:r>
            <a:r>
              <a:rPr lang="en-US" sz="1600" b="1" dirty="0" smtClean="0">
                <a:solidFill>
                  <a:srgbClr val="FF0000"/>
                </a:solidFill>
                <a:latin typeface="Source Sans Pro"/>
                <a:cs typeface="Source Sans Pro"/>
              </a:rPr>
              <a:t>initiated PDP.</a:t>
            </a:r>
          </a:p>
          <a:p>
            <a:pPr algn="ctr"/>
            <a:r>
              <a:rPr lang="en-US" sz="1600" b="1" dirty="0" smtClean="0">
                <a:solidFill>
                  <a:srgbClr val="FF0000"/>
                </a:solidFill>
                <a:latin typeface="Source Sans Pro"/>
                <a:cs typeface="Source Sans Pro"/>
              </a:rPr>
              <a:t>More specifically…</a:t>
            </a:r>
          </a:p>
        </p:txBody>
      </p:sp>
      <p:cxnSp>
        <p:nvCxnSpPr>
          <p:cNvPr id="8" name="Straight Arrow Connector 7"/>
          <p:cNvCxnSpPr>
            <a:stCxn id="2" idx="6"/>
            <a:endCxn id="11" idx="1"/>
          </p:cNvCxnSpPr>
          <p:nvPr/>
        </p:nvCxnSpPr>
        <p:spPr>
          <a:xfrm>
            <a:off x="5324475" y="1146414"/>
            <a:ext cx="1430981" cy="1731684"/>
          </a:xfrm>
          <a:prstGeom prst="straightConnector1">
            <a:avLst/>
          </a:prstGeom>
          <a:ln>
            <a:tailEnd type="arrow"/>
          </a:ln>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4121004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Where are we in the PDP process?</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953509928"/>
              </p:ext>
            </p:extLst>
          </p:nvPr>
        </p:nvGraphicFramePr>
        <p:xfrm>
          <a:off x="276004" y="1000125"/>
          <a:ext cx="8634283" cy="5047488"/>
        </p:xfrm>
        <a:graphic>
          <a:graphicData uri="http://schemas.openxmlformats.org/drawingml/2006/table">
            <a:tbl>
              <a:tblPr firstRow="1" firstCol="1" bandRow="1"/>
              <a:tblGrid>
                <a:gridCol w="1610197"/>
                <a:gridCol w="1523749"/>
                <a:gridCol w="5500337"/>
              </a:tblGrid>
              <a:tr h="300366">
                <a:tc>
                  <a:txBody>
                    <a:bodyPr/>
                    <a:lstStyle/>
                    <a:p>
                      <a:pPr marL="0" marR="0">
                        <a:lnSpc>
                          <a:spcPct val="115000"/>
                        </a:lnSpc>
                        <a:spcBef>
                          <a:spcPts val="0"/>
                        </a:spcBef>
                        <a:spcAft>
                          <a:spcPts val="600"/>
                        </a:spcAft>
                      </a:pPr>
                      <a:r>
                        <a:rPr lang="en-US" sz="1800" dirty="0">
                          <a:effectLst/>
                          <a:latin typeface="Calibri"/>
                          <a:ea typeface="Calibri"/>
                          <a:cs typeface="Times New Roman"/>
                        </a:rPr>
                        <a:t>Nov 2012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marR="0">
                        <a:lnSpc>
                          <a:spcPct val="115000"/>
                        </a:lnSpc>
                        <a:spcBef>
                          <a:spcPts val="0"/>
                        </a:spcBef>
                        <a:spcAft>
                          <a:spcPts val="600"/>
                        </a:spcAft>
                      </a:pPr>
                      <a:r>
                        <a:rPr lang="en-US" sz="1800" dirty="0" smtClean="0">
                          <a:effectLst/>
                          <a:latin typeface="Calibri"/>
                          <a:ea typeface="Calibri"/>
                          <a:cs typeface="Times New Roman"/>
                        </a:rPr>
                        <a:t>Board</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marR="0">
                        <a:lnSpc>
                          <a:spcPct val="115000"/>
                        </a:lnSpc>
                        <a:spcBef>
                          <a:spcPts val="0"/>
                        </a:spcBef>
                        <a:spcAft>
                          <a:spcPts val="600"/>
                        </a:spcAft>
                      </a:pPr>
                      <a:r>
                        <a:rPr lang="en-US" sz="1800" dirty="0" smtClean="0">
                          <a:effectLst/>
                          <a:latin typeface="Wingdings"/>
                          <a:ea typeface="Wingdings"/>
                          <a:cs typeface="Wingdings"/>
                          <a:sym typeface="Wingdings"/>
                        </a:rPr>
                        <a:t></a:t>
                      </a:r>
                      <a:r>
                        <a:rPr lang="en-US" sz="1800" kern="1200" dirty="0" smtClean="0">
                          <a:solidFill>
                            <a:schemeClr val="tx1"/>
                          </a:solidFill>
                          <a:effectLst/>
                          <a:latin typeface="Calibri"/>
                          <a:ea typeface="Calibri"/>
                          <a:cs typeface="Times New Roman"/>
                          <a:sym typeface="Wingdings"/>
                        </a:rPr>
                        <a:t> </a:t>
                      </a:r>
                      <a:r>
                        <a:rPr lang="en-US" sz="1800" dirty="0" smtClean="0">
                          <a:effectLst/>
                          <a:latin typeface="Calibri"/>
                          <a:ea typeface="Calibri"/>
                          <a:cs typeface="Times New Roman"/>
                        </a:rPr>
                        <a:t>Direct </a:t>
                      </a:r>
                      <a:r>
                        <a:rPr lang="en-US" sz="1800" dirty="0">
                          <a:effectLst/>
                          <a:latin typeface="Calibri"/>
                          <a:ea typeface="Calibri"/>
                          <a:cs typeface="Times New Roman"/>
                        </a:rPr>
                        <a:t>preparation of </a:t>
                      </a:r>
                      <a:r>
                        <a:rPr lang="en-US" sz="1800" dirty="0" smtClean="0">
                          <a:effectLst/>
                          <a:latin typeface="Calibri"/>
                          <a:ea typeface="Calibri"/>
                          <a:cs typeface="Times New Roman"/>
                        </a:rPr>
                        <a:t>a</a:t>
                      </a:r>
                      <a:r>
                        <a:rPr lang="en-US" sz="1800" baseline="0" dirty="0" smtClean="0">
                          <a:effectLst/>
                          <a:latin typeface="Calibri"/>
                          <a:ea typeface="Calibri"/>
                          <a:cs typeface="Times New Roman"/>
                        </a:rPr>
                        <a:t> (PDP) </a:t>
                      </a:r>
                      <a:r>
                        <a:rPr lang="en-US" sz="1800" dirty="0" smtClean="0">
                          <a:effectLst/>
                          <a:latin typeface="Calibri"/>
                          <a:ea typeface="Calibri"/>
                          <a:cs typeface="Times New Roman"/>
                        </a:rPr>
                        <a:t>Issue </a:t>
                      </a:r>
                      <a:r>
                        <a:rPr lang="en-US" sz="1800" dirty="0">
                          <a:effectLst/>
                          <a:latin typeface="Calibri"/>
                          <a:ea typeface="Calibri"/>
                          <a:cs typeface="Times New Roman"/>
                        </a:rPr>
                        <a:t>Report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r>
              <a:tr h="300366">
                <a:tc>
                  <a:txBody>
                    <a:bodyPr/>
                    <a:lstStyle/>
                    <a:p>
                      <a:pPr marL="0" marR="0">
                        <a:lnSpc>
                          <a:spcPct val="115000"/>
                        </a:lnSpc>
                        <a:spcBef>
                          <a:spcPts val="0"/>
                        </a:spcBef>
                        <a:spcAft>
                          <a:spcPts val="600"/>
                        </a:spcAft>
                      </a:pPr>
                      <a:r>
                        <a:rPr lang="en-US" sz="1800" dirty="0">
                          <a:effectLst/>
                          <a:latin typeface="Calibri"/>
                          <a:ea typeface="Calibri"/>
                          <a:cs typeface="Times New Roman"/>
                        </a:rPr>
                        <a:t>Nov 2012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600"/>
                        </a:spcAft>
                      </a:pPr>
                      <a:r>
                        <a:rPr lang="en-US" sz="1800" dirty="0" smtClean="0">
                          <a:effectLst/>
                          <a:latin typeface="Calibri"/>
                          <a:ea typeface="Calibri"/>
                          <a:cs typeface="Times New Roman"/>
                        </a:rPr>
                        <a:t>Board</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600"/>
                        </a:spcAft>
                      </a:pPr>
                      <a:r>
                        <a:rPr lang="en-US" sz="1800" dirty="0" smtClean="0">
                          <a:effectLst/>
                          <a:latin typeface="Wingdings"/>
                          <a:ea typeface="Wingdings"/>
                          <a:cs typeface="Wingdings"/>
                          <a:sym typeface="Wingdings"/>
                        </a:rPr>
                        <a:t></a:t>
                      </a:r>
                      <a:r>
                        <a:rPr lang="en-US" sz="1800" kern="1200" dirty="0" smtClean="0">
                          <a:solidFill>
                            <a:schemeClr val="tx1"/>
                          </a:solidFill>
                          <a:effectLst/>
                          <a:latin typeface="Calibri"/>
                          <a:ea typeface="Calibri"/>
                          <a:cs typeface="Times New Roman"/>
                          <a:sym typeface="Zapf Dingbats"/>
                        </a:rPr>
                        <a:t> </a:t>
                      </a:r>
                      <a:r>
                        <a:rPr lang="en-US" sz="1800" dirty="0" smtClean="0">
                          <a:effectLst/>
                          <a:latin typeface="Calibri"/>
                          <a:ea typeface="Calibri"/>
                          <a:cs typeface="Times New Roman"/>
                        </a:rPr>
                        <a:t>Launch </a:t>
                      </a:r>
                      <a:r>
                        <a:rPr lang="en-US" sz="1800" dirty="0">
                          <a:effectLst/>
                          <a:latin typeface="Calibri"/>
                          <a:ea typeface="Calibri"/>
                          <a:cs typeface="Times New Roman"/>
                        </a:rPr>
                        <a:t>the EWG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366">
                <a:tc>
                  <a:txBody>
                    <a:bodyPr/>
                    <a:lstStyle/>
                    <a:p>
                      <a:pPr marL="0" marR="0">
                        <a:lnSpc>
                          <a:spcPct val="115000"/>
                        </a:lnSpc>
                        <a:spcBef>
                          <a:spcPts val="0"/>
                        </a:spcBef>
                        <a:spcAft>
                          <a:spcPts val="600"/>
                        </a:spcAft>
                      </a:pPr>
                      <a:r>
                        <a:rPr lang="en-US" sz="1800" dirty="0">
                          <a:effectLst/>
                          <a:latin typeface="Calibri"/>
                          <a:ea typeface="Calibri"/>
                          <a:cs typeface="Times New Roman"/>
                        </a:rPr>
                        <a:t>Mar 2013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marR="0">
                        <a:lnSpc>
                          <a:spcPct val="115000"/>
                        </a:lnSpc>
                        <a:spcBef>
                          <a:spcPts val="0"/>
                        </a:spcBef>
                        <a:spcAft>
                          <a:spcPts val="600"/>
                        </a:spcAft>
                      </a:pPr>
                      <a:r>
                        <a:rPr lang="en-US" sz="1800" dirty="0">
                          <a:effectLst/>
                          <a:latin typeface="Calibri"/>
                          <a:ea typeface="Calibri"/>
                          <a:cs typeface="Times New Roman"/>
                        </a:rPr>
                        <a:t>Staff</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marR="0">
                        <a:lnSpc>
                          <a:spcPct val="115000"/>
                        </a:lnSpc>
                        <a:spcBef>
                          <a:spcPts val="0"/>
                        </a:spcBef>
                        <a:spcAft>
                          <a:spcPts val="600"/>
                        </a:spcAft>
                      </a:pPr>
                      <a:r>
                        <a:rPr lang="en-US" sz="1800" dirty="0" smtClean="0">
                          <a:effectLst/>
                          <a:latin typeface="Wingdings"/>
                          <a:ea typeface="Wingdings"/>
                          <a:cs typeface="Wingdings"/>
                          <a:sym typeface="Wingdings"/>
                        </a:rPr>
                        <a:t></a:t>
                      </a:r>
                      <a:r>
                        <a:rPr lang="en-US" sz="1800" kern="1200" dirty="0" smtClean="0">
                          <a:solidFill>
                            <a:schemeClr val="tx1"/>
                          </a:solidFill>
                          <a:effectLst/>
                          <a:latin typeface="Calibri"/>
                          <a:ea typeface="Calibri"/>
                          <a:cs typeface="Times New Roman"/>
                          <a:sym typeface="Zapf Dingbats"/>
                        </a:rPr>
                        <a:t> PDP - </a:t>
                      </a:r>
                      <a:r>
                        <a:rPr lang="en-US" sz="1800" dirty="0" smtClean="0">
                          <a:effectLst/>
                          <a:latin typeface="Calibri"/>
                          <a:ea typeface="Calibri"/>
                          <a:cs typeface="Times New Roman"/>
                        </a:rPr>
                        <a:t>Preliminary </a:t>
                      </a:r>
                      <a:r>
                        <a:rPr lang="en-US" sz="1800" dirty="0">
                          <a:effectLst/>
                          <a:latin typeface="Calibri"/>
                          <a:ea typeface="Calibri"/>
                          <a:cs typeface="Times New Roman"/>
                        </a:rPr>
                        <a:t>Issue </a:t>
                      </a:r>
                      <a:r>
                        <a:rPr lang="en-US" sz="1800" dirty="0" smtClean="0">
                          <a:effectLst/>
                          <a:latin typeface="Calibri"/>
                          <a:ea typeface="Calibri"/>
                          <a:cs typeface="Times New Roman"/>
                        </a:rPr>
                        <a:t>Report</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r>
              <a:tr h="303769">
                <a:tc>
                  <a:txBody>
                    <a:bodyPr/>
                    <a:lstStyle/>
                    <a:p>
                      <a:pPr marL="0" marR="0">
                        <a:lnSpc>
                          <a:spcPct val="115000"/>
                        </a:lnSpc>
                        <a:spcBef>
                          <a:spcPts val="0"/>
                        </a:spcBef>
                        <a:spcAft>
                          <a:spcPts val="600"/>
                        </a:spcAft>
                      </a:pPr>
                      <a:r>
                        <a:rPr lang="en-US" sz="1800" dirty="0">
                          <a:effectLst/>
                          <a:latin typeface="Calibri"/>
                          <a:ea typeface="Calibri"/>
                          <a:cs typeface="Times New Roman"/>
                        </a:rPr>
                        <a:t>Mar-Apr 2013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marR="0">
                        <a:lnSpc>
                          <a:spcPct val="115000"/>
                        </a:lnSpc>
                        <a:spcBef>
                          <a:spcPts val="0"/>
                        </a:spcBef>
                        <a:spcAft>
                          <a:spcPts val="600"/>
                        </a:spcAft>
                      </a:pPr>
                      <a:r>
                        <a:rPr lang="en-US" sz="1800" dirty="0">
                          <a:effectLst/>
                          <a:latin typeface="Calibri"/>
                          <a:ea typeface="Calibri"/>
                          <a:cs typeface="Times New Roman"/>
                        </a:rPr>
                        <a:t>Community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marR="0">
                        <a:lnSpc>
                          <a:spcPct val="115000"/>
                        </a:lnSpc>
                        <a:spcBef>
                          <a:spcPts val="0"/>
                        </a:spcBef>
                        <a:spcAft>
                          <a:spcPts val="600"/>
                        </a:spcAft>
                      </a:pPr>
                      <a:r>
                        <a:rPr lang="en-US" sz="1800" dirty="0" smtClean="0">
                          <a:effectLst/>
                          <a:latin typeface="Wingdings"/>
                          <a:ea typeface="Wingdings"/>
                          <a:cs typeface="Wingdings"/>
                          <a:sym typeface="Wingdings"/>
                        </a:rPr>
                        <a:t></a:t>
                      </a:r>
                      <a:r>
                        <a:rPr lang="en-US" sz="1800" dirty="0" smtClean="0">
                          <a:effectLst/>
                          <a:latin typeface="Calibri"/>
                          <a:ea typeface="Calibri"/>
                          <a:cs typeface="Times New Roman"/>
                          <a:sym typeface="Wingdings 3"/>
                        </a:rPr>
                        <a:t> </a:t>
                      </a:r>
                      <a:r>
                        <a:rPr lang="en-US" sz="1800" dirty="0" smtClean="0">
                          <a:effectLst/>
                          <a:latin typeface="Calibri"/>
                          <a:ea typeface="Calibri"/>
                          <a:cs typeface="Times New Roman"/>
                        </a:rPr>
                        <a:t>Public </a:t>
                      </a:r>
                      <a:r>
                        <a:rPr lang="en-US" sz="1800" dirty="0">
                          <a:effectLst/>
                          <a:latin typeface="Calibri"/>
                          <a:ea typeface="Calibri"/>
                          <a:cs typeface="Times New Roman"/>
                        </a:rPr>
                        <a:t>Comment </a:t>
                      </a:r>
                      <a:r>
                        <a:rPr lang="en-US" sz="1800" dirty="0" smtClean="0">
                          <a:effectLst/>
                          <a:latin typeface="Calibri"/>
                          <a:ea typeface="Calibri"/>
                          <a:cs typeface="Times New Roman"/>
                        </a:rPr>
                        <a:t>Forum (on above)</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r>
              <a:tr h="300366">
                <a:tc>
                  <a:txBody>
                    <a:bodyPr/>
                    <a:lstStyle/>
                    <a:p>
                      <a:pPr marL="0" marR="0">
                        <a:lnSpc>
                          <a:spcPct val="115000"/>
                        </a:lnSpc>
                        <a:spcBef>
                          <a:spcPts val="0"/>
                        </a:spcBef>
                        <a:spcAft>
                          <a:spcPts val="600"/>
                        </a:spcAft>
                      </a:pPr>
                      <a:r>
                        <a:rPr lang="en-US" sz="1800" dirty="0">
                          <a:effectLst/>
                          <a:latin typeface="Calibri"/>
                          <a:ea typeface="Calibri"/>
                          <a:cs typeface="Times New Roman"/>
                        </a:rPr>
                        <a:t>Jun 2013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600"/>
                        </a:spcAft>
                      </a:pPr>
                      <a:r>
                        <a:rPr lang="en-US" sz="1800" dirty="0">
                          <a:effectLst/>
                          <a:latin typeface="Calibri"/>
                          <a:ea typeface="Calibri"/>
                          <a:cs typeface="Times New Roman"/>
                        </a:rPr>
                        <a:t>EWG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600"/>
                        </a:spcAft>
                      </a:pPr>
                      <a:r>
                        <a:rPr lang="en-US" sz="1800" dirty="0" smtClean="0">
                          <a:effectLst/>
                          <a:latin typeface="Wingdings"/>
                          <a:ea typeface="Wingdings"/>
                          <a:cs typeface="Wingdings"/>
                          <a:sym typeface="Wingdings"/>
                        </a:rPr>
                        <a:t></a:t>
                      </a:r>
                      <a:r>
                        <a:rPr lang="en-US" sz="1800" kern="1200" dirty="0" smtClean="0">
                          <a:solidFill>
                            <a:schemeClr val="tx1"/>
                          </a:solidFill>
                          <a:effectLst/>
                          <a:latin typeface="Calibri"/>
                          <a:ea typeface="Calibri"/>
                          <a:cs typeface="Times New Roman"/>
                          <a:sym typeface="Zapf Dingbats"/>
                        </a:rPr>
                        <a:t> </a:t>
                      </a:r>
                      <a:r>
                        <a:rPr lang="en-US" sz="1800" dirty="0" smtClean="0">
                          <a:effectLst/>
                          <a:latin typeface="Calibri"/>
                          <a:ea typeface="Calibri"/>
                          <a:cs typeface="Times New Roman"/>
                        </a:rPr>
                        <a:t>EWG </a:t>
                      </a:r>
                      <a:r>
                        <a:rPr lang="en-US" sz="1800" dirty="0">
                          <a:effectLst/>
                          <a:latin typeface="Calibri"/>
                          <a:ea typeface="Calibri"/>
                          <a:cs typeface="Times New Roman"/>
                        </a:rPr>
                        <a:t>Initial </a:t>
                      </a:r>
                      <a:r>
                        <a:rPr lang="en-US" sz="1800" dirty="0" smtClean="0">
                          <a:effectLst/>
                          <a:latin typeface="Calibri"/>
                          <a:ea typeface="Calibri"/>
                          <a:cs typeface="Times New Roman"/>
                        </a:rPr>
                        <a:t>Report</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366">
                <a:tc>
                  <a:txBody>
                    <a:bodyPr/>
                    <a:lstStyle/>
                    <a:p>
                      <a:pPr marL="0" marR="0">
                        <a:lnSpc>
                          <a:spcPct val="115000"/>
                        </a:lnSpc>
                        <a:spcBef>
                          <a:spcPts val="0"/>
                        </a:spcBef>
                        <a:spcAft>
                          <a:spcPts val="600"/>
                        </a:spcAft>
                      </a:pPr>
                      <a:r>
                        <a:rPr lang="en-US" sz="1800" dirty="0">
                          <a:effectLst/>
                          <a:latin typeface="Calibri"/>
                          <a:ea typeface="Calibri"/>
                          <a:cs typeface="Times New Roman"/>
                        </a:rPr>
                        <a:t>Jun-Aug 2013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600"/>
                        </a:spcAft>
                      </a:pPr>
                      <a:r>
                        <a:rPr lang="en-US" sz="1800" dirty="0">
                          <a:effectLst/>
                          <a:latin typeface="Calibri"/>
                          <a:ea typeface="Calibri"/>
                          <a:cs typeface="Times New Roman"/>
                        </a:rPr>
                        <a:t>Community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192024" rtl="0" eaLnBrk="1" fontAlgn="auto" latinLnBrk="0" hangingPunct="1">
                        <a:lnSpc>
                          <a:spcPct val="115000"/>
                        </a:lnSpc>
                        <a:spcBef>
                          <a:spcPts val="0"/>
                        </a:spcBef>
                        <a:spcAft>
                          <a:spcPts val="600"/>
                        </a:spcAft>
                        <a:buClrTx/>
                        <a:buSzTx/>
                        <a:buFontTx/>
                        <a:buNone/>
                        <a:tabLst>
                          <a:tab pos="233363" algn="l"/>
                        </a:tabLst>
                        <a:defRPr/>
                      </a:pPr>
                      <a:r>
                        <a:rPr lang="en-US" sz="1800" dirty="0" smtClean="0">
                          <a:effectLst/>
                          <a:latin typeface="Wingdings"/>
                          <a:ea typeface="Wingdings"/>
                          <a:cs typeface="Wingdings"/>
                          <a:sym typeface="Wingdings"/>
                        </a:rPr>
                        <a:t></a:t>
                      </a:r>
                      <a:r>
                        <a:rPr lang="en-US" sz="1800" dirty="0" smtClean="0">
                          <a:effectLst/>
                          <a:latin typeface="Calibri"/>
                          <a:ea typeface="Calibri"/>
                          <a:cs typeface="Times New Roman"/>
                          <a:sym typeface="Wingdings 3"/>
                        </a:rPr>
                        <a:t> </a:t>
                      </a:r>
                      <a:r>
                        <a:rPr lang="en-US" sz="1800" dirty="0" smtClean="0">
                          <a:effectLst/>
                          <a:latin typeface="Calibri"/>
                          <a:ea typeface="Calibri"/>
                          <a:cs typeface="Times New Roman"/>
                        </a:rPr>
                        <a:t>Public Comment Forum, Consultations (on above)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366">
                <a:tc>
                  <a:txBody>
                    <a:bodyPr/>
                    <a:lstStyle/>
                    <a:p>
                      <a:pPr marL="0" marR="0">
                        <a:lnSpc>
                          <a:spcPct val="115000"/>
                        </a:lnSpc>
                        <a:spcBef>
                          <a:spcPts val="0"/>
                        </a:spcBef>
                        <a:spcAft>
                          <a:spcPts val="600"/>
                        </a:spcAft>
                      </a:pPr>
                      <a:r>
                        <a:rPr lang="en-US" sz="1800" dirty="0">
                          <a:effectLst/>
                          <a:latin typeface="Calibri"/>
                          <a:ea typeface="Calibri"/>
                          <a:cs typeface="Times New Roman"/>
                        </a:rPr>
                        <a:t>Nov 2013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600"/>
                        </a:spcAft>
                      </a:pPr>
                      <a:r>
                        <a:rPr lang="en-US" sz="1800" dirty="0">
                          <a:effectLst/>
                          <a:latin typeface="Calibri"/>
                          <a:ea typeface="Calibri"/>
                          <a:cs typeface="Times New Roman"/>
                        </a:rPr>
                        <a:t>EWG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600"/>
                        </a:spcAft>
                      </a:pPr>
                      <a:r>
                        <a:rPr lang="en-US" sz="1800" dirty="0" smtClean="0">
                          <a:effectLst/>
                          <a:latin typeface="Wingdings"/>
                          <a:ea typeface="Wingdings"/>
                          <a:cs typeface="Wingdings"/>
                          <a:sym typeface="Wingdings"/>
                        </a:rPr>
                        <a:t></a:t>
                      </a:r>
                      <a:r>
                        <a:rPr lang="en-US" sz="1800" dirty="0" smtClean="0">
                          <a:effectLst/>
                          <a:latin typeface="Calibri"/>
                          <a:ea typeface="Calibri"/>
                          <a:cs typeface="Times New Roman"/>
                          <a:sym typeface="Wingdings 3"/>
                        </a:rPr>
                        <a:t> </a:t>
                      </a:r>
                      <a:r>
                        <a:rPr lang="en-US" sz="1800" dirty="0" smtClean="0">
                          <a:effectLst/>
                          <a:latin typeface="Calibri"/>
                          <a:ea typeface="Calibri"/>
                          <a:cs typeface="Times New Roman"/>
                        </a:rPr>
                        <a:t>EWG </a:t>
                      </a:r>
                      <a:r>
                        <a:rPr lang="en-US" sz="1800" dirty="0">
                          <a:effectLst/>
                          <a:latin typeface="Calibri"/>
                          <a:ea typeface="Calibri"/>
                          <a:cs typeface="Times New Roman"/>
                        </a:rPr>
                        <a:t>Update </a:t>
                      </a:r>
                      <a:r>
                        <a:rPr lang="en-US" sz="1800" dirty="0" smtClean="0">
                          <a:effectLst/>
                          <a:latin typeface="Calibri"/>
                          <a:ea typeface="Calibri"/>
                          <a:cs typeface="Times New Roman"/>
                        </a:rPr>
                        <a:t>Report</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366">
                <a:tc>
                  <a:txBody>
                    <a:bodyPr/>
                    <a:lstStyle/>
                    <a:p>
                      <a:pPr marL="0" marR="0">
                        <a:lnSpc>
                          <a:spcPct val="115000"/>
                        </a:lnSpc>
                        <a:spcBef>
                          <a:spcPts val="0"/>
                        </a:spcBef>
                        <a:spcAft>
                          <a:spcPts val="600"/>
                        </a:spcAft>
                      </a:pPr>
                      <a:r>
                        <a:rPr lang="en-US" sz="1800" dirty="0">
                          <a:effectLst/>
                          <a:latin typeface="Calibri"/>
                          <a:ea typeface="Calibri"/>
                          <a:cs typeface="Times New Roman"/>
                        </a:rPr>
                        <a:t>Dec-Feb 2014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600"/>
                        </a:spcAft>
                      </a:pPr>
                      <a:r>
                        <a:rPr lang="en-US" sz="1800" dirty="0">
                          <a:effectLst/>
                          <a:latin typeface="Calibri"/>
                          <a:ea typeface="Calibri"/>
                          <a:cs typeface="Times New Roman"/>
                        </a:rPr>
                        <a:t>Community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192024" rtl="0" eaLnBrk="1" fontAlgn="auto" latinLnBrk="0" hangingPunct="1">
                        <a:lnSpc>
                          <a:spcPct val="115000"/>
                        </a:lnSpc>
                        <a:spcBef>
                          <a:spcPts val="0"/>
                        </a:spcBef>
                        <a:spcAft>
                          <a:spcPts val="600"/>
                        </a:spcAft>
                        <a:buClrTx/>
                        <a:buSzTx/>
                        <a:buFontTx/>
                        <a:buNone/>
                        <a:tabLst/>
                        <a:defRPr/>
                      </a:pPr>
                      <a:r>
                        <a:rPr lang="en-US" sz="1800" dirty="0" smtClean="0">
                          <a:effectLst/>
                          <a:latin typeface="Wingdings"/>
                          <a:ea typeface="Wingdings"/>
                          <a:cs typeface="Wingdings"/>
                          <a:sym typeface="Wingdings"/>
                        </a:rPr>
                        <a:t></a:t>
                      </a:r>
                      <a:r>
                        <a:rPr lang="en-US" sz="1800" dirty="0" smtClean="0">
                          <a:effectLst/>
                          <a:latin typeface="Calibri"/>
                          <a:ea typeface="Calibri"/>
                          <a:cs typeface="Times New Roman"/>
                          <a:sym typeface="Wingdings 3"/>
                        </a:rPr>
                        <a:t> </a:t>
                      </a:r>
                      <a:r>
                        <a:rPr lang="en-US" sz="1800" dirty="0" smtClean="0">
                          <a:effectLst/>
                          <a:latin typeface="Calibri"/>
                          <a:ea typeface="Calibri"/>
                          <a:cs typeface="Times New Roman"/>
                        </a:rPr>
                        <a:t>Public Comment Forum, Consultations (on above)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0366">
                <a:tc>
                  <a:txBody>
                    <a:bodyPr/>
                    <a:lstStyle/>
                    <a:p>
                      <a:pPr marL="0" marR="0">
                        <a:lnSpc>
                          <a:spcPct val="115000"/>
                        </a:lnSpc>
                        <a:spcBef>
                          <a:spcPts val="0"/>
                        </a:spcBef>
                        <a:spcAft>
                          <a:spcPts val="600"/>
                        </a:spcAft>
                      </a:pPr>
                      <a:r>
                        <a:rPr lang="en-US" sz="1800" dirty="0">
                          <a:effectLst/>
                          <a:latin typeface="Calibri"/>
                          <a:ea typeface="Calibri"/>
                          <a:cs typeface="Times New Roman"/>
                        </a:rPr>
                        <a:t>Jun 2014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600"/>
                        </a:spcAft>
                      </a:pPr>
                      <a:r>
                        <a:rPr lang="en-US" sz="1800" dirty="0">
                          <a:effectLst/>
                          <a:latin typeface="Calibri"/>
                          <a:ea typeface="Calibri"/>
                          <a:cs typeface="Times New Roman"/>
                        </a:rPr>
                        <a:t>EWG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600"/>
                        </a:spcAft>
                      </a:pPr>
                      <a:r>
                        <a:rPr lang="en-US" sz="1800" dirty="0" smtClean="0">
                          <a:effectLst/>
                          <a:latin typeface="Wingdings"/>
                          <a:ea typeface="Wingdings"/>
                          <a:cs typeface="Wingdings"/>
                          <a:sym typeface="Wingdings"/>
                        </a:rPr>
                        <a:t></a:t>
                      </a:r>
                      <a:r>
                        <a:rPr lang="en-US" sz="1800" dirty="0" smtClean="0">
                          <a:effectLst/>
                          <a:latin typeface="Calibri"/>
                          <a:ea typeface="Calibri"/>
                          <a:cs typeface="Times New Roman"/>
                          <a:sym typeface="Wingdings 3"/>
                        </a:rPr>
                        <a:t> </a:t>
                      </a:r>
                      <a:r>
                        <a:rPr lang="en-US" sz="1800" dirty="0" smtClean="0">
                          <a:effectLst/>
                          <a:latin typeface="Calibri"/>
                          <a:ea typeface="Calibri"/>
                          <a:cs typeface="Times New Roman"/>
                        </a:rPr>
                        <a:t>EWG </a:t>
                      </a:r>
                      <a:r>
                        <a:rPr lang="en-US" sz="1800" dirty="0">
                          <a:effectLst/>
                          <a:latin typeface="Calibri"/>
                          <a:ea typeface="Calibri"/>
                          <a:cs typeface="Times New Roman"/>
                        </a:rPr>
                        <a:t>Final </a:t>
                      </a:r>
                      <a:r>
                        <a:rPr lang="en-US" sz="1800" dirty="0" smtClean="0">
                          <a:effectLst/>
                          <a:latin typeface="Calibri"/>
                          <a:ea typeface="Calibri"/>
                          <a:cs typeface="Times New Roman"/>
                        </a:rPr>
                        <a:t>Report</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9288">
                <a:tc>
                  <a:txBody>
                    <a:bodyPr/>
                    <a:lstStyle/>
                    <a:p>
                      <a:pPr marL="0" marR="0">
                        <a:lnSpc>
                          <a:spcPct val="115000"/>
                        </a:lnSpc>
                        <a:spcBef>
                          <a:spcPts val="0"/>
                        </a:spcBef>
                        <a:spcAft>
                          <a:spcPts val="600"/>
                        </a:spcAft>
                      </a:pPr>
                      <a:r>
                        <a:rPr lang="en-US" sz="1800" dirty="0" smtClean="0">
                          <a:effectLst/>
                          <a:latin typeface="Calibri"/>
                          <a:ea typeface="Calibri"/>
                          <a:cs typeface="Times New Roman"/>
                        </a:rPr>
                        <a:t>Oct 2014-</a:t>
                      </a:r>
                      <a:br>
                        <a:rPr lang="en-US" sz="1800" dirty="0" smtClean="0">
                          <a:effectLst/>
                          <a:latin typeface="Calibri"/>
                          <a:ea typeface="Calibri"/>
                          <a:cs typeface="Times New Roman"/>
                        </a:rPr>
                      </a:br>
                      <a:r>
                        <a:rPr lang="en-US" sz="1800" dirty="0" smtClean="0">
                          <a:effectLst/>
                          <a:latin typeface="Calibri"/>
                          <a:ea typeface="Calibri"/>
                          <a:cs typeface="Times New Roman"/>
                        </a:rPr>
                        <a:t>Feb</a:t>
                      </a:r>
                      <a:r>
                        <a:rPr lang="en-US" sz="1800" baseline="0" dirty="0" smtClean="0">
                          <a:effectLst/>
                          <a:latin typeface="Calibri"/>
                          <a:ea typeface="Calibri"/>
                          <a:cs typeface="Times New Roman"/>
                        </a:rPr>
                        <a:t> 2015</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marL="0" marR="0">
                        <a:lnSpc>
                          <a:spcPct val="115000"/>
                        </a:lnSpc>
                        <a:spcBef>
                          <a:spcPts val="0"/>
                        </a:spcBef>
                        <a:spcAft>
                          <a:spcPts val="600"/>
                        </a:spcAft>
                      </a:pPr>
                      <a:r>
                        <a:rPr lang="en-US" sz="1800" dirty="0" smtClean="0">
                          <a:effectLst/>
                          <a:latin typeface="Calibri"/>
                          <a:ea typeface="Calibri"/>
                          <a:cs typeface="Times New Roman"/>
                        </a:rPr>
                        <a:t>EP-WG</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marL="0" marR="0">
                        <a:lnSpc>
                          <a:spcPct val="115000"/>
                        </a:lnSpc>
                        <a:spcBef>
                          <a:spcPts val="0"/>
                        </a:spcBef>
                        <a:spcAft>
                          <a:spcPts val="600"/>
                        </a:spcAft>
                      </a:pPr>
                      <a:r>
                        <a:rPr lang="en-US" sz="1800" dirty="0" smtClean="0">
                          <a:effectLst/>
                          <a:latin typeface="Wingdings"/>
                          <a:ea typeface="Wingdings"/>
                          <a:cs typeface="Wingdings"/>
                          <a:sym typeface="Wingdings"/>
                        </a:rPr>
                        <a:t></a:t>
                      </a:r>
                      <a:r>
                        <a:rPr lang="en-US" sz="1800" kern="1200" dirty="0" smtClean="0">
                          <a:solidFill>
                            <a:schemeClr val="tx1"/>
                          </a:solidFill>
                          <a:effectLst/>
                          <a:latin typeface="Calibri"/>
                          <a:ea typeface="Calibri"/>
                          <a:cs typeface="Times New Roman"/>
                        </a:rPr>
                        <a:t> Develop R</a:t>
                      </a:r>
                      <a:r>
                        <a:rPr lang="en-US" sz="1800" dirty="0" smtClean="0">
                          <a:effectLst/>
                          <a:latin typeface="Calibri"/>
                          <a:ea typeface="Calibri"/>
                          <a:cs typeface="Times New Roman"/>
                        </a:rPr>
                        <a:t>ecommendations on </a:t>
                      </a:r>
                      <a:br>
                        <a:rPr lang="en-US" sz="1800" dirty="0" smtClean="0">
                          <a:effectLst/>
                          <a:latin typeface="Calibri"/>
                          <a:ea typeface="Calibri"/>
                          <a:cs typeface="Times New Roman"/>
                        </a:rPr>
                      </a:br>
                      <a:r>
                        <a:rPr lang="en-US" sz="1800" dirty="0" smtClean="0">
                          <a:effectLst/>
                          <a:latin typeface="Calibri"/>
                          <a:ea typeface="Calibri"/>
                          <a:cs typeface="Times New Roman"/>
                        </a:rPr>
                        <a:t>     PDP WG Process and Charter Guidance</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307389">
                <a:tc>
                  <a:txBody>
                    <a:bodyPr/>
                    <a:lstStyle/>
                    <a:p>
                      <a:pPr marL="0" marR="0">
                        <a:lnSpc>
                          <a:spcPct val="115000"/>
                        </a:lnSpc>
                        <a:spcBef>
                          <a:spcPts val="0"/>
                        </a:spcBef>
                        <a:spcAft>
                          <a:spcPts val="600"/>
                        </a:spcAft>
                      </a:pPr>
                      <a:r>
                        <a:rPr lang="en-US" sz="1800" dirty="0" smtClean="0">
                          <a:effectLst/>
                          <a:latin typeface="Calibri"/>
                          <a:ea typeface="Calibri"/>
                          <a:cs typeface="Times New Roman"/>
                        </a:rPr>
                        <a:t>Mar 2015</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nSpc>
                          <a:spcPct val="115000"/>
                        </a:lnSpc>
                        <a:spcBef>
                          <a:spcPts val="0"/>
                        </a:spcBef>
                        <a:spcAft>
                          <a:spcPts val="600"/>
                        </a:spcAft>
                      </a:pPr>
                      <a:r>
                        <a:rPr lang="en-US" sz="1800" dirty="0">
                          <a:effectLst/>
                          <a:latin typeface="Calibri"/>
                          <a:ea typeface="Calibri"/>
                          <a:cs typeface="Times New Roman"/>
                        </a:rPr>
                        <a:t>Staff</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nSpc>
                          <a:spcPct val="115000"/>
                        </a:lnSpc>
                        <a:spcBef>
                          <a:spcPts val="0"/>
                        </a:spcBef>
                        <a:spcAft>
                          <a:spcPts val="600"/>
                        </a:spcAft>
                      </a:pPr>
                      <a:r>
                        <a:rPr lang="en-US" sz="1800" dirty="0" smtClean="0">
                          <a:effectLst/>
                          <a:latin typeface="ＭＳ ゴシック"/>
                          <a:ea typeface="ＭＳ ゴシック"/>
                          <a:cs typeface="ＭＳ ゴシック"/>
                        </a:rPr>
                        <a:t>☐</a:t>
                      </a:r>
                      <a:r>
                        <a:rPr lang="en-US" sz="1800" kern="1200" dirty="0" smtClean="0">
                          <a:solidFill>
                            <a:schemeClr val="tx1"/>
                          </a:solidFill>
                          <a:effectLst/>
                          <a:latin typeface="Calibri"/>
                          <a:ea typeface="Calibri"/>
                          <a:cs typeface="Times New Roman"/>
                        </a:rPr>
                        <a:t> </a:t>
                      </a:r>
                      <a:r>
                        <a:rPr lang="en-US" sz="1800" dirty="0" smtClean="0">
                          <a:effectLst/>
                          <a:latin typeface="Calibri"/>
                          <a:ea typeface="Calibri"/>
                          <a:cs typeface="Times New Roman"/>
                        </a:rPr>
                        <a:t>New Preliminary </a:t>
                      </a:r>
                      <a:r>
                        <a:rPr lang="en-US" sz="1800" dirty="0">
                          <a:effectLst/>
                          <a:latin typeface="Calibri"/>
                          <a:ea typeface="Calibri"/>
                          <a:cs typeface="Times New Roman"/>
                        </a:rPr>
                        <a:t>Issue </a:t>
                      </a:r>
                      <a:r>
                        <a:rPr lang="en-US" sz="1800" dirty="0" smtClean="0">
                          <a:effectLst/>
                          <a:latin typeface="Calibri"/>
                          <a:ea typeface="Calibri"/>
                          <a:cs typeface="Times New Roman"/>
                        </a:rPr>
                        <a:t>Report</a:t>
                      </a:r>
                      <a:r>
                        <a:rPr lang="en-US" sz="1800" baseline="0" dirty="0" smtClean="0">
                          <a:effectLst/>
                          <a:latin typeface="Calibri"/>
                          <a:ea typeface="Calibri"/>
                          <a:cs typeface="Times New Roman"/>
                        </a:rPr>
                        <a:t> reflecting EP-WG output</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r>
              <a:tr h="307389">
                <a:tc>
                  <a:txBody>
                    <a:bodyPr/>
                    <a:lstStyle/>
                    <a:p>
                      <a:pPr marL="0" marR="0">
                        <a:lnSpc>
                          <a:spcPct val="115000"/>
                        </a:lnSpc>
                        <a:spcBef>
                          <a:spcPts val="0"/>
                        </a:spcBef>
                        <a:spcAft>
                          <a:spcPts val="600"/>
                        </a:spcAft>
                      </a:pPr>
                      <a:r>
                        <a:rPr lang="en-US" sz="1800" dirty="0" smtClean="0">
                          <a:effectLst/>
                          <a:latin typeface="Calibri"/>
                          <a:ea typeface="Calibri"/>
                          <a:cs typeface="Times New Roman"/>
                        </a:rPr>
                        <a:t>May-Jun 2015</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nSpc>
                          <a:spcPct val="115000"/>
                        </a:lnSpc>
                        <a:spcBef>
                          <a:spcPts val="0"/>
                        </a:spcBef>
                        <a:spcAft>
                          <a:spcPts val="600"/>
                        </a:spcAft>
                      </a:pPr>
                      <a:r>
                        <a:rPr lang="en-US" sz="1800" dirty="0" smtClean="0">
                          <a:effectLst/>
                          <a:latin typeface="Calibri"/>
                          <a:ea typeface="Calibri"/>
                          <a:cs typeface="Times New Roman"/>
                        </a:rPr>
                        <a:t>Community</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nSpc>
                          <a:spcPct val="115000"/>
                        </a:lnSpc>
                        <a:spcBef>
                          <a:spcPts val="0"/>
                        </a:spcBef>
                        <a:spcAft>
                          <a:spcPts val="600"/>
                        </a:spcAft>
                      </a:pPr>
                      <a:r>
                        <a:rPr lang="en-US" sz="1800" dirty="0" smtClean="0">
                          <a:effectLst/>
                          <a:latin typeface="ＭＳ ゴシック"/>
                          <a:ea typeface="ＭＳ ゴシック"/>
                          <a:cs typeface="ＭＳ ゴシック"/>
                        </a:rPr>
                        <a:t>☐</a:t>
                      </a:r>
                      <a:r>
                        <a:rPr lang="en-US" sz="1800" kern="1200" dirty="0" smtClean="0">
                          <a:solidFill>
                            <a:schemeClr val="tx1"/>
                          </a:solidFill>
                          <a:effectLst/>
                          <a:latin typeface="+mn-lt"/>
                          <a:ea typeface="Calibri"/>
                          <a:cs typeface="Times New Roman"/>
                        </a:rPr>
                        <a:t> </a:t>
                      </a:r>
                      <a:r>
                        <a:rPr lang="en-US" sz="1800" dirty="0" smtClean="0">
                          <a:effectLst/>
                          <a:latin typeface="+mn-lt"/>
                          <a:ea typeface="Calibri"/>
                          <a:cs typeface="Times New Roman"/>
                        </a:rPr>
                        <a:t>Public Comment Period</a:t>
                      </a:r>
                      <a:r>
                        <a:rPr lang="en-US" sz="1800" baseline="0" dirty="0" smtClean="0">
                          <a:effectLst/>
                          <a:latin typeface="+mn-lt"/>
                          <a:ea typeface="Calibri"/>
                          <a:cs typeface="Times New Roman"/>
                        </a:rPr>
                        <a:t> on New Issue Report</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r>
              <a:tr h="307389">
                <a:tc>
                  <a:txBody>
                    <a:bodyPr/>
                    <a:lstStyle/>
                    <a:p>
                      <a:pPr marL="0" marR="0">
                        <a:lnSpc>
                          <a:spcPct val="115000"/>
                        </a:lnSpc>
                        <a:spcBef>
                          <a:spcPts val="0"/>
                        </a:spcBef>
                        <a:spcAft>
                          <a:spcPts val="600"/>
                        </a:spcAft>
                      </a:pPr>
                      <a:r>
                        <a:rPr lang="en-US" sz="1800" dirty="0" smtClean="0">
                          <a:effectLst/>
                          <a:latin typeface="Calibri"/>
                          <a:ea typeface="Calibri"/>
                          <a:cs typeface="Times New Roman"/>
                        </a:rPr>
                        <a:t>July</a:t>
                      </a:r>
                      <a:r>
                        <a:rPr lang="en-US" sz="1800" baseline="0" dirty="0" smtClean="0">
                          <a:effectLst/>
                          <a:latin typeface="Calibri"/>
                          <a:ea typeface="Calibri"/>
                          <a:cs typeface="Times New Roman"/>
                        </a:rPr>
                        <a:t> 2015</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nSpc>
                          <a:spcPct val="115000"/>
                        </a:lnSpc>
                        <a:spcBef>
                          <a:spcPts val="0"/>
                        </a:spcBef>
                        <a:spcAft>
                          <a:spcPts val="600"/>
                        </a:spcAft>
                      </a:pPr>
                      <a:r>
                        <a:rPr lang="en-US" sz="1800" dirty="0">
                          <a:effectLst/>
                          <a:latin typeface="Calibri"/>
                          <a:ea typeface="Calibri"/>
                          <a:cs typeface="Times New Roman"/>
                        </a:rPr>
                        <a:t>Staff</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c>
                  <a:txBody>
                    <a:bodyPr/>
                    <a:lstStyle/>
                    <a:p>
                      <a:pPr marL="0" marR="0">
                        <a:lnSpc>
                          <a:spcPct val="115000"/>
                        </a:lnSpc>
                        <a:spcBef>
                          <a:spcPts val="0"/>
                        </a:spcBef>
                        <a:spcAft>
                          <a:spcPts val="600"/>
                        </a:spcAft>
                      </a:pPr>
                      <a:r>
                        <a:rPr lang="en-US" sz="1800" dirty="0" smtClean="0">
                          <a:effectLst/>
                          <a:latin typeface="ＭＳ ゴシック"/>
                          <a:ea typeface="ＭＳ ゴシック"/>
                          <a:cs typeface="ＭＳ ゴシック"/>
                        </a:rPr>
                        <a:t>☐</a:t>
                      </a:r>
                      <a:r>
                        <a:rPr lang="en-US" sz="1800" kern="1200" dirty="0" smtClean="0">
                          <a:solidFill>
                            <a:schemeClr val="tx1"/>
                          </a:solidFill>
                          <a:effectLst/>
                          <a:latin typeface="Calibri"/>
                          <a:ea typeface="Calibri"/>
                          <a:cs typeface="Times New Roman"/>
                        </a:rPr>
                        <a:t> </a:t>
                      </a:r>
                      <a:r>
                        <a:rPr lang="en-US" sz="1800" dirty="0" smtClean="0">
                          <a:effectLst/>
                          <a:latin typeface="Calibri"/>
                          <a:ea typeface="Calibri"/>
                          <a:cs typeface="Times New Roman"/>
                        </a:rPr>
                        <a:t>Final </a:t>
                      </a:r>
                      <a:r>
                        <a:rPr lang="en-US" sz="1800" dirty="0">
                          <a:effectLst/>
                          <a:latin typeface="Calibri"/>
                          <a:ea typeface="Calibri"/>
                          <a:cs typeface="Times New Roman"/>
                        </a:rPr>
                        <a:t>Issue </a:t>
                      </a:r>
                      <a:r>
                        <a:rPr lang="en-US" sz="1800" dirty="0" smtClean="0">
                          <a:effectLst/>
                          <a:latin typeface="Calibri"/>
                          <a:ea typeface="Calibri"/>
                          <a:cs typeface="Times New Roman"/>
                        </a:rPr>
                        <a:t>Report reflecting Public Comments</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CC"/>
                    </a:solidFill>
                  </a:tcPr>
                </a:tc>
              </a:tr>
              <a:tr h="300366">
                <a:tc>
                  <a:txBody>
                    <a:bodyPr/>
                    <a:lstStyle/>
                    <a:p>
                      <a:pPr marL="0" marR="0">
                        <a:lnSpc>
                          <a:spcPct val="115000"/>
                        </a:lnSpc>
                        <a:spcBef>
                          <a:spcPts val="0"/>
                        </a:spcBef>
                        <a:spcAft>
                          <a:spcPts val="600"/>
                        </a:spcAft>
                      </a:pPr>
                      <a:r>
                        <a:rPr lang="en-US" sz="1800" dirty="0">
                          <a:effectLst/>
                          <a:latin typeface="Calibri"/>
                          <a:ea typeface="Calibri"/>
                          <a:cs typeface="Times New Roman"/>
                        </a:rPr>
                        <a:t> </a:t>
                      </a:r>
                      <a:r>
                        <a:rPr lang="en-US" sz="1800" dirty="0" smtClean="0">
                          <a:effectLst/>
                          <a:latin typeface="Calibri"/>
                          <a:ea typeface="Calibri"/>
                          <a:cs typeface="Times New Roman"/>
                        </a:rPr>
                        <a:t>Aug-Sep 2015</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marR="0">
                        <a:lnSpc>
                          <a:spcPct val="115000"/>
                        </a:lnSpc>
                        <a:spcBef>
                          <a:spcPts val="0"/>
                        </a:spcBef>
                        <a:spcAft>
                          <a:spcPts val="600"/>
                        </a:spcAft>
                      </a:pPr>
                      <a:r>
                        <a:rPr lang="en-US" sz="1800" dirty="0">
                          <a:effectLst/>
                          <a:latin typeface="Calibri"/>
                          <a:ea typeface="Calibri"/>
                          <a:cs typeface="Times New Roman"/>
                        </a:rPr>
                        <a:t>GNSO Council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marR="0">
                        <a:lnSpc>
                          <a:spcPct val="115000"/>
                        </a:lnSpc>
                        <a:spcBef>
                          <a:spcPts val="0"/>
                        </a:spcBef>
                        <a:spcAft>
                          <a:spcPts val="600"/>
                        </a:spcAft>
                      </a:pPr>
                      <a:r>
                        <a:rPr lang="en-US" sz="1800" dirty="0" smtClean="0">
                          <a:effectLst/>
                          <a:latin typeface="ＭＳ ゴシック"/>
                          <a:ea typeface="ＭＳ ゴシック"/>
                          <a:cs typeface="ＭＳ ゴシック"/>
                        </a:rPr>
                        <a:t>☐</a:t>
                      </a:r>
                      <a:r>
                        <a:rPr lang="en-US" sz="1800" kern="1200" dirty="0" smtClean="0">
                          <a:solidFill>
                            <a:schemeClr val="tx1"/>
                          </a:solidFill>
                          <a:effectLst/>
                          <a:latin typeface="Calibri"/>
                          <a:ea typeface="Calibri"/>
                          <a:cs typeface="Times New Roman"/>
                        </a:rPr>
                        <a:t> </a:t>
                      </a:r>
                      <a:r>
                        <a:rPr lang="en-US" sz="1800" dirty="0" smtClean="0">
                          <a:effectLst/>
                          <a:latin typeface="Calibri"/>
                          <a:ea typeface="Calibri"/>
                          <a:cs typeface="Times New Roman"/>
                        </a:rPr>
                        <a:t>Refine Charter for </a:t>
                      </a:r>
                      <a:r>
                        <a:rPr lang="en-US" sz="1800" dirty="0">
                          <a:effectLst/>
                          <a:latin typeface="Calibri"/>
                          <a:ea typeface="Calibri"/>
                          <a:cs typeface="Times New Roman"/>
                        </a:rPr>
                        <a:t>PDP Working </a:t>
                      </a:r>
                      <a:r>
                        <a:rPr lang="en-US" sz="1800" dirty="0" smtClean="0">
                          <a:effectLst/>
                          <a:latin typeface="Calibri"/>
                          <a:ea typeface="Calibri"/>
                          <a:cs typeface="Times New Roman"/>
                        </a:rPr>
                        <a:t>Group</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r>
              <a:tr h="300366">
                <a:tc>
                  <a:txBody>
                    <a:bodyPr/>
                    <a:lstStyle/>
                    <a:p>
                      <a:pPr marL="0" marR="0">
                        <a:lnSpc>
                          <a:spcPct val="115000"/>
                        </a:lnSpc>
                        <a:spcBef>
                          <a:spcPts val="0"/>
                        </a:spcBef>
                        <a:spcAft>
                          <a:spcPts val="600"/>
                        </a:spcAft>
                      </a:pPr>
                      <a:r>
                        <a:rPr lang="en-US" sz="1800" dirty="0">
                          <a:effectLst/>
                          <a:latin typeface="Calibri"/>
                          <a:ea typeface="Calibri"/>
                          <a:cs typeface="Times New Roman"/>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marR="0">
                        <a:lnSpc>
                          <a:spcPct val="115000"/>
                        </a:lnSpc>
                        <a:spcBef>
                          <a:spcPts val="0"/>
                        </a:spcBef>
                        <a:spcAft>
                          <a:spcPts val="600"/>
                        </a:spcAft>
                      </a:pPr>
                      <a:r>
                        <a:rPr lang="en-US" sz="1800" dirty="0">
                          <a:effectLst/>
                          <a:latin typeface="Calibri"/>
                          <a:ea typeface="Calibri"/>
                          <a:cs typeface="Times New Roman"/>
                        </a:rPr>
                        <a:t>GNSO Council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marL="0" marR="0">
                        <a:lnSpc>
                          <a:spcPct val="115000"/>
                        </a:lnSpc>
                        <a:spcBef>
                          <a:spcPts val="0"/>
                        </a:spcBef>
                        <a:spcAft>
                          <a:spcPts val="600"/>
                        </a:spcAft>
                      </a:pPr>
                      <a:r>
                        <a:rPr lang="en-US" sz="1800" dirty="0" smtClean="0">
                          <a:effectLst/>
                          <a:latin typeface="ＭＳ ゴシック"/>
                          <a:ea typeface="ＭＳ ゴシック"/>
                          <a:cs typeface="ＭＳ ゴシック"/>
                        </a:rPr>
                        <a:t>☐</a:t>
                      </a:r>
                      <a:r>
                        <a:rPr lang="en-US" sz="1800" kern="1200" dirty="0" smtClean="0">
                          <a:solidFill>
                            <a:schemeClr val="tx1"/>
                          </a:solidFill>
                          <a:effectLst/>
                          <a:latin typeface="Calibri"/>
                          <a:ea typeface="Calibri"/>
                          <a:cs typeface="Times New Roman"/>
                        </a:rPr>
                        <a:t> </a:t>
                      </a:r>
                      <a:r>
                        <a:rPr lang="en-US" sz="1800" dirty="0" smtClean="0">
                          <a:effectLst/>
                          <a:latin typeface="Calibri"/>
                          <a:ea typeface="Calibri"/>
                          <a:cs typeface="Times New Roman"/>
                        </a:rPr>
                        <a:t>Adopt </a:t>
                      </a:r>
                      <a:r>
                        <a:rPr lang="en-US" sz="1800" dirty="0">
                          <a:effectLst/>
                          <a:latin typeface="Calibri"/>
                          <a:ea typeface="Calibri"/>
                          <a:cs typeface="Times New Roman"/>
                        </a:rPr>
                        <a:t>Charter  (start of </a:t>
                      </a:r>
                      <a:r>
                        <a:rPr lang="en-US" sz="1800" dirty="0" smtClean="0">
                          <a:effectLst/>
                          <a:latin typeface="Calibri"/>
                          <a:ea typeface="Calibri"/>
                          <a:cs typeface="Times New Roman"/>
                        </a:rPr>
                        <a:t>PDP WG process)</a:t>
                      </a:r>
                      <a:endParaRPr lang="en-US" sz="18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r>
            </a:tbl>
          </a:graphicData>
        </a:graphic>
      </p:graphicFrame>
      <p:sp>
        <p:nvSpPr>
          <p:cNvPr id="2" name="Rectangle 1"/>
          <p:cNvSpPr/>
          <p:nvPr/>
        </p:nvSpPr>
        <p:spPr>
          <a:xfrm>
            <a:off x="276004" y="3829050"/>
            <a:ext cx="8634283" cy="647700"/>
          </a:xfrm>
          <a:prstGeom prst="rect">
            <a:avLst/>
          </a:prstGeom>
          <a:noFill/>
          <a:ln w="28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6402412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4601" y="1307449"/>
            <a:ext cx="8103072" cy="5016758"/>
          </a:xfrm>
          <a:prstGeom prst="rect">
            <a:avLst/>
          </a:prstGeom>
        </p:spPr>
        <p:txBody>
          <a:bodyPr wrap="square">
            <a:spAutoFit/>
          </a:bodyPr>
          <a:lstStyle/>
          <a:p>
            <a:pPr marL="285750" indent="-285750">
              <a:buSzPct val="75000"/>
              <a:buFont typeface="Wingdings" charset="2"/>
              <a:buChar char=""/>
            </a:pPr>
            <a:r>
              <a:rPr lang="en-US" sz="2000" dirty="0" smtClean="0">
                <a:solidFill>
                  <a:srgbClr val="0C1F24"/>
                </a:solidFill>
                <a:latin typeface="Source Sans Pro Light"/>
                <a:cs typeface="Source Sans Pro Light"/>
              </a:rPr>
              <a:t>The EP-WG recommends a 3-Phase PDP WG approach:</a:t>
            </a:r>
            <a:r>
              <a:rPr lang="en-US" sz="2000" dirty="0">
                <a:solidFill>
                  <a:srgbClr val="0C1F24"/>
                </a:solidFill>
                <a:latin typeface="Source Sans Pro Light"/>
                <a:cs typeface="Source Sans Pro Light"/>
              </a:rPr>
              <a:t/>
            </a:r>
            <a:br>
              <a:rPr lang="en-US" sz="2000" dirty="0">
                <a:solidFill>
                  <a:srgbClr val="0C1F24"/>
                </a:solidFill>
                <a:latin typeface="Source Sans Pro Light"/>
                <a:cs typeface="Source Sans Pro Light"/>
              </a:rPr>
            </a:br>
            <a:r>
              <a:rPr lang="en-US" sz="2000" dirty="0">
                <a:solidFill>
                  <a:srgbClr val="0C1F24"/>
                </a:solidFill>
                <a:latin typeface="Source Sans Pro Light"/>
                <a:cs typeface="Source Sans Pro Light"/>
                <a:hlinkClick r:id="rId3"/>
              </a:rPr>
              <a:t>https://</a:t>
            </a:r>
            <a:r>
              <a:rPr lang="en-US" sz="2000" dirty="0" smtClean="0">
                <a:solidFill>
                  <a:srgbClr val="0C1F24"/>
                </a:solidFill>
                <a:latin typeface="Source Sans Pro Light"/>
                <a:cs typeface="Source Sans Pro Light"/>
                <a:hlinkClick r:id="rId3"/>
              </a:rPr>
              <a:t>community.icann.org/download/attachments/49359624/</a:t>
            </a:r>
            <a:br>
              <a:rPr lang="en-US" sz="2000" dirty="0" smtClean="0">
                <a:solidFill>
                  <a:srgbClr val="0C1F24"/>
                </a:solidFill>
                <a:latin typeface="Source Sans Pro Light"/>
                <a:cs typeface="Source Sans Pro Light"/>
                <a:hlinkClick r:id="rId3"/>
              </a:rPr>
            </a:br>
            <a:r>
              <a:rPr lang="en-US" sz="2000" dirty="0" smtClean="0">
                <a:solidFill>
                  <a:srgbClr val="0C1F24"/>
                </a:solidFill>
                <a:latin typeface="Source Sans Pro Light"/>
                <a:cs typeface="Source Sans Pro Light"/>
                <a:hlinkClick r:id="rId3"/>
              </a:rPr>
              <a:t>RDS-PDP-Process-v8.pdf</a:t>
            </a:r>
            <a:endParaRPr lang="en-US" sz="2000" dirty="0" smtClean="0">
              <a:solidFill>
                <a:srgbClr val="0C1F24"/>
              </a:solidFill>
              <a:latin typeface="Source Sans Pro Light"/>
              <a:cs typeface="Source Sans Pro Light"/>
            </a:endParaRPr>
          </a:p>
          <a:p>
            <a:pPr marL="285750" indent="-285750">
              <a:buSzPct val="75000"/>
              <a:buFont typeface="Wingdings" charset="2"/>
              <a:buChar char=""/>
            </a:pP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Groups and sequences principles in the EWG’s Final Report </a:t>
            </a:r>
            <a:br>
              <a:rPr lang="en-US" sz="2000" dirty="0" smtClean="0">
                <a:solidFill>
                  <a:srgbClr val="0C1F24"/>
                </a:solidFill>
                <a:latin typeface="Source Sans Pro Light"/>
                <a:cs typeface="Source Sans Pro Light"/>
              </a:rPr>
            </a:br>
            <a:endParaRPr lang="en-US" sz="2000" dirty="0">
              <a:solidFill>
                <a:srgbClr val="0C1F24"/>
              </a:solidFill>
              <a:latin typeface="Source Sans Pro Light"/>
              <a:cs typeface="Source Sans Pro Light"/>
            </a:endParaRPr>
          </a:p>
          <a:p>
            <a:pPr marL="742950" lvl="1" indent="-285750">
              <a:buSzPct val="75000"/>
              <a:buFont typeface="Wingdings" charset="2"/>
              <a:buChar char=""/>
            </a:pPr>
            <a:r>
              <a:rPr lang="en-US" sz="2000" dirty="0">
                <a:solidFill>
                  <a:srgbClr val="0C1F24"/>
                </a:solidFill>
                <a:latin typeface="Source Sans Pro Light"/>
                <a:cs typeface="Source Sans Pro Light"/>
              </a:rPr>
              <a:t>Phase </a:t>
            </a:r>
            <a:r>
              <a:rPr lang="en-US" sz="2000" dirty="0" smtClean="0">
                <a:solidFill>
                  <a:srgbClr val="0C1F24"/>
                </a:solidFill>
                <a:latin typeface="Source Sans Pro Light"/>
                <a:cs typeface="Source Sans Pro Light"/>
              </a:rPr>
              <a:t>1: Policy </a:t>
            </a:r>
            <a:r>
              <a:rPr lang="en-US" sz="2000" dirty="0">
                <a:solidFill>
                  <a:srgbClr val="0C1F24"/>
                </a:solidFill>
                <a:latin typeface="Source Sans Pro Light"/>
                <a:cs typeface="Source Sans Pro Light"/>
              </a:rPr>
              <a:t>Requirements </a:t>
            </a:r>
            <a:r>
              <a:rPr lang="en-US" sz="2000" dirty="0" smtClean="0">
                <a:solidFill>
                  <a:srgbClr val="0C1F24"/>
                </a:solidFill>
                <a:latin typeface="Source Sans Pro Light"/>
                <a:cs typeface="Source Sans Pro Light"/>
              </a:rPr>
              <a:t>Definition </a:t>
            </a:r>
            <a:r>
              <a:rPr lang="en-US" sz="2000" dirty="0">
                <a:solidFill>
                  <a:srgbClr val="0C1F24"/>
                </a:solidFill>
                <a:latin typeface="Source Sans Pro Light"/>
                <a:cs typeface="Source Sans Pro Light"/>
              </a:rPr>
              <a:t>	(WHY)</a:t>
            </a:r>
          </a:p>
          <a:p>
            <a:pPr marL="742950" lvl="1" indent="-285750">
              <a:buSzPct val="75000"/>
              <a:buFont typeface="Wingdings" charset="2"/>
              <a:buChar char=""/>
            </a:pPr>
            <a:r>
              <a:rPr lang="en-US" sz="2000" dirty="0">
                <a:solidFill>
                  <a:srgbClr val="0C1F24"/>
                </a:solidFill>
                <a:latin typeface="Source Sans Pro Light"/>
                <a:cs typeface="Source Sans Pro Light"/>
              </a:rPr>
              <a:t>Phase </a:t>
            </a:r>
            <a:r>
              <a:rPr lang="en-US" sz="2000" dirty="0" smtClean="0">
                <a:solidFill>
                  <a:srgbClr val="0C1F24"/>
                </a:solidFill>
                <a:latin typeface="Source Sans Pro Light"/>
                <a:cs typeface="Source Sans Pro Light"/>
              </a:rPr>
              <a:t>2: Policy </a:t>
            </a:r>
            <a:r>
              <a:rPr lang="en-US" sz="2000" dirty="0">
                <a:solidFill>
                  <a:srgbClr val="0C1F24"/>
                </a:solidFill>
                <a:latin typeface="Source Sans Pro Light"/>
                <a:cs typeface="Source Sans Pro Light"/>
              </a:rPr>
              <a:t>Functional Design		</a:t>
            </a:r>
            <a:r>
              <a:rPr lang="en-US" sz="2000" dirty="0" smtClean="0">
                <a:solidFill>
                  <a:srgbClr val="0C1F24"/>
                </a:solidFill>
                <a:latin typeface="Source Sans Pro Light"/>
                <a:cs typeface="Source Sans Pro Light"/>
              </a:rPr>
              <a:t>(</a:t>
            </a:r>
            <a:r>
              <a:rPr lang="en-US" sz="2000" dirty="0">
                <a:solidFill>
                  <a:srgbClr val="0C1F24"/>
                </a:solidFill>
                <a:latin typeface="Source Sans Pro Light"/>
                <a:cs typeface="Source Sans Pro Light"/>
              </a:rPr>
              <a:t>WHAT)</a:t>
            </a:r>
          </a:p>
          <a:p>
            <a:pPr marL="742950" lvl="1" indent="-285750">
              <a:buSzPct val="75000"/>
              <a:buFont typeface="Wingdings" charset="2"/>
              <a:buChar char=""/>
            </a:pPr>
            <a:r>
              <a:rPr lang="en-US" sz="2000" dirty="0">
                <a:solidFill>
                  <a:srgbClr val="0C1F24"/>
                </a:solidFill>
                <a:latin typeface="Source Sans Pro Light"/>
                <a:cs typeface="Source Sans Pro Light"/>
              </a:rPr>
              <a:t>Phase </a:t>
            </a:r>
            <a:r>
              <a:rPr lang="en-US" sz="2000" dirty="0" smtClean="0">
                <a:solidFill>
                  <a:srgbClr val="0C1F24"/>
                </a:solidFill>
                <a:latin typeface="Source Sans Pro Light"/>
                <a:cs typeface="Source Sans Pro Light"/>
              </a:rPr>
              <a:t>3: </a:t>
            </a:r>
            <a:r>
              <a:rPr lang="en-US" sz="2000" dirty="0">
                <a:solidFill>
                  <a:srgbClr val="0C1F24"/>
                </a:solidFill>
                <a:latin typeface="Source Sans Pro Light"/>
                <a:cs typeface="Source Sans Pro Light"/>
              </a:rPr>
              <a:t>Implementation Guidance 		</a:t>
            </a:r>
            <a:r>
              <a:rPr lang="en-US" sz="2000" dirty="0" smtClean="0">
                <a:solidFill>
                  <a:srgbClr val="0C1F24"/>
                </a:solidFill>
                <a:latin typeface="Source Sans Pro Light"/>
                <a:cs typeface="Source Sans Pro Light"/>
              </a:rPr>
              <a:t>(HOW)</a:t>
            </a:r>
            <a:br>
              <a:rPr lang="en-US" sz="2000" dirty="0" smtClean="0">
                <a:solidFill>
                  <a:srgbClr val="0C1F24"/>
                </a:solidFill>
                <a:latin typeface="Source Sans Pro Light"/>
                <a:cs typeface="Source Sans Pro Light"/>
              </a:rPr>
            </a:b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Pre-WG Steps: New Issue Report (including needed inputs and draft PDP WG Charter); Public Comment; Final Issue Report; GNSO Council consideration; PDP WG formation. </a:t>
            </a:r>
          </a:p>
          <a:p>
            <a:pPr marL="285750" indent="-285750">
              <a:buSzPct val="75000"/>
              <a:buFont typeface="Wingdings" charset="2"/>
              <a:buChar char=""/>
            </a:pPr>
            <a:endParaRPr lang="en-US" sz="2000" dirty="0" smtClean="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Post-WG Steps: GNSO Council and Board Approval; IRT Formation; Implementation informed by PDP WG guidance</a:t>
            </a:r>
            <a:endParaRPr lang="en-US" sz="2000" dirty="0">
              <a:solidFill>
                <a:srgbClr val="0C1F24"/>
              </a:solidFill>
              <a:latin typeface="Source Sans Pro Light"/>
              <a:cs typeface="Source Sans Pro Light"/>
            </a:endParaRPr>
          </a:p>
        </p:txBody>
      </p:sp>
      <p:sp>
        <p:nvSpPr>
          <p:cNvPr id="4" name="Title 3"/>
          <p:cNvSpPr>
            <a:spLocks noGrp="1"/>
          </p:cNvSpPr>
          <p:nvPr>
            <p:ph type="title"/>
          </p:nvPr>
        </p:nvSpPr>
        <p:spPr>
          <a:prstGeom prst="rect">
            <a:avLst/>
          </a:prstGeom>
        </p:spPr>
        <p:txBody>
          <a:bodyPr/>
          <a:lstStyle/>
          <a:p>
            <a:r>
              <a:rPr lang="en-US" dirty="0" smtClean="0"/>
              <a:t>EP-WG recommendations for RDS PDP WG</a:t>
            </a:r>
            <a:endParaRPr lang="en-US" dirty="0"/>
          </a:p>
        </p:txBody>
      </p:sp>
      <p:sp>
        <p:nvSpPr>
          <p:cNvPr id="5" name="Chevron 4"/>
          <p:cNvSpPr/>
          <p:nvPr/>
        </p:nvSpPr>
        <p:spPr>
          <a:xfrm>
            <a:off x="6886574" y="3016251"/>
            <a:ext cx="2219325" cy="1266824"/>
          </a:xfrm>
          <a:prstGeom prst="chevron">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smtClean="0">
                <a:solidFill>
                  <a:schemeClr val="bg1"/>
                </a:solidFill>
              </a:rPr>
              <a:t>Flow Charts</a:t>
            </a:r>
            <a:endParaRPr lang="en-US" sz="2000" dirty="0">
              <a:solidFill>
                <a:schemeClr val="bg1"/>
              </a:solidFill>
            </a:endParaRPr>
          </a:p>
        </p:txBody>
      </p:sp>
    </p:spTree>
    <p:extLst>
      <p:ext uri="{BB962C8B-B14F-4D97-AF65-F5344CB8AC3E}">
        <p14:creationId xmlns:p14="http://schemas.microsoft.com/office/powerpoint/2010/main" val="348063206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Recommended 3-phase process flow</a:t>
            </a:r>
            <a:endParaRPr lang="en-US" dirty="0"/>
          </a:p>
        </p:txBody>
      </p:sp>
      <p:grpSp>
        <p:nvGrpSpPr>
          <p:cNvPr id="5" name="Group 4"/>
          <p:cNvGrpSpPr/>
          <p:nvPr/>
        </p:nvGrpSpPr>
        <p:grpSpPr>
          <a:xfrm>
            <a:off x="76200" y="779378"/>
            <a:ext cx="8931819" cy="5461756"/>
            <a:chOff x="366207" y="216274"/>
            <a:chExt cx="8591905" cy="6265935"/>
          </a:xfrm>
        </p:grpSpPr>
        <p:sp>
          <p:nvSpPr>
            <p:cNvPr id="6" name="Rectangle 5"/>
            <p:cNvSpPr/>
            <p:nvPr/>
          </p:nvSpPr>
          <p:spPr>
            <a:xfrm>
              <a:off x="2133600" y="1013983"/>
              <a:ext cx="4953000" cy="4485246"/>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Connector 6"/>
            <p:cNvCxnSpPr/>
            <p:nvPr/>
          </p:nvCxnSpPr>
          <p:spPr>
            <a:xfrm>
              <a:off x="2057400" y="785383"/>
              <a:ext cx="0" cy="4846320"/>
            </a:xfrm>
            <a:prstGeom prst="line">
              <a:avLst/>
            </a:prstGeom>
            <a:ln>
              <a:solidFill>
                <a:schemeClr val="bg1">
                  <a:lumMod val="7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3759200" y="785383"/>
              <a:ext cx="0" cy="4846320"/>
            </a:xfrm>
            <a:prstGeom prst="line">
              <a:avLst/>
            </a:prstGeom>
            <a:ln>
              <a:solidFill>
                <a:schemeClr val="bg1">
                  <a:lumMod val="7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461000" y="785383"/>
              <a:ext cx="0" cy="4846320"/>
            </a:xfrm>
            <a:prstGeom prst="line">
              <a:avLst/>
            </a:prstGeom>
            <a:ln>
              <a:solidFill>
                <a:schemeClr val="bg1">
                  <a:lumMod val="7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7162800" y="785383"/>
              <a:ext cx="0" cy="4846320"/>
            </a:xfrm>
            <a:prstGeom prst="line">
              <a:avLst/>
            </a:prstGeom>
            <a:ln>
              <a:solidFill>
                <a:schemeClr val="bg1">
                  <a:lumMod val="7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546708" y="224135"/>
              <a:ext cx="1339874" cy="762870"/>
            </a:xfrm>
            <a:prstGeom prst="rect">
              <a:avLst/>
            </a:prstGeom>
            <a:noFill/>
            <a:ln>
              <a:solidFill>
                <a:schemeClr val="bg1">
                  <a:lumMod val="75000"/>
                </a:schemeClr>
              </a:solidFill>
            </a:ln>
          </p:spPr>
          <p:txBody>
            <a:bodyPr wrap="none" rtlCol="0">
              <a:spAutoFit/>
            </a:bodyPr>
            <a:lstStyle/>
            <a:p>
              <a:pPr algn="ctr"/>
              <a:r>
                <a:rPr lang="en-US" sz="1200" dirty="0" smtClean="0"/>
                <a:t>Preliminary Steps:</a:t>
              </a:r>
            </a:p>
            <a:p>
              <a:pPr algn="ctr"/>
              <a:r>
                <a:rPr lang="en-US" sz="1200" dirty="0" smtClean="0"/>
                <a:t>Issue Report</a:t>
              </a:r>
              <a:r>
                <a:rPr lang="en-US" sz="1200" dirty="0"/>
                <a:t> </a:t>
              </a:r>
              <a:r>
                <a:rPr lang="en-US" sz="1200" dirty="0" smtClean="0"/>
                <a:t>&amp;</a:t>
              </a:r>
            </a:p>
            <a:p>
              <a:pPr algn="ctr"/>
              <a:r>
                <a:rPr lang="en-US" sz="1200" dirty="0" smtClean="0"/>
                <a:t>Input Development</a:t>
              </a:r>
              <a:endParaRPr lang="en-US" sz="1200" dirty="0"/>
            </a:p>
          </p:txBody>
        </p:sp>
        <p:sp>
          <p:nvSpPr>
            <p:cNvPr id="12" name="TextBox 11"/>
            <p:cNvSpPr txBox="1"/>
            <p:nvPr/>
          </p:nvSpPr>
          <p:spPr>
            <a:xfrm>
              <a:off x="2439509" y="224135"/>
              <a:ext cx="1056956" cy="646331"/>
            </a:xfrm>
            <a:prstGeom prst="rect">
              <a:avLst/>
            </a:prstGeom>
            <a:noFill/>
            <a:ln>
              <a:solidFill>
                <a:schemeClr val="bg1">
                  <a:lumMod val="75000"/>
                </a:schemeClr>
              </a:solidFill>
            </a:ln>
          </p:spPr>
          <p:txBody>
            <a:bodyPr wrap="none" rtlCol="0">
              <a:spAutoFit/>
            </a:bodyPr>
            <a:lstStyle/>
            <a:p>
              <a:pPr algn="ctr"/>
              <a:r>
                <a:rPr lang="en-US" sz="1200" dirty="0" smtClean="0"/>
                <a:t>Phase 1:</a:t>
              </a:r>
              <a:br>
                <a:rPr lang="en-US" sz="1200" dirty="0" smtClean="0"/>
              </a:br>
              <a:r>
                <a:rPr lang="en-US" sz="1200" dirty="0" smtClean="0"/>
                <a:t>Policy -</a:t>
              </a:r>
              <a:br>
                <a:rPr lang="en-US" sz="1200" dirty="0" smtClean="0"/>
              </a:br>
              <a:r>
                <a:rPr lang="en-US" sz="1200" dirty="0" smtClean="0"/>
                <a:t>Requirements</a:t>
              </a:r>
              <a:endParaRPr lang="en-US" sz="1200" dirty="0"/>
            </a:p>
          </p:txBody>
        </p:sp>
        <p:sp>
          <p:nvSpPr>
            <p:cNvPr id="13" name="TextBox 12"/>
            <p:cNvSpPr txBox="1"/>
            <p:nvPr/>
          </p:nvSpPr>
          <p:spPr>
            <a:xfrm>
              <a:off x="3972335" y="224135"/>
              <a:ext cx="1293944" cy="646331"/>
            </a:xfrm>
            <a:prstGeom prst="rect">
              <a:avLst/>
            </a:prstGeom>
            <a:noFill/>
            <a:ln>
              <a:solidFill>
                <a:schemeClr val="bg1">
                  <a:lumMod val="75000"/>
                </a:schemeClr>
              </a:solidFill>
            </a:ln>
          </p:spPr>
          <p:txBody>
            <a:bodyPr wrap="none" rtlCol="0">
              <a:spAutoFit/>
            </a:bodyPr>
            <a:lstStyle/>
            <a:p>
              <a:pPr algn="ctr"/>
              <a:r>
                <a:rPr lang="en-US" sz="1200" dirty="0" smtClean="0"/>
                <a:t>Phase 2:</a:t>
              </a:r>
            </a:p>
            <a:p>
              <a:pPr algn="ctr"/>
              <a:r>
                <a:rPr lang="en-US" sz="1200" dirty="0" smtClean="0"/>
                <a:t>Policy - </a:t>
              </a:r>
              <a:br>
                <a:rPr lang="en-US" sz="1200" dirty="0" smtClean="0"/>
              </a:br>
              <a:r>
                <a:rPr lang="en-US" sz="1200" dirty="0" smtClean="0"/>
                <a:t>Functional Design</a:t>
              </a:r>
              <a:endParaRPr lang="en-US" sz="1200" dirty="0"/>
            </a:p>
          </p:txBody>
        </p:sp>
        <p:sp>
          <p:nvSpPr>
            <p:cNvPr id="14" name="TextBox 13"/>
            <p:cNvSpPr txBox="1"/>
            <p:nvPr/>
          </p:nvSpPr>
          <p:spPr>
            <a:xfrm>
              <a:off x="5705051" y="224135"/>
              <a:ext cx="1188274" cy="646331"/>
            </a:xfrm>
            <a:prstGeom prst="rect">
              <a:avLst/>
            </a:prstGeom>
            <a:noFill/>
            <a:ln>
              <a:solidFill>
                <a:schemeClr val="bg1">
                  <a:lumMod val="75000"/>
                </a:schemeClr>
              </a:solidFill>
            </a:ln>
          </p:spPr>
          <p:txBody>
            <a:bodyPr wrap="none" rtlCol="0">
              <a:spAutoFit/>
            </a:bodyPr>
            <a:lstStyle/>
            <a:p>
              <a:pPr algn="ctr"/>
              <a:r>
                <a:rPr lang="en-US" sz="1200" dirty="0" smtClean="0"/>
                <a:t>Phase 3:</a:t>
              </a:r>
            </a:p>
            <a:p>
              <a:pPr algn="ctr"/>
              <a:r>
                <a:rPr lang="en-US" sz="1200" dirty="0" smtClean="0"/>
                <a:t>Implementation</a:t>
              </a:r>
              <a:br>
                <a:rPr lang="en-US" sz="1200" dirty="0" smtClean="0"/>
              </a:br>
              <a:r>
                <a:rPr lang="en-US" sz="1200" dirty="0" smtClean="0"/>
                <a:t> Guidance</a:t>
              </a:r>
              <a:endParaRPr lang="en-US" sz="1200" dirty="0"/>
            </a:p>
          </p:txBody>
        </p:sp>
        <p:sp>
          <p:nvSpPr>
            <p:cNvPr id="15" name="Left-Right Arrow 14"/>
            <p:cNvSpPr/>
            <p:nvPr/>
          </p:nvSpPr>
          <p:spPr>
            <a:xfrm>
              <a:off x="2133600" y="5638800"/>
              <a:ext cx="4953000" cy="3810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Policy Development Process (PDP) Working Group</a:t>
              </a:r>
              <a:endParaRPr lang="en-US" sz="1400" dirty="0"/>
            </a:p>
          </p:txBody>
        </p:sp>
        <p:sp>
          <p:nvSpPr>
            <p:cNvPr id="16" name="Oval 15"/>
            <p:cNvSpPr/>
            <p:nvPr/>
          </p:nvSpPr>
          <p:spPr>
            <a:xfrm>
              <a:off x="2660344" y="6019800"/>
              <a:ext cx="159056"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A</a:t>
              </a:r>
              <a:endParaRPr lang="en-US" b="1" dirty="0"/>
            </a:p>
          </p:txBody>
        </p:sp>
        <p:sp>
          <p:nvSpPr>
            <p:cNvPr id="17" name="Oval 16"/>
            <p:cNvSpPr/>
            <p:nvPr/>
          </p:nvSpPr>
          <p:spPr>
            <a:xfrm>
              <a:off x="2965144" y="6019800"/>
              <a:ext cx="159056"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t>Z</a:t>
              </a:r>
              <a:endParaRPr lang="en-US" b="1" dirty="0"/>
            </a:p>
          </p:txBody>
        </p:sp>
        <p:sp>
          <p:nvSpPr>
            <p:cNvPr id="18" name="TextBox 17"/>
            <p:cNvSpPr txBox="1"/>
            <p:nvPr/>
          </p:nvSpPr>
          <p:spPr>
            <a:xfrm>
              <a:off x="2743200" y="5943600"/>
              <a:ext cx="3947619" cy="538609"/>
            </a:xfrm>
            <a:prstGeom prst="rect">
              <a:avLst/>
            </a:prstGeom>
            <a:noFill/>
          </p:spPr>
          <p:txBody>
            <a:bodyPr wrap="none" rtlCol="0">
              <a:spAutoFit/>
            </a:bodyPr>
            <a:lstStyle/>
            <a:p>
              <a:pPr>
                <a:spcAft>
                  <a:spcPts val="600"/>
                </a:spcAft>
              </a:pPr>
              <a:r>
                <a:rPr lang="en-US" sz="1200" dirty="0" smtClean="0"/>
                <a:t>…       indicates proposed order to reflect inter-dependencies</a:t>
              </a:r>
            </a:p>
            <a:p>
              <a:r>
                <a:rPr lang="en-US" sz="1200" dirty="0"/>
                <a:t> </a:t>
              </a:r>
              <a:r>
                <a:rPr lang="en-US" sz="1200" dirty="0" smtClean="0"/>
                <a:t>         indicates GNSO Council approval</a:t>
              </a:r>
              <a:endParaRPr lang="en-US" sz="1200" dirty="0"/>
            </a:p>
          </p:txBody>
        </p:sp>
        <p:sp>
          <p:nvSpPr>
            <p:cNvPr id="19" name="Notched Right Arrow 18"/>
            <p:cNvSpPr/>
            <p:nvPr/>
          </p:nvSpPr>
          <p:spPr>
            <a:xfrm>
              <a:off x="381000" y="5638800"/>
              <a:ext cx="1659851" cy="367099"/>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Input to PDP WG</a:t>
              </a:r>
              <a:endParaRPr lang="en-US" sz="1400" dirty="0"/>
            </a:p>
          </p:txBody>
        </p:sp>
        <p:sp>
          <p:nvSpPr>
            <p:cNvPr id="20" name="Notched Right Arrow 19"/>
            <p:cNvSpPr/>
            <p:nvPr/>
          </p:nvSpPr>
          <p:spPr>
            <a:xfrm>
              <a:off x="7162801" y="5638800"/>
              <a:ext cx="1752600" cy="367099"/>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Output of PDP WG</a:t>
              </a:r>
              <a:endParaRPr lang="en-US" sz="1400" dirty="0"/>
            </a:p>
          </p:txBody>
        </p:sp>
        <p:grpSp>
          <p:nvGrpSpPr>
            <p:cNvPr id="21" name="Group 20"/>
            <p:cNvGrpSpPr/>
            <p:nvPr/>
          </p:nvGrpSpPr>
          <p:grpSpPr>
            <a:xfrm>
              <a:off x="381000" y="1173480"/>
              <a:ext cx="6858000" cy="350520"/>
              <a:chOff x="381000" y="1090183"/>
              <a:chExt cx="6858000" cy="350520"/>
            </a:xfrm>
          </p:grpSpPr>
          <p:sp>
            <p:nvSpPr>
              <p:cNvPr id="112" name="Rounded Rectangle 111"/>
              <p:cNvSpPr/>
              <p:nvPr/>
            </p:nvSpPr>
            <p:spPr>
              <a:xfrm>
                <a:off x="381000" y="1166383"/>
                <a:ext cx="6858000" cy="274320"/>
              </a:xfrm>
              <a:prstGeom prst="round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 name="TextBox 112"/>
              <p:cNvSpPr txBox="1"/>
              <p:nvPr/>
            </p:nvSpPr>
            <p:spPr>
              <a:xfrm>
                <a:off x="457200" y="1166383"/>
                <a:ext cx="1000595" cy="246221"/>
              </a:xfrm>
              <a:prstGeom prst="rect">
                <a:avLst/>
              </a:prstGeom>
              <a:noFill/>
            </p:spPr>
            <p:txBody>
              <a:bodyPr wrap="none" rtlCol="0">
                <a:spAutoFit/>
              </a:bodyPr>
              <a:lstStyle/>
              <a:p>
                <a:r>
                  <a:rPr lang="en-US" sz="1000" dirty="0" smtClean="0"/>
                  <a:t>Users/Purposes</a:t>
                </a:r>
              </a:p>
            </p:txBody>
          </p:sp>
          <p:sp>
            <p:nvSpPr>
              <p:cNvPr id="114" name="TextBox 113"/>
              <p:cNvSpPr txBox="1"/>
              <p:nvPr/>
            </p:nvSpPr>
            <p:spPr>
              <a:xfrm>
                <a:off x="2362200" y="1166383"/>
                <a:ext cx="1279517" cy="246221"/>
              </a:xfrm>
              <a:prstGeom prst="rect">
                <a:avLst/>
              </a:prstGeom>
              <a:noFill/>
            </p:spPr>
            <p:txBody>
              <a:bodyPr wrap="none" rtlCol="0">
                <a:spAutoFit/>
              </a:bodyPr>
              <a:lstStyle/>
              <a:p>
                <a:r>
                  <a:rPr lang="en-US" sz="1000" dirty="0" smtClean="0"/>
                  <a:t>Users/Purposes Reqs</a:t>
                </a:r>
                <a:endParaRPr lang="en-US" sz="1000" dirty="0"/>
              </a:p>
            </p:txBody>
          </p:sp>
          <p:sp>
            <p:nvSpPr>
              <p:cNvPr id="115" name="TextBox 114"/>
              <p:cNvSpPr txBox="1"/>
              <p:nvPr/>
            </p:nvSpPr>
            <p:spPr>
              <a:xfrm>
                <a:off x="3962400" y="1166383"/>
                <a:ext cx="1378904" cy="246221"/>
              </a:xfrm>
              <a:prstGeom prst="rect">
                <a:avLst/>
              </a:prstGeom>
              <a:noFill/>
            </p:spPr>
            <p:txBody>
              <a:bodyPr wrap="none" rtlCol="0">
                <a:spAutoFit/>
              </a:bodyPr>
              <a:lstStyle/>
              <a:p>
                <a:r>
                  <a:rPr lang="en-US" sz="1000" dirty="0" smtClean="0"/>
                  <a:t>Users/Purposes Design</a:t>
                </a:r>
                <a:endParaRPr lang="en-US" sz="1000" dirty="0"/>
              </a:p>
            </p:txBody>
          </p:sp>
          <p:sp>
            <p:nvSpPr>
              <p:cNvPr id="116" name="TextBox 115"/>
              <p:cNvSpPr txBox="1"/>
              <p:nvPr/>
            </p:nvSpPr>
            <p:spPr>
              <a:xfrm>
                <a:off x="5638800" y="1166383"/>
                <a:ext cx="1519968" cy="246221"/>
              </a:xfrm>
              <a:prstGeom prst="rect">
                <a:avLst/>
              </a:prstGeom>
              <a:noFill/>
            </p:spPr>
            <p:txBody>
              <a:bodyPr wrap="none" rtlCol="0">
                <a:spAutoFit/>
              </a:bodyPr>
              <a:lstStyle/>
              <a:p>
                <a:r>
                  <a:rPr lang="en-US" sz="1000" dirty="0" smtClean="0"/>
                  <a:t>Users/Purposes Guidance</a:t>
                </a:r>
                <a:endParaRPr lang="en-US" sz="1000" dirty="0"/>
              </a:p>
            </p:txBody>
          </p:sp>
          <p:sp>
            <p:nvSpPr>
              <p:cNvPr id="117" name="Oval 116"/>
              <p:cNvSpPr/>
              <p:nvPr/>
            </p:nvSpPr>
            <p:spPr>
              <a:xfrm>
                <a:off x="3875823" y="1090183"/>
                <a:ext cx="159056" cy="152400"/>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B</a:t>
                </a:r>
                <a:endParaRPr lang="en-US" dirty="0"/>
              </a:p>
            </p:txBody>
          </p:sp>
          <p:sp>
            <p:nvSpPr>
              <p:cNvPr id="118" name="Oval 117"/>
              <p:cNvSpPr/>
              <p:nvPr/>
            </p:nvSpPr>
            <p:spPr>
              <a:xfrm>
                <a:off x="2275623" y="1090183"/>
                <a:ext cx="159056"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a:t>
                </a:r>
                <a:endParaRPr lang="en-US" dirty="0">
                  <a:solidFill>
                    <a:schemeClr val="tx1"/>
                  </a:solidFill>
                </a:endParaRPr>
              </a:p>
            </p:txBody>
          </p:sp>
          <p:sp>
            <p:nvSpPr>
              <p:cNvPr id="119" name="Oval 118"/>
              <p:cNvSpPr/>
              <p:nvPr/>
            </p:nvSpPr>
            <p:spPr>
              <a:xfrm>
                <a:off x="5535441" y="1090183"/>
                <a:ext cx="159056"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C</a:t>
                </a:r>
                <a:endParaRPr lang="en-US" dirty="0"/>
              </a:p>
            </p:txBody>
          </p:sp>
        </p:grpSp>
        <p:sp>
          <p:nvSpPr>
            <p:cNvPr id="22" name="TextBox 21"/>
            <p:cNvSpPr txBox="1"/>
            <p:nvPr/>
          </p:nvSpPr>
          <p:spPr>
            <a:xfrm>
              <a:off x="7281237" y="224135"/>
              <a:ext cx="1642757" cy="1200329"/>
            </a:xfrm>
            <a:prstGeom prst="rect">
              <a:avLst/>
            </a:prstGeom>
            <a:solidFill>
              <a:schemeClr val="bg1"/>
            </a:solidFill>
            <a:ln>
              <a:solidFill>
                <a:schemeClr val="bg1">
                  <a:lumMod val="75000"/>
                </a:schemeClr>
              </a:solidFill>
            </a:ln>
          </p:spPr>
          <p:txBody>
            <a:bodyPr wrap="none" rtlCol="0">
              <a:spAutoFit/>
            </a:bodyPr>
            <a:lstStyle/>
            <a:p>
              <a:pPr algn="ctr"/>
              <a:r>
                <a:rPr lang="en-US" sz="1200" dirty="0" smtClean="0"/>
                <a:t>Next Steps:</a:t>
              </a:r>
            </a:p>
            <a:p>
              <a:pPr algn="ctr"/>
              <a:r>
                <a:rPr lang="en-US" sz="1200" dirty="0" smtClean="0"/>
                <a:t>GNSO Council Approval</a:t>
              </a:r>
            </a:p>
            <a:p>
              <a:pPr algn="ctr"/>
              <a:r>
                <a:rPr lang="en-US" sz="1200" dirty="0" smtClean="0"/>
                <a:t>Board Approval</a:t>
              </a:r>
            </a:p>
            <a:p>
              <a:pPr algn="ctr"/>
              <a:r>
                <a:rPr lang="en-US" sz="1200" dirty="0" smtClean="0"/>
                <a:t>IRT Formation</a:t>
              </a:r>
            </a:p>
            <a:p>
              <a:pPr algn="ctr"/>
              <a:r>
                <a:rPr lang="en-US" sz="1200" dirty="0" smtClean="0"/>
                <a:t>Implementation</a:t>
              </a:r>
              <a:endParaRPr lang="en-US" sz="1200" dirty="0"/>
            </a:p>
          </p:txBody>
        </p:sp>
        <p:sp>
          <p:nvSpPr>
            <p:cNvPr id="23" name="TextBox 22"/>
            <p:cNvSpPr txBox="1"/>
            <p:nvPr/>
          </p:nvSpPr>
          <p:spPr>
            <a:xfrm>
              <a:off x="366207" y="5943600"/>
              <a:ext cx="1698798" cy="461665"/>
            </a:xfrm>
            <a:prstGeom prst="rect">
              <a:avLst/>
            </a:prstGeom>
            <a:noFill/>
          </p:spPr>
          <p:txBody>
            <a:bodyPr wrap="none" rtlCol="0">
              <a:spAutoFit/>
            </a:bodyPr>
            <a:lstStyle/>
            <a:p>
              <a:pPr algn="ctr"/>
              <a:r>
                <a:rPr lang="en-US" sz="1200" dirty="0" smtClean="0"/>
                <a:t>[ Initiation of PDP ]</a:t>
              </a:r>
              <a:br>
                <a:rPr lang="en-US" sz="1200" dirty="0" smtClean="0"/>
              </a:br>
              <a:r>
                <a:rPr lang="en-US" sz="1200" dirty="0" smtClean="0"/>
                <a:t>Approval of PDP Charter</a:t>
              </a:r>
              <a:endParaRPr lang="en-US" sz="1200" dirty="0"/>
            </a:p>
          </p:txBody>
        </p:sp>
        <p:cxnSp>
          <p:nvCxnSpPr>
            <p:cNvPr id="24" name="Straight Arrow Connector 23"/>
            <p:cNvCxnSpPr/>
            <p:nvPr/>
          </p:nvCxnSpPr>
          <p:spPr>
            <a:xfrm>
              <a:off x="1905000" y="547301"/>
              <a:ext cx="548640" cy="0"/>
            </a:xfrm>
            <a:prstGeom prst="straightConnector1">
              <a:avLst/>
            </a:prstGeom>
            <a:ln w="73025">
              <a:tailEnd type="triangle" w="med" len="med"/>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12" idx="3"/>
              <a:endCxn id="13" idx="1"/>
            </p:cNvCxnSpPr>
            <p:nvPr/>
          </p:nvCxnSpPr>
          <p:spPr>
            <a:xfrm>
              <a:off x="3496465" y="547301"/>
              <a:ext cx="475870" cy="0"/>
            </a:xfrm>
            <a:prstGeom prst="straightConnector1">
              <a:avLst/>
            </a:prstGeom>
            <a:ln w="73025">
              <a:tailEnd type="triangle" w="med" len="med"/>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V="1">
              <a:off x="6932720" y="452735"/>
              <a:ext cx="348517" cy="2232"/>
            </a:xfrm>
            <a:prstGeom prst="straightConnector1">
              <a:avLst/>
            </a:prstGeom>
            <a:ln w="73025">
              <a:tailEnd type="triangle" w="med" len="med"/>
            </a:ln>
          </p:spPr>
          <p:style>
            <a:lnRef idx="1">
              <a:schemeClr val="accent1"/>
            </a:lnRef>
            <a:fillRef idx="0">
              <a:schemeClr val="accent1"/>
            </a:fillRef>
            <a:effectRef idx="0">
              <a:schemeClr val="accent1"/>
            </a:effectRef>
            <a:fontRef idx="minor">
              <a:schemeClr val="tx1"/>
            </a:fontRef>
          </p:style>
        </p:cxnSp>
        <p:pic>
          <p:nvPicPr>
            <p:cNvPr id="27" name="Picture 4" descr="http://www.clker.com/cliparts/1/r/2/p/Y/Y/circular-arrow-in-blue-hues-dark-grey-border-md.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14539" y="216274"/>
              <a:ext cx="500461" cy="500461"/>
            </a:xfrm>
            <a:prstGeom prst="rect">
              <a:avLst/>
            </a:prstGeom>
            <a:noFill/>
            <a:extLst>
              <a:ext uri="{909E8E84-426E-40DD-AFC4-6F175D3DCCD1}">
                <a14:hiddenFill xmlns:a14="http://schemas.microsoft.com/office/drawing/2010/main">
                  <a:solidFill>
                    <a:srgbClr val="FFFFFF"/>
                  </a:solidFill>
                </a14:hiddenFill>
              </a:ext>
            </a:extLst>
          </p:spPr>
        </p:pic>
        <p:grpSp>
          <p:nvGrpSpPr>
            <p:cNvPr id="28" name="Group 27"/>
            <p:cNvGrpSpPr/>
            <p:nvPr/>
          </p:nvGrpSpPr>
          <p:grpSpPr>
            <a:xfrm>
              <a:off x="381000" y="1699783"/>
              <a:ext cx="6858316" cy="904301"/>
              <a:chOff x="381000" y="1699783"/>
              <a:chExt cx="6858316" cy="904301"/>
            </a:xfrm>
          </p:grpSpPr>
          <p:sp>
            <p:nvSpPr>
              <p:cNvPr id="88" name="Rounded Rectangle 87"/>
              <p:cNvSpPr/>
              <p:nvPr/>
            </p:nvSpPr>
            <p:spPr>
              <a:xfrm>
                <a:off x="381000" y="1775983"/>
                <a:ext cx="6858316" cy="274320"/>
              </a:xfrm>
              <a:prstGeom prst="round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9" name="TextBox 88"/>
              <p:cNvSpPr txBox="1"/>
              <p:nvPr/>
            </p:nvSpPr>
            <p:spPr>
              <a:xfrm>
                <a:off x="482572" y="1775983"/>
                <a:ext cx="875561" cy="246221"/>
              </a:xfrm>
              <a:prstGeom prst="rect">
                <a:avLst/>
              </a:prstGeom>
              <a:noFill/>
            </p:spPr>
            <p:txBody>
              <a:bodyPr wrap="none" rtlCol="0">
                <a:spAutoFit/>
              </a:bodyPr>
              <a:lstStyle/>
              <a:p>
                <a:r>
                  <a:rPr lang="en-US" sz="1000" dirty="0" smtClean="0"/>
                  <a:t>Gated Access</a:t>
                </a:r>
                <a:endParaRPr lang="en-US" sz="1000" i="1" dirty="0"/>
              </a:p>
            </p:txBody>
          </p:sp>
          <p:sp>
            <p:nvSpPr>
              <p:cNvPr id="90" name="TextBox 89"/>
              <p:cNvSpPr txBox="1"/>
              <p:nvPr/>
            </p:nvSpPr>
            <p:spPr>
              <a:xfrm>
                <a:off x="2387572" y="1775983"/>
                <a:ext cx="1154483" cy="246221"/>
              </a:xfrm>
              <a:prstGeom prst="rect">
                <a:avLst/>
              </a:prstGeom>
              <a:noFill/>
            </p:spPr>
            <p:txBody>
              <a:bodyPr wrap="none" rtlCol="0">
                <a:spAutoFit/>
              </a:bodyPr>
              <a:lstStyle/>
              <a:p>
                <a:r>
                  <a:rPr lang="en-US" sz="1000" dirty="0" smtClean="0"/>
                  <a:t>Gated Access Reqs</a:t>
                </a:r>
                <a:endParaRPr lang="en-US" sz="1000" dirty="0"/>
              </a:p>
            </p:txBody>
          </p:sp>
          <p:sp>
            <p:nvSpPr>
              <p:cNvPr id="91" name="TextBox 90"/>
              <p:cNvSpPr txBox="1"/>
              <p:nvPr/>
            </p:nvSpPr>
            <p:spPr>
              <a:xfrm>
                <a:off x="3987772" y="1775983"/>
                <a:ext cx="1253869" cy="246221"/>
              </a:xfrm>
              <a:prstGeom prst="rect">
                <a:avLst/>
              </a:prstGeom>
              <a:noFill/>
            </p:spPr>
            <p:txBody>
              <a:bodyPr wrap="none" rtlCol="0">
                <a:spAutoFit/>
              </a:bodyPr>
              <a:lstStyle/>
              <a:p>
                <a:r>
                  <a:rPr lang="en-US" sz="1000" dirty="0" smtClean="0"/>
                  <a:t>Gated Access Design</a:t>
                </a:r>
                <a:endParaRPr lang="en-US" sz="1000" dirty="0"/>
              </a:p>
            </p:txBody>
          </p:sp>
          <p:sp>
            <p:nvSpPr>
              <p:cNvPr id="92" name="TextBox 91"/>
              <p:cNvSpPr txBox="1"/>
              <p:nvPr/>
            </p:nvSpPr>
            <p:spPr>
              <a:xfrm>
                <a:off x="5664172" y="1775983"/>
                <a:ext cx="1394934" cy="246221"/>
              </a:xfrm>
              <a:prstGeom prst="rect">
                <a:avLst/>
              </a:prstGeom>
              <a:noFill/>
            </p:spPr>
            <p:txBody>
              <a:bodyPr wrap="none" rtlCol="0">
                <a:spAutoFit/>
              </a:bodyPr>
              <a:lstStyle/>
              <a:p>
                <a:r>
                  <a:rPr lang="en-US" sz="1000" dirty="0" smtClean="0"/>
                  <a:t>Gated Access Guidance</a:t>
                </a:r>
                <a:endParaRPr lang="en-US" sz="1000" dirty="0"/>
              </a:p>
            </p:txBody>
          </p:sp>
          <p:sp>
            <p:nvSpPr>
              <p:cNvPr id="93" name="Oval 92"/>
              <p:cNvSpPr/>
              <p:nvPr/>
            </p:nvSpPr>
            <p:spPr>
              <a:xfrm>
                <a:off x="2275623" y="1699783"/>
                <a:ext cx="159056"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a:t>
                </a:r>
                <a:endParaRPr lang="en-US" dirty="0">
                  <a:solidFill>
                    <a:schemeClr val="tx1"/>
                  </a:solidFill>
                </a:endParaRPr>
              </a:p>
            </p:txBody>
          </p:sp>
          <p:sp>
            <p:nvSpPr>
              <p:cNvPr id="94" name="Oval 93"/>
              <p:cNvSpPr/>
              <p:nvPr/>
            </p:nvSpPr>
            <p:spPr>
              <a:xfrm>
                <a:off x="3875823" y="1699783"/>
                <a:ext cx="159056"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C</a:t>
                </a:r>
                <a:endParaRPr lang="en-US" dirty="0"/>
              </a:p>
            </p:txBody>
          </p:sp>
          <p:sp>
            <p:nvSpPr>
              <p:cNvPr id="95" name="Rounded Rectangle 94"/>
              <p:cNvSpPr/>
              <p:nvPr/>
            </p:nvSpPr>
            <p:spPr>
              <a:xfrm>
                <a:off x="381000" y="2048347"/>
                <a:ext cx="6858316" cy="274320"/>
              </a:xfrm>
              <a:prstGeom prst="roundRect">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TextBox 95"/>
              <p:cNvSpPr txBox="1"/>
              <p:nvPr/>
            </p:nvSpPr>
            <p:spPr>
              <a:xfrm>
                <a:off x="482572" y="2048347"/>
                <a:ext cx="925253" cy="246221"/>
              </a:xfrm>
              <a:prstGeom prst="rect">
                <a:avLst/>
              </a:prstGeom>
              <a:noFill/>
            </p:spPr>
            <p:txBody>
              <a:bodyPr wrap="none" rtlCol="0">
                <a:spAutoFit/>
              </a:bodyPr>
              <a:lstStyle/>
              <a:p>
                <a:r>
                  <a:rPr lang="en-US" sz="1000" dirty="0" smtClean="0"/>
                  <a:t>Data Accuracy</a:t>
                </a:r>
                <a:endParaRPr lang="en-US" sz="1000" dirty="0"/>
              </a:p>
            </p:txBody>
          </p:sp>
          <p:sp>
            <p:nvSpPr>
              <p:cNvPr id="97" name="TextBox 96"/>
              <p:cNvSpPr txBox="1"/>
              <p:nvPr/>
            </p:nvSpPr>
            <p:spPr>
              <a:xfrm>
                <a:off x="2387572" y="2048347"/>
                <a:ext cx="1204176" cy="246221"/>
              </a:xfrm>
              <a:prstGeom prst="rect">
                <a:avLst/>
              </a:prstGeom>
              <a:noFill/>
            </p:spPr>
            <p:txBody>
              <a:bodyPr wrap="none" rtlCol="0">
                <a:spAutoFit/>
              </a:bodyPr>
              <a:lstStyle/>
              <a:p>
                <a:r>
                  <a:rPr lang="en-US" sz="1000" dirty="0" smtClean="0"/>
                  <a:t>Data Accuracy Reqs</a:t>
                </a:r>
                <a:endParaRPr lang="en-US" sz="1000" dirty="0"/>
              </a:p>
            </p:txBody>
          </p:sp>
          <p:sp>
            <p:nvSpPr>
              <p:cNvPr id="98" name="TextBox 97"/>
              <p:cNvSpPr txBox="1"/>
              <p:nvPr/>
            </p:nvSpPr>
            <p:spPr>
              <a:xfrm>
                <a:off x="3987772" y="2048347"/>
                <a:ext cx="1303562" cy="246221"/>
              </a:xfrm>
              <a:prstGeom prst="rect">
                <a:avLst/>
              </a:prstGeom>
              <a:noFill/>
            </p:spPr>
            <p:txBody>
              <a:bodyPr wrap="none" rtlCol="0">
                <a:spAutoFit/>
              </a:bodyPr>
              <a:lstStyle/>
              <a:p>
                <a:r>
                  <a:rPr lang="en-US" sz="1000" dirty="0" smtClean="0"/>
                  <a:t>Data Accuracy Design</a:t>
                </a:r>
                <a:endParaRPr lang="en-US" sz="1000" dirty="0"/>
              </a:p>
            </p:txBody>
          </p:sp>
          <p:sp>
            <p:nvSpPr>
              <p:cNvPr id="99" name="TextBox 98"/>
              <p:cNvSpPr txBox="1"/>
              <p:nvPr/>
            </p:nvSpPr>
            <p:spPr>
              <a:xfrm>
                <a:off x="5664172" y="2048347"/>
                <a:ext cx="1444626" cy="246221"/>
              </a:xfrm>
              <a:prstGeom prst="rect">
                <a:avLst/>
              </a:prstGeom>
              <a:noFill/>
            </p:spPr>
            <p:txBody>
              <a:bodyPr wrap="none" rtlCol="0">
                <a:spAutoFit/>
              </a:bodyPr>
              <a:lstStyle/>
              <a:p>
                <a:r>
                  <a:rPr lang="en-US" sz="1000" dirty="0" smtClean="0"/>
                  <a:t>Data Accuracy Guidance</a:t>
                </a:r>
                <a:endParaRPr lang="en-US" sz="1000" dirty="0"/>
              </a:p>
            </p:txBody>
          </p:sp>
          <p:sp>
            <p:nvSpPr>
              <p:cNvPr id="100" name="Oval 99"/>
              <p:cNvSpPr/>
              <p:nvPr/>
            </p:nvSpPr>
            <p:spPr>
              <a:xfrm>
                <a:off x="2275623" y="1972147"/>
                <a:ext cx="159056"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a:t>
                </a:r>
                <a:endParaRPr lang="en-US" dirty="0">
                  <a:solidFill>
                    <a:schemeClr val="tx1"/>
                  </a:solidFill>
                </a:endParaRPr>
              </a:p>
            </p:txBody>
          </p:sp>
          <p:sp>
            <p:nvSpPr>
              <p:cNvPr id="101" name="Oval 100"/>
              <p:cNvSpPr/>
              <p:nvPr/>
            </p:nvSpPr>
            <p:spPr>
              <a:xfrm>
                <a:off x="3875823" y="1972147"/>
                <a:ext cx="159056"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C</a:t>
                </a:r>
                <a:endParaRPr lang="en-US" dirty="0"/>
              </a:p>
            </p:txBody>
          </p:sp>
          <p:sp>
            <p:nvSpPr>
              <p:cNvPr id="102" name="Oval 101"/>
              <p:cNvSpPr/>
              <p:nvPr/>
            </p:nvSpPr>
            <p:spPr>
              <a:xfrm>
                <a:off x="5535441" y="1699783"/>
                <a:ext cx="159056" cy="152400"/>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D</a:t>
                </a:r>
                <a:endParaRPr lang="en-US" dirty="0"/>
              </a:p>
            </p:txBody>
          </p:sp>
          <p:sp>
            <p:nvSpPr>
              <p:cNvPr id="103" name="Oval 102"/>
              <p:cNvSpPr/>
              <p:nvPr/>
            </p:nvSpPr>
            <p:spPr>
              <a:xfrm>
                <a:off x="5535441" y="1972147"/>
                <a:ext cx="159056" cy="152400"/>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D</a:t>
                </a:r>
                <a:endParaRPr lang="en-US" dirty="0"/>
              </a:p>
            </p:txBody>
          </p:sp>
          <p:sp>
            <p:nvSpPr>
              <p:cNvPr id="104" name="Rounded Rectangle 103"/>
              <p:cNvSpPr/>
              <p:nvPr/>
            </p:nvSpPr>
            <p:spPr>
              <a:xfrm>
                <a:off x="381000" y="2329764"/>
                <a:ext cx="6858316" cy="274320"/>
              </a:xfrm>
              <a:prstGeom prst="roundRect">
                <a:avLst/>
              </a:prstGeom>
              <a:noFill/>
              <a:ln>
                <a:solidFill>
                  <a:schemeClr val="tx2"/>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dirty="0"/>
              </a:p>
            </p:txBody>
          </p:sp>
          <p:sp>
            <p:nvSpPr>
              <p:cNvPr id="105" name="TextBox 104"/>
              <p:cNvSpPr txBox="1"/>
              <p:nvPr/>
            </p:nvSpPr>
            <p:spPr>
              <a:xfrm>
                <a:off x="466022" y="2329764"/>
                <a:ext cx="939681" cy="246221"/>
              </a:xfrm>
              <a:prstGeom prst="rect">
                <a:avLst/>
              </a:prstGeom>
              <a:noFill/>
            </p:spPr>
            <p:txBody>
              <a:bodyPr wrap="none" rtlCol="0">
                <a:spAutoFit/>
              </a:bodyPr>
              <a:lstStyle/>
              <a:p>
                <a:r>
                  <a:rPr lang="en-US" sz="1000" dirty="0" smtClean="0"/>
                  <a:t>Data Elements</a:t>
                </a:r>
                <a:endParaRPr lang="en-US" sz="1000" i="1" dirty="0"/>
              </a:p>
            </p:txBody>
          </p:sp>
          <p:sp>
            <p:nvSpPr>
              <p:cNvPr id="106" name="TextBox 105"/>
              <p:cNvSpPr txBox="1"/>
              <p:nvPr/>
            </p:nvSpPr>
            <p:spPr>
              <a:xfrm>
                <a:off x="2371022" y="2329764"/>
                <a:ext cx="1168910" cy="246221"/>
              </a:xfrm>
              <a:prstGeom prst="rect">
                <a:avLst/>
              </a:prstGeom>
              <a:noFill/>
            </p:spPr>
            <p:txBody>
              <a:bodyPr wrap="none" rtlCol="0">
                <a:spAutoFit/>
              </a:bodyPr>
              <a:lstStyle/>
              <a:p>
                <a:r>
                  <a:rPr lang="en-US" sz="1000" dirty="0" smtClean="0"/>
                  <a:t>Data Element Reqs</a:t>
                </a:r>
                <a:endParaRPr lang="en-US" sz="1000" dirty="0"/>
              </a:p>
            </p:txBody>
          </p:sp>
          <p:sp>
            <p:nvSpPr>
              <p:cNvPr id="107" name="TextBox 106"/>
              <p:cNvSpPr txBox="1"/>
              <p:nvPr/>
            </p:nvSpPr>
            <p:spPr>
              <a:xfrm>
                <a:off x="3971222" y="2329764"/>
                <a:ext cx="1268296" cy="246221"/>
              </a:xfrm>
              <a:prstGeom prst="rect">
                <a:avLst/>
              </a:prstGeom>
              <a:noFill/>
            </p:spPr>
            <p:txBody>
              <a:bodyPr wrap="none" rtlCol="0">
                <a:spAutoFit/>
              </a:bodyPr>
              <a:lstStyle/>
              <a:p>
                <a:r>
                  <a:rPr lang="en-US" sz="1000" dirty="0" smtClean="0"/>
                  <a:t>Data Element Design</a:t>
                </a:r>
                <a:endParaRPr lang="en-US" sz="1000" dirty="0"/>
              </a:p>
            </p:txBody>
          </p:sp>
          <p:sp>
            <p:nvSpPr>
              <p:cNvPr id="108" name="TextBox 107"/>
              <p:cNvSpPr txBox="1"/>
              <p:nvPr/>
            </p:nvSpPr>
            <p:spPr>
              <a:xfrm>
                <a:off x="5647622" y="2329764"/>
                <a:ext cx="1409360" cy="246221"/>
              </a:xfrm>
              <a:prstGeom prst="rect">
                <a:avLst/>
              </a:prstGeom>
              <a:noFill/>
            </p:spPr>
            <p:txBody>
              <a:bodyPr wrap="none" rtlCol="0">
                <a:spAutoFit/>
              </a:bodyPr>
              <a:lstStyle/>
              <a:p>
                <a:r>
                  <a:rPr lang="en-US" sz="1000" dirty="0" smtClean="0"/>
                  <a:t>Data Element Guidance</a:t>
                </a:r>
                <a:endParaRPr lang="en-US" sz="1000" dirty="0"/>
              </a:p>
            </p:txBody>
          </p:sp>
          <p:sp>
            <p:nvSpPr>
              <p:cNvPr id="109" name="Oval 108"/>
              <p:cNvSpPr/>
              <p:nvPr/>
            </p:nvSpPr>
            <p:spPr>
              <a:xfrm>
                <a:off x="2275623" y="2253564"/>
                <a:ext cx="159056"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a:t>
                </a:r>
                <a:endParaRPr lang="en-US" dirty="0">
                  <a:solidFill>
                    <a:schemeClr val="tx1"/>
                  </a:solidFill>
                </a:endParaRPr>
              </a:p>
            </p:txBody>
          </p:sp>
          <p:sp>
            <p:nvSpPr>
              <p:cNvPr id="110" name="Oval 109"/>
              <p:cNvSpPr/>
              <p:nvPr/>
            </p:nvSpPr>
            <p:spPr>
              <a:xfrm>
                <a:off x="3875823" y="2253564"/>
                <a:ext cx="159056" cy="15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C</a:t>
                </a:r>
                <a:endParaRPr lang="en-US" dirty="0"/>
              </a:p>
            </p:txBody>
          </p:sp>
          <p:sp>
            <p:nvSpPr>
              <p:cNvPr id="111" name="Oval 110"/>
              <p:cNvSpPr/>
              <p:nvPr/>
            </p:nvSpPr>
            <p:spPr>
              <a:xfrm>
                <a:off x="5535441" y="2253564"/>
                <a:ext cx="159056" cy="152400"/>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D</a:t>
                </a:r>
                <a:endParaRPr lang="en-US" dirty="0"/>
              </a:p>
            </p:txBody>
          </p:sp>
        </p:grpSp>
        <p:grpSp>
          <p:nvGrpSpPr>
            <p:cNvPr id="29" name="Group 28"/>
            <p:cNvGrpSpPr/>
            <p:nvPr/>
          </p:nvGrpSpPr>
          <p:grpSpPr>
            <a:xfrm>
              <a:off x="381000" y="2854702"/>
              <a:ext cx="6858317" cy="350520"/>
              <a:chOff x="381000" y="2854702"/>
              <a:chExt cx="6858317" cy="350520"/>
            </a:xfrm>
          </p:grpSpPr>
          <p:sp>
            <p:nvSpPr>
              <p:cNvPr id="80" name="Rounded Rectangle 79"/>
              <p:cNvSpPr/>
              <p:nvPr/>
            </p:nvSpPr>
            <p:spPr>
              <a:xfrm>
                <a:off x="381000" y="2930902"/>
                <a:ext cx="6858317" cy="274320"/>
              </a:xfrm>
              <a:prstGeom prst="roundRec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TextBox 80"/>
              <p:cNvSpPr txBox="1"/>
              <p:nvPr/>
            </p:nvSpPr>
            <p:spPr>
              <a:xfrm>
                <a:off x="482572" y="2930902"/>
                <a:ext cx="554960" cy="246221"/>
              </a:xfrm>
              <a:prstGeom prst="rect">
                <a:avLst/>
              </a:prstGeom>
              <a:noFill/>
            </p:spPr>
            <p:txBody>
              <a:bodyPr wrap="none" rtlCol="0">
                <a:spAutoFit/>
              </a:bodyPr>
              <a:lstStyle/>
              <a:p>
                <a:r>
                  <a:rPr lang="en-US" sz="1000" dirty="0" smtClean="0"/>
                  <a:t>Privacy</a:t>
                </a:r>
                <a:endParaRPr lang="en-US" sz="1000" i="1" dirty="0"/>
              </a:p>
            </p:txBody>
          </p:sp>
          <p:sp>
            <p:nvSpPr>
              <p:cNvPr id="82" name="TextBox 81"/>
              <p:cNvSpPr txBox="1"/>
              <p:nvPr/>
            </p:nvSpPr>
            <p:spPr>
              <a:xfrm>
                <a:off x="2387572" y="2930902"/>
                <a:ext cx="833883" cy="246221"/>
              </a:xfrm>
              <a:prstGeom prst="rect">
                <a:avLst/>
              </a:prstGeom>
              <a:noFill/>
            </p:spPr>
            <p:txBody>
              <a:bodyPr wrap="none" rtlCol="0">
                <a:spAutoFit/>
              </a:bodyPr>
              <a:lstStyle/>
              <a:p>
                <a:r>
                  <a:rPr lang="en-US" sz="1000" dirty="0" smtClean="0"/>
                  <a:t>Privacy Reqs</a:t>
                </a:r>
                <a:endParaRPr lang="en-US" sz="1000" dirty="0"/>
              </a:p>
            </p:txBody>
          </p:sp>
          <p:sp>
            <p:nvSpPr>
              <p:cNvPr id="83" name="TextBox 82"/>
              <p:cNvSpPr txBox="1"/>
              <p:nvPr/>
            </p:nvSpPr>
            <p:spPr>
              <a:xfrm>
                <a:off x="3987772" y="2930902"/>
                <a:ext cx="933269" cy="246221"/>
              </a:xfrm>
              <a:prstGeom prst="rect">
                <a:avLst/>
              </a:prstGeom>
              <a:noFill/>
            </p:spPr>
            <p:txBody>
              <a:bodyPr wrap="none" rtlCol="0">
                <a:spAutoFit/>
              </a:bodyPr>
              <a:lstStyle/>
              <a:p>
                <a:r>
                  <a:rPr lang="en-US" sz="1000" dirty="0" smtClean="0"/>
                  <a:t>Privacy Design</a:t>
                </a:r>
                <a:endParaRPr lang="en-US" sz="1000" dirty="0"/>
              </a:p>
            </p:txBody>
          </p:sp>
          <p:sp>
            <p:nvSpPr>
              <p:cNvPr id="84" name="TextBox 83"/>
              <p:cNvSpPr txBox="1"/>
              <p:nvPr/>
            </p:nvSpPr>
            <p:spPr>
              <a:xfrm>
                <a:off x="5664172" y="2930902"/>
                <a:ext cx="1074333" cy="246221"/>
              </a:xfrm>
              <a:prstGeom prst="rect">
                <a:avLst/>
              </a:prstGeom>
              <a:noFill/>
            </p:spPr>
            <p:txBody>
              <a:bodyPr wrap="none" rtlCol="0">
                <a:spAutoFit/>
              </a:bodyPr>
              <a:lstStyle/>
              <a:p>
                <a:r>
                  <a:rPr lang="en-US" sz="1000" dirty="0" smtClean="0"/>
                  <a:t>Privacy Guidance</a:t>
                </a:r>
                <a:endParaRPr lang="en-US" sz="1000" dirty="0"/>
              </a:p>
            </p:txBody>
          </p:sp>
          <p:sp>
            <p:nvSpPr>
              <p:cNvPr id="85" name="Oval 84"/>
              <p:cNvSpPr/>
              <p:nvPr/>
            </p:nvSpPr>
            <p:spPr>
              <a:xfrm>
                <a:off x="2275623" y="2854702"/>
                <a:ext cx="159056"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a:t>
                </a:r>
                <a:endParaRPr lang="en-US" dirty="0">
                  <a:solidFill>
                    <a:schemeClr val="tx1"/>
                  </a:solidFill>
                </a:endParaRPr>
              </a:p>
            </p:txBody>
          </p:sp>
          <p:sp>
            <p:nvSpPr>
              <p:cNvPr id="86" name="Oval 85"/>
              <p:cNvSpPr/>
              <p:nvPr/>
            </p:nvSpPr>
            <p:spPr>
              <a:xfrm>
                <a:off x="3875823" y="2854702"/>
                <a:ext cx="159056" cy="152400"/>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D</a:t>
                </a:r>
                <a:endParaRPr lang="en-US" dirty="0"/>
              </a:p>
            </p:txBody>
          </p:sp>
          <p:sp>
            <p:nvSpPr>
              <p:cNvPr id="87" name="Oval 86"/>
              <p:cNvSpPr/>
              <p:nvPr/>
            </p:nvSpPr>
            <p:spPr>
              <a:xfrm>
                <a:off x="5535441" y="2854702"/>
                <a:ext cx="159056" cy="152400"/>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E</a:t>
                </a:r>
                <a:endParaRPr lang="en-US" dirty="0"/>
              </a:p>
            </p:txBody>
          </p:sp>
        </p:grpSp>
        <p:grpSp>
          <p:nvGrpSpPr>
            <p:cNvPr id="30" name="Group 29"/>
            <p:cNvGrpSpPr/>
            <p:nvPr/>
          </p:nvGrpSpPr>
          <p:grpSpPr>
            <a:xfrm>
              <a:off x="397550" y="3437143"/>
              <a:ext cx="6858000" cy="350520"/>
              <a:chOff x="397550" y="3437143"/>
              <a:chExt cx="6858000" cy="350520"/>
            </a:xfrm>
          </p:grpSpPr>
          <p:sp>
            <p:nvSpPr>
              <p:cNvPr id="72" name="Rounded Rectangle 71"/>
              <p:cNvSpPr/>
              <p:nvPr/>
            </p:nvSpPr>
            <p:spPr>
              <a:xfrm>
                <a:off x="397550" y="3513343"/>
                <a:ext cx="6858000" cy="274320"/>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TextBox 72"/>
              <p:cNvSpPr txBox="1"/>
              <p:nvPr/>
            </p:nvSpPr>
            <p:spPr>
              <a:xfrm>
                <a:off x="457200" y="3513343"/>
                <a:ext cx="795411" cy="246221"/>
              </a:xfrm>
              <a:prstGeom prst="rect">
                <a:avLst/>
              </a:prstGeom>
              <a:noFill/>
            </p:spPr>
            <p:txBody>
              <a:bodyPr wrap="none" rtlCol="0">
                <a:spAutoFit/>
              </a:bodyPr>
              <a:lstStyle/>
              <a:p>
                <a:r>
                  <a:rPr lang="en-US" sz="1000" dirty="0" smtClean="0"/>
                  <a:t>Compliance</a:t>
                </a:r>
                <a:endParaRPr lang="en-US" sz="1000" dirty="0"/>
              </a:p>
            </p:txBody>
          </p:sp>
          <p:sp>
            <p:nvSpPr>
              <p:cNvPr id="74" name="TextBox 73"/>
              <p:cNvSpPr txBox="1"/>
              <p:nvPr/>
            </p:nvSpPr>
            <p:spPr>
              <a:xfrm>
                <a:off x="2362200" y="3513343"/>
                <a:ext cx="1074333" cy="246221"/>
              </a:xfrm>
              <a:prstGeom prst="rect">
                <a:avLst/>
              </a:prstGeom>
              <a:noFill/>
            </p:spPr>
            <p:txBody>
              <a:bodyPr wrap="none" rtlCol="0">
                <a:spAutoFit/>
              </a:bodyPr>
              <a:lstStyle/>
              <a:p>
                <a:r>
                  <a:rPr lang="en-US" sz="1000" dirty="0" smtClean="0"/>
                  <a:t>Compliance Reqs</a:t>
                </a:r>
                <a:endParaRPr lang="en-US" sz="1000" dirty="0"/>
              </a:p>
            </p:txBody>
          </p:sp>
          <p:sp>
            <p:nvSpPr>
              <p:cNvPr id="75" name="TextBox 74"/>
              <p:cNvSpPr txBox="1"/>
              <p:nvPr/>
            </p:nvSpPr>
            <p:spPr>
              <a:xfrm>
                <a:off x="3962400" y="3513343"/>
                <a:ext cx="1173719" cy="246221"/>
              </a:xfrm>
              <a:prstGeom prst="rect">
                <a:avLst/>
              </a:prstGeom>
              <a:noFill/>
            </p:spPr>
            <p:txBody>
              <a:bodyPr wrap="none" rtlCol="0">
                <a:spAutoFit/>
              </a:bodyPr>
              <a:lstStyle/>
              <a:p>
                <a:r>
                  <a:rPr lang="en-US" sz="1000" dirty="0" smtClean="0"/>
                  <a:t>Compliance Design</a:t>
                </a:r>
                <a:endParaRPr lang="en-US" sz="1000" dirty="0"/>
              </a:p>
            </p:txBody>
          </p:sp>
          <p:sp>
            <p:nvSpPr>
              <p:cNvPr id="76" name="TextBox 75"/>
              <p:cNvSpPr txBox="1"/>
              <p:nvPr/>
            </p:nvSpPr>
            <p:spPr>
              <a:xfrm>
                <a:off x="5638800" y="3513343"/>
                <a:ext cx="1314784" cy="246221"/>
              </a:xfrm>
              <a:prstGeom prst="rect">
                <a:avLst/>
              </a:prstGeom>
              <a:noFill/>
            </p:spPr>
            <p:txBody>
              <a:bodyPr wrap="none" rtlCol="0">
                <a:spAutoFit/>
              </a:bodyPr>
              <a:lstStyle/>
              <a:p>
                <a:r>
                  <a:rPr lang="en-US" sz="1000" dirty="0" smtClean="0"/>
                  <a:t>Compliance Guidance</a:t>
                </a:r>
                <a:endParaRPr lang="en-US" sz="1000" dirty="0"/>
              </a:p>
            </p:txBody>
          </p:sp>
          <p:sp>
            <p:nvSpPr>
              <p:cNvPr id="77" name="Oval 76"/>
              <p:cNvSpPr/>
              <p:nvPr/>
            </p:nvSpPr>
            <p:spPr>
              <a:xfrm>
                <a:off x="3875823" y="3437143"/>
                <a:ext cx="159056" cy="152400"/>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E</a:t>
                </a:r>
                <a:endParaRPr lang="en-US" dirty="0"/>
              </a:p>
            </p:txBody>
          </p:sp>
          <p:sp>
            <p:nvSpPr>
              <p:cNvPr id="78" name="Oval 77"/>
              <p:cNvSpPr/>
              <p:nvPr/>
            </p:nvSpPr>
            <p:spPr>
              <a:xfrm>
                <a:off x="2275623" y="3437143"/>
                <a:ext cx="159056"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a:t>
                </a:r>
                <a:endParaRPr lang="en-US" dirty="0">
                  <a:solidFill>
                    <a:schemeClr val="tx1"/>
                  </a:solidFill>
                </a:endParaRPr>
              </a:p>
            </p:txBody>
          </p:sp>
          <p:sp>
            <p:nvSpPr>
              <p:cNvPr id="79" name="Oval 78"/>
              <p:cNvSpPr/>
              <p:nvPr/>
            </p:nvSpPr>
            <p:spPr>
              <a:xfrm>
                <a:off x="5535441" y="3437143"/>
                <a:ext cx="159056" cy="152400"/>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F</a:t>
                </a:r>
                <a:endParaRPr lang="en-US" dirty="0"/>
              </a:p>
            </p:txBody>
          </p:sp>
        </p:grpSp>
        <p:grpSp>
          <p:nvGrpSpPr>
            <p:cNvPr id="31" name="Group 30"/>
            <p:cNvGrpSpPr/>
            <p:nvPr/>
          </p:nvGrpSpPr>
          <p:grpSpPr>
            <a:xfrm>
              <a:off x="397550" y="4012942"/>
              <a:ext cx="6858317" cy="622429"/>
              <a:chOff x="397550" y="4012942"/>
              <a:chExt cx="6858317" cy="622429"/>
            </a:xfrm>
          </p:grpSpPr>
          <p:sp>
            <p:nvSpPr>
              <p:cNvPr id="56" name="Rounded Rectangle 55"/>
              <p:cNvSpPr/>
              <p:nvPr/>
            </p:nvSpPr>
            <p:spPr>
              <a:xfrm>
                <a:off x="397550" y="4092463"/>
                <a:ext cx="6858316" cy="274320"/>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TextBox 56"/>
              <p:cNvSpPr txBox="1"/>
              <p:nvPr/>
            </p:nvSpPr>
            <p:spPr>
              <a:xfrm>
                <a:off x="482572" y="4092463"/>
                <a:ext cx="926857" cy="246221"/>
              </a:xfrm>
              <a:prstGeom prst="rect">
                <a:avLst/>
              </a:prstGeom>
              <a:noFill/>
            </p:spPr>
            <p:txBody>
              <a:bodyPr wrap="none" rtlCol="0">
                <a:spAutoFit/>
              </a:bodyPr>
              <a:lstStyle/>
              <a:p>
                <a:r>
                  <a:rPr lang="en-US" sz="1000" dirty="0" smtClean="0"/>
                  <a:t>System Model</a:t>
                </a:r>
                <a:endParaRPr lang="en-US" sz="1000" i="1" dirty="0"/>
              </a:p>
            </p:txBody>
          </p:sp>
          <p:sp>
            <p:nvSpPr>
              <p:cNvPr id="58" name="TextBox 57"/>
              <p:cNvSpPr txBox="1"/>
              <p:nvPr/>
            </p:nvSpPr>
            <p:spPr>
              <a:xfrm>
                <a:off x="2387572" y="4092463"/>
                <a:ext cx="1205779" cy="246221"/>
              </a:xfrm>
              <a:prstGeom prst="rect">
                <a:avLst/>
              </a:prstGeom>
              <a:noFill/>
            </p:spPr>
            <p:txBody>
              <a:bodyPr wrap="none" rtlCol="0">
                <a:spAutoFit/>
              </a:bodyPr>
              <a:lstStyle/>
              <a:p>
                <a:r>
                  <a:rPr lang="en-US" sz="1000" dirty="0" smtClean="0"/>
                  <a:t>System Model Reqs</a:t>
                </a:r>
                <a:endParaRPr lang="en-US" sz="1000" dirty="0"/>
              </a:p>
            </p:txBody>
          </p:sp>
          <p:sp>
            <p:nvSpPr>
              <p:cNvPr id="59" name="TextBox 58"/>
              <p:cNvSpPr txBox="1"/>
              <p:nvPr/>
            </p:nvSpPr>
            <p:spPr>
              <a:xfrm>
                <a:off x="3987772" y="4092463"/>
                <a:ext cx="1305165" cy="246221"/>
              </a:xfrm>
              <a:prstGeom prst="rect">
                <a:avLst/>
              </a:prstGeom>
              <a:noFill/>
            </p:spPr>
            <p:txBody>
              <a:bodyPr wrap="none" rtlCol="0">
                <a:spAutoFit/>
              </a:bodyPr>
              <a:lstStyle/>
              <a:p>
                <a:r>
                  <a:rPr lang="en-US" sz="1000" dirty="0" smtClean="0"/>
                  <a:t>System Model Design</a:t>
                </a:r>
                <a:endParaRPr lang="en-US" sz="1000" dirty="0"/>
              </a:p>
            </p:txBody>
          </p:sp>
          <p:sp>
            <p:nvSpPr>
              <p:cNvPr id="60" name="TextBox 59"/>
              <p:cNvSpPr txBox="1"/>
              <p:nvPr/>
            </p:nvSpPr>
            <p:spPr>
              <a:xfrm>
                <a:off x="5664172" y="4092463"/>
                <a:ext cx="1446230" cy="246221"/>
              </a:xfrm>
              <a:prstGeom prst="rect">
                <a:avLst/>
              </a:prstGeom>
              <a:noFill/>
            </p:spPr>
            <p:txBody>
              <a:bodyPr wrap="none" rtlCol="0">
                <a:spAutoFit/>
              </a:bodyPr>
              <a:lstStyle/>
              <a:p>
                <a:r>
                  <a:rPr lang="en-US" sz="1000" dirty="0" smtClean="0"/>
                  <a:t>System Model Guidance</a:t>
                </a:r>
              </a:p>
            </p:txBody>
          </p:sp>
          <p:sp>
            <p:nvSpPr>
              <p:cNvPr id="61" name="Oval 60"/>
              <p:cNvSpPr/>
              <p:nvPr/>
            </p:nvSpPr>
            <p:spPr>
              <a:xfrm>
                <a:off x="2275623" y="4012942"/>
                <a:ext cx="159056"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a:t>
                </a:r>
                <a:endParaRPr lang="en-US" dirty="0">
                  <a:solidFill>
                    <a:schemeClr val="tx1"/>
                  </a:solidFill>
                </a:endParaRPr>
              </a:p>
            </p:txBody>
          </p:sp>
          <p:sp>
            <p:nvSpPr>
              <p:cNvPr id="62" name="Oval 61"/>
              <p:cNvSpPr/>
              <p:nvPr/>
            </p:nvSpPr>
            <p:spPr>
              <a:xfrm>
                <a:off x="3875823" y="4012942"/>
                <a:ext cx="159056" cy="152400"/>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F</a:t>
                </a:r>
                <a:endParaRPr lang="en-US" dirty="0"/>
              </a:p>
            </p:txBody>
          </p:sp>
          <p:sp>
            <p:nvSpPr>
              <p:cNvPr id="63" name="Oval 62"/>
              <p:cNvSpPr/>
              <p:nvPr/>
            </p:nvSpPr>
            <p:spPr>
              <a:xfrm>
                <a:off x="5535441" y="4012942"/>
                <a:ext cx="159056" cy="152400"/>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G</a:t>
                </a:r>
                <a:endParaRPr lang="en-US" dirty="0"/>
              </a:p>
            </p:txBody>
          </p:sp>
          <p:sp>
            <p:nvSpPr>
              <p:cNvPr id="64" name="Rounded Rectangle 63"/>
              <p:cNvSpPr/>
              <p:nvPr/>
            </p:nvSpPr>
            <p:spPr>
              <a:xfrm>
                <a:off x="397550" y="4361051"/>
                <a:ext cx="6858317" cy="274320"/>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5" name="TextBox 64"/>
              <p:cNvSpPr txBox="1"/>
              <p:nvPr/>
            </p:nvSpPr>
            <p:spPr>
              <a:xfrm>
                <a:off x="482572" y="4361051"/>
                <a:ext cx="779381" cy="246221"/>
              </a:xfrm>
              <a:prstGeom prst="rect">
                <a:avLst/>
              </a:prstGeom>
              <a:noFill/>
            </p:spPr>
            <p:txBody>
              <a:bodyPr wrap="none" rtlCol="0">
                <a:spAutoFit/>
              </a:bodyPr>
              <a:lstStyle/>
              <a:p>
                <a:r>
                  <a:rPr lang="en-US" sz="1000" dirty="0" smtClean="0"/>
                  <a:t>Cost Model</a:t>
                </a:r>
                <a:endParaRPr lang="en-US" sz="1000" i="1" dirty="0"/>
              </a:p>
            </p:txBody>
          </p:sp>
          <p:sp>
            <p:nvSpPr>
              <p:cNvPr id="66" name="TextBox 65"/>
              <p:cNvSpPr txBox="1"/>
              <p:nvPr/>
            </p:nvSpPr>
            <p:spPr>
              <a:xfrm>
                <a:off x="2387572" y="4361051"/>
                <a:ext cx="1058303" cy="246221"/>
              </a:xfrm>
              <a:prstGeom prst="rect">
                <a:avLst/>
              </a:prstGeom>
              <a:noFill/>
            </p:spPr>
            <p:txBody>
              <a:bodyPr wrap="none" rtlCol="0">
                <a:spAutoFit/>
              </a:bodyPr>
              <a:lstStyle/>
              <a:p>
                <a:r>
                  <a:rPr lang="en-US" sz="1000" dirty="0" smtClean="0"/>
                  <a:t>Cost Model Reqs</a:t>
                </a:r>
                <a:endParaRPr lang="en-US" sz="1000" dirty="0"/>
              </a:p>
            </p:txBody>
          </p:sp>
          <p:sp>
            <p:nvSpPr>
              <p:cNvPr id="67" name="TextBox 66"/>
              <p:cNvSpPr txBox="1"/>
              <p:nvPr/>
            </p:nvSpPr>
            <p:spPr>
              <a:xfrm>
                <a:off x="3987772" y="4361051"/>
                <a:ext cx="1157689" cy="246221"/>
              </a:xfrm>
              <a:prstGeom prst="rect">
                <a:avLst/>
              </a:prstGeom>
              <a:noFill/>
            </p:spPr>
            <p:txBody>
              <a:bodyPr wrap="none" rtlCol="0">
                <a:spAutoFit/>
              </a:bodyPr>
              <a:lstStyle/>
              <a:p>
                <a:r>
                  <a:rPr lang="en-US" sz="1000" dirty="0" smtClean="0"/>
                  <a:t>Cost Model Design</a:t>
                </a:r>
                <a:endParaRPr lang="en-US" sz="1000" dirty="0"/>
              </a:p>
            </p:txBody>
          </p:sp>
          <p:sp>
            <p:nvSpPr>
              <p:cNvPr id="68" name="TextBox 67"/>
              <p:cNvSpPr txBox="1"/>
              <p:nvPr/>
            </p:nvSpPr>
            <p:spPr>
              <a:xfrm>
                <a:off x="5664172" y="4361051"/>
                <a:ext cx="1298753" cy="246221"/>
              </a:xfrm>
              <a:prstGeom prst="rect">
                <a:avLst/>
              </a:prstGeom>
              <a:noFill/>
            </p:spPr>
            <p:txBody>
              <a:bodyPr wrap="none" rtlCol="0">
                <a:spAutoFit/>
              </a:bodyPr>
              <a:lstStyle/>
              <a:p>
                <a:r>
                  <a:rPr lang="en-US" sz="1000" dirty="0" smtClean="0"/>
                  <a:t>Cost Model Guidance</a:t>
                </a:r>
                <a:endParaRPr lang="en-US" sz="1000" dirty="0"/>
              </a:p>
            </p:txBody>
          </p:sp>
          <p:sp>
            <p:nvSpPr>
              <p:cNvPr id="69" name="Oval 68"/>
              <p:cNvSpPr/>
              <p:nvPr/>
            </p:nvSpPr>
            <p:spPr>
              <a:xfrm>
                <a:off x="2275623" y="4290583"/>
                <a:ext cx="159056"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a:t>
                </a:r>
                <a:endParaRPr lang="en-US" dirty="0">
                  <a:solidFill>
                    <a:schemeClr val="tx1"/>
                  </a:solidFill>
                </a:endParaRPr>
              </a:p>
            </p:txBody>
          </p:sp>
          <p:sp>
            <p:nvSpPr>
              <p:cNvPr id="70" name="Oval 69"/>
              <p:cNvSpPr/>
              <p:nvPr/>
            </p:nvSpPr>
            <p:spPr>
              <a:xfrm>
                <a:off x="3875823" y="4290583"/>
                <a:ext cx="159056" cy="152400"/>
              </a:xfrm>
              <a:prstGeom prst="ellipse">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F</a:t>
                </a:r>
                <a:endParaRPr lang="en-US" dirty="0"/>
              </a:p>
            </p:txBody>
          </p:sp>
          <p:sp>
            <p:nvSpPr>
              <p:cNvPr id="71" name="Oval 70"/>
              <p:cNvSpPr/>
              <p:nvPr/>
            </p:nvSpPr>
            <p:spPr>
              <a:xfrm>
                <a:off x="5535441" y="4290583"/>
                <a:ext cx="159056" cy="152400"/>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G</a:t>
                </a:r>
                <a:endParaRPr lang="en-US" dirty="0"/>
              </a:p>
            </p:txBody>
          </p:sp>
        </p:grpSp>
        <p:grpSp>
          <p:nvGrpSpPr>
            <p:cNvPr id="32" name="Group 31"/>
            <p:cNvGrpSpPr/>
            <p:nvPr/>
          </p:nvGrpSpPr>
          <p:grpSpPr>
            <a:xfrm>
              <a:off x="411618" y="4882077"/>
              <a:ext cx="6858317" cy="343562"/>
              <a:chOff x="411618" y="4882077"/>
              <a:chExt cx="6858317" cy="343562"/>
            </a:xfrm>
          </p:grpSpPr>
          <p:sp>
            <p:nvSpPr>
              <p:cNvPr id="48" name="Rounded Rectangle 47"/>
              <p:cNvSpPr/>
              <p:nvPr/>
            </p:nvSpPr>
            <p:spPr>
              <a:xfrm>
                <a:off x="411618" y="4951319"/>
                <a:ext cx="6858317" cy="274320"/>
              </a:xfrm>
              <a:prstGeom prst="round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 name="TextBox 48"/>
              <p:cNvSpPr txBox="1"/>
              <p:nvPr/>
            </p:nvSpPr>
            <p:spPr>
              <a:xfrm>
                <a:off x="496640" y="4951320"/>
                <a:ext cx="1007007" cy="246221"/>
              </a:xfrm>
              <a:prstGeom prst="rect">
                <a:avLst/>
              </a:prstGeom>
              <a:noFill/>
            </p:spPr>
            <p:txBody>
              <a:bodyPr wrap="none" rtlCol="0">
                <a:spAutoFit/>
              </a:bodyPr>
              <a:lstStyle/>
              <a:p>
                <a:r>
                  <a:rPr lang="en-US" sz="1000" dirty="0" smtClean="0"/>
                  <a:t>Benefit Analysis</a:t>
                </a:r>
                <a:endParaRPr lang="en-US" sz="1000" i="1" dirty="0"/>
              </a:p>
            </p:txBody>
          </p:sp>
          <p:sp>
            <p:nvSpPr>
              <p:cNvPr id="50" name="TextBox 49"/>
              <p:cNvSpPr txBox="1"/>
              <p:nvPr/>
            </p:nvSpPr>
            <p:spPr>
              <a:xfrm>
                <a:off x="2401640" y="4951320"/>
                <a:ext cx="1285929" cy="246221"/>
              </a:xfrm>
              <a:prstGeom prst="rect">
                <a:avLst/>
              </a:prstGeom>
              <a:noFill/>
            </p:spPr>
            <p:txBody>
              <a:bodyPr wrap="none" rtlCol="0">
                <a:spAutoFit/>
              </a:bodyPr>
              <a:lstStyle/>
              <a:p>
                <a:r>
                  <a:rPr lang="en-US" sz="1000" dirty="0" smtClean="0"/>
                  <a:t>Benefit Analysis Reqs</a:t>
                </a:r>
                <a:endParaRPr lang="en-US" sz="1000" dirty="0"/>
              </a:p>
            </p:txBody>
          </p:sp>
          <p:sp>
            <p:nvSpPr>
              <p:cNvPr id="51" name="TextBox 50"/>
              <p:cNvSpPr txBox="1"/>
              <p:nvPr/>
            </p:nvSpPr>
            <p:spPr>
              <a:xfrm>
                <a:off x="4001840" y="4951320"/>
                <a:ext cx="1385316" cy="246221"/>
              </a:xfrm>
              <a:prstGeom prst="rect">
                <a:avLst/>
              </a:prstGeom>
              <a:noFill/>
            </p:spPr>
            <p:txBody>
              <a:bodyPr wrap="none" rtlCol="0">
                <a:spAutoFit/>
              </a:bodyPr>
              <a:lstStyle/>
              <a:p>
                <a:r>
                  <a:rPr lang="en-US" sz="1000" dirty="0" smtClean="0"/>
                  <a:t>Benefit Analysis Design</a:t>
                </a:r>
                <a:endParaRPr lang="en-US" sz="1000" dirty="0"/>
              </a:p>
            </p:txBody>
          </p:sp>
          <p:sp>
            <p:nvSpPr>
              <p:cNvPr id="52" name="TextBox 51"/>
              <p:cNvSpPr txBox="1"/>
              <p:nvPr/>
            </p:nvSpPr>
            <p:spPr>
              <a:xfrm>
                <a:off x="5678240" y="4951320"/>
                <a:ext cx="1526380" cy="246221"/>
              </a:xfrm>
              <a:prstGeom prst="rect">
                <a:avLst/>
              </a:prstGeom>
              <a:noFill/>
            </p:spPr>
            <p:txBody>
              <a:bodyPr wrap="none" rtlCol="0">
                <a:spAutoFit/>
              </a:bodyPr>
              <a:lstStyle/>
              <a:p>
                <a:r>
                  <a:rPr lang="en-US" sz="1000" dirty="0" smtClean="0"/>
                  <a:t>Benefit Analysis Guidance</a:t>
                </a:r>
                <a:endParaRPr lang="en-US" sz="1000" dirty="0"/>
              </a:p>
            </p:txBody>
          </p:sp>
          <p:sp>
            <p:nvSpPr>
              <p:cNvPr id="53" name="Oval 52"/>
              <p:cNvSpPr/>
              <p:nvPr/>
            </p:nvSpPr>
            <p:spPr>
              <a:xfrm>
                <a:off x="2279344" y="4882077"/>
                <a:ext cx="159056"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a:t>
                </a:r>
                <a:endParaRPr lang="en-US" dirty="0">
                  <a:solidFill>
                    <a:schemeClr val="tx1"/>
                  </a:solidFill>
                </a:endParaRPr>
              </a:p>
            </p:txBody>
          </p:sp>
          <p:sp>
            <p:nvSpPr>
              <p:cNvPr id="54" name="Oval 53"/>
              <p:cNvSpPr/>
              <p:nvPr/>
            </p:nvSpPr>
            <p:spPr>
              <a:xfrm>
                <a:off x="3879544" y="4882077"/>
                <a:ext cx="159056" cy="152400"/>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G</a:t>
                </a:r>
                <a:endParaRPr lang="en-US" dirty="0"/>
              </a:p>
            </p:txBody>
          </p:sp>
          <p:sp>
            <p:nvSpPr>
              <p:cNvPr id="55" name="Oval 54"/>
              <p:cNvSpPr/>
              <p:nvPr/>
            </p:nvSpPr>
            <p:spPr>
              <a:xfrm>
                <a:off x="5535441" y="4882077"/>
                <a:ext cx="159056" cy="152400"/>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chemeClr val="tx1"/>
                    </a:solidFill>
                  </a:rPr>
                  <a:t>H</a:t>
                </a:r>
                <a:endParaRPr lang="en-US" dirty="0">
                  <a:solidFill>
                    <a:schemeClr val="tx1"/>
                  </a:solidFill>
                </a:endParaRPr>
              </a:p>
            </p:txBody>
          </p:sp>
        </p:grpSp>
        <p:sp>
          <p:nvSpPr>
            <p:cNvPr id="33" name="Right Brace 32"/>
            <p:cNvSpPr/>
            <p:nvPr/>
          </p:nvSpPr>
          <p:spPr>
            <a:xfrm>
              <a:off x="7308937" y="1495901"/>
              <a:ext cx="647701" cy="359257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4" name="TextBox 33"/>
            <p:cNvSpPr txBox="1"/>
            <p:nvPr/>
          </p:nvSpPr>
          <p:spPr>
            <a:xfrm>
              <a:off x="7671776" y="2500892"/>
              <a:ext cx="1286336" cy="1588919"/>
            </a:xfrm>
            <a:prstGeom prst="rect">
              <a:avLst/>
            </a:prstGeom>
            <a:noFill/>
          </p:spPr>
          <p:txBody>
            <a:bodyPr wrap="none" rtlCol="0">
              <a:spAutoFit/>
            </a:bodyPr>
            <a:lstStyle/>
            <a:p>
              <a:pPr algn="ctr"/>
              <a:r>
                <a:rPr lang="en-US" sz="1400" b="1" dirty="0" smtClean="0">
                  <a:solidFill>
                    <a:srgbClr val="C00000"/>
                  </a:solidFill>
                </a:rPr>
                <a:t>Inputs and</a:t>
              </a:r>
              <a:br>
                <a:rPr lang="en-US" sz="1400" b="1" dirty="0" smtClean="0">
                  <a:solidFill>
                    <a:srgbClr val="C00000"/>
                  </a:solidFill>
                </a:rPr>
              </a:br>
              <a:r>
                <a:rPr lang="en-US" sz="1400" b="1" dirty="0" smtClean="0">
                  <a:solidFill>
                    <a:srgbClr val="C00000"/>
                  </a:solidFill>
                </a:rPr>
                <a:t>Phases for</a:t>
              </a:r>
            </a:p>
            <a:p>
              <a:pPr algn="ctr"/>
              <a:r>
                <a:rPr lang="en-US" sz="1400" b="1" dirty="0" smtClean="0">
                  <a:solidFill>
                    <a:srgbClr val="C00000"/>
                  </a:solidFill>
                </a:rPr>
                <a:t>each row</a:t>
              </a:r>
            </a:p>
            <a:p>
              <a:pPr algn="ctr"/>
              <a:r>
                <a:rPr lang="en-US" sz="1400" b="1" dirty="0" smtClean="0">
                  <a:solidFill>
                    <a:srgbClr val="C00000"/>
                  </a:solidFill>
                </a:rPr>
                <a:t>further</a:t>
              </a:r>
              <a:br>
                <a:rPr lang="en-US" sz="1400" b="1" dirty="0" smtClean="0">
                  <a:solidFill>
                    <a:srgbClr val="C00000"/>
                  </a:solidFill>
                </a:rPr>
              </a:br>
              <a:r>
                <a:rPr lang="en-US" sz="1400" b="1" dirty="0" smtClean="0">
                  <a:solidFill>
                    <a:srgbClr val="C00000"/>
                  </a:solidFill>
                </a:rPr>
                <a:t>described</a:t>
              </a:r>
            </a:p>
            <a:p>
              <a:pPr algn="ctr"/>
              <a:r>
                <a:rPr lang="en-US" sz="1400" b="1" dirty="0" smtClean="0">
                  <a:solidFill>
                    <a:srgbClr val="C00000"/>
                  </a:solidFill>
                </a:rPr>
                <a:t>on slides 12-13 </a:t>
              </a:r>
              <a:endParaRPr lang="en-US" sz="1400" b="1" dirty="0">
                <a:solidFill>
                  <a:srgbClr val="C00000"/>
                </a:solidFill>
              </a:endParaRPr>
            </a:p>
          </p:txBody>
        </p:sp>
        <p:grpSp>
          <p:nvGrpSpPr>
            <p:cNvPr id="35" name="Group 34"/>
            <p:cNvGrpSpPr/>
            <p:nvPr/>
          </p:nvGrpSpPr>
          <p:grpSpPr>
            <a:xfrm>
              <a:off x="408159" y="5155667"/>
              <a:ext cx="6858317" cy="343562"/>
              <a:chOff x="411618" y="4882077"/>
              <a:chExt cx="6858317" cy="343562"/>
            </a:xfrm>
          </p:grpSpPr>
          <p:sp>
            <p:nvSpPr>
              <p:cNvPr id="40" name="Rounded Rectangle 39"/>
              <p:cNvSpPr/>
              <p:nvPr/>
            </p:nvSpPr>
            <p:spPr>
              <a:xfrm>
                <a:off x="411618" y="4951319"/>
                <a:ext cx="6858317" cy="274320"/>
              </a:xfrm>
              <a:prstGeom prst="round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496640" y="4951320"/>
                <a:ext cx="1032655" cy="246221"/>
              </a:xfrm>
              <a:prstGeom prst="rect">
                <a:avLst/>
              </a:prstGeom>
              <a:noFill/>
            </p:spPr>
            <p:txBody>
              <a:bodyPr wrap="none" rtlCol="0">
                <a:spAutoFit/>
              </a:bodyPr>
              <a:lstStyle/>
              <a:p>
                <a:r>
                  <a:rPr lang="en-US" sz="1000" dirty="0" smtClean="0"/>
                  <a:t>Risk Assessment</a:t>
                </a:r>
                <a:endParaRPr lang="en-US" sz="1000" i="1" dirty="0"/>
              </a:p>
            </p:txBody>
          </p:sp>
          <p:sp>
            <p:nvSpPr>
              <p:cNvPr id="42" name="TextBox 41"/>
              <p:cNvSpPr txBox="1"/>
              <p:nvPr/>
            </p:nvSpPr>
            <p:spPr>
              <a:xfrm>
                <a:off x="2401640" y="4951320"/>
                <a:ext cx="1311578" cy="246221"/>
              </a:xfrm>
              <a:prstGeom prst="rect">
                <a:avLst/>
              </a:prstGeom>
              <a:noFill/>
            </p:spPr>
            <p:txBody>
              <a:bodyPr wrap="none" rtlCol="0">
                <a:spAutoFit/>
              </a:bodyPr>
              <a:lstStyle/>
              <a:p>
                <a:r>
                  <a:rPr lang="en-US" sz="1000" dirty="0" smtClean="0"/>
                  <a:t>Risk Assessment Reqs</a:t>
                </a:r>
                <a:endParaRPr lang="en-US" sz="1000" dirty="0"/>
              </a:p>
            </p:txBody>
          </p:sp>
          <p:sp>
            <p:nvSpPr>
              <p:cNvPr id="43" name="TextBox 42"/>
              <p:cNvSpPr txBox="1"/>
              <p:nvPr/>
            </p:nvSpPr>
            <p:spPr>
              <a:xfrm>
                <a:off x="4001840" y="4951320"/>
                <a:ext cx="1133644" cy="246221"/>
              </a:xfrm>
              <a:prstGeom prst="rect">
                <a:avLst/>
              </a:prstGeom>
              <a:noFill/>
            </p:spPr>
            <p:txBody>
              <a:bodyPr wrap="none" rtlCol="0">
                <a:spAutoFit/>
              </a:bodyPr>
              <a:lstStyle/>
              <a:p>
                <a:r>
                  <a:rPr lang="en-US" sz="1000" dirty="0" smtClean="0"/>
                  <a:t>Risk Assess Design</a:t>
                </a:r>
                <a:endParaRPr lang="en-US" sz="1000" dirty="0"/>
              </a:p>
            </p:txBody>
          </p:sp>
          <p:sp>
            <p:nvSpPr>
              <p:cNvPr id="44" name="TextBox 43"/>
              <p:cNvSpPr txBox="1"/>
              <p:nvPr/>
            </p:nvSpPr>
            <p:spPr>
              <a:xfrm>
                <a:off x="5678240" y="4951320"/>
                <a:ext cx="1274708" cy="246221"/>
              </a:xfrm>
              <a:prstGeom prst="rect">
                <a:avLst/>
              </a:prstGeom>
              <a:noFill/>
            </p:spPr>
            <p:txBody>
              <a:bodyPr wrap="none" rtlCol="0">
                <a:spAutoFit/>
              </a:bodyPr>
              <a:lstStyle/>
              <a:p>
                <a:r>
                  <a:rPr lang="en-US" sz="1000" dirty="0" smtClean="0"/>
                  <a:t>Risk Assess Guidance</a:t>
                </a:r>
                <a:endParaRPr lang="en-US" sz="1000" dirty="0"/>
              </a:p>
            </p:txBody>
          </p:sp>
          <p:sp>
            <p:nvSpPr>
              <p:cNvPr id="45" name="Oval 44"/>
              <p:cNvSpPr/>
              <p:nvPr/>
            </p:nvSpPr>
            <p:spPr>
              <a:xfrm>
                <a:off x="2279344" y="4882077"/>
                <a:ext cx="159056" cy="1524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a:t>
                </a:r>
                <a:endParaRPr lang="en-US" dirty="0">
                  <a:solidFill>
                    <a:schemeClr val="tx1"/>
                  </a:solidFill>
                </a:endParaRPr>
              </a:p>
            </p:txBody>
          </p:sp>
          <p:sp>
            <p:nvSpPr>
              <p:cNvPr id="46" name="Oval 45"/>
              <p:cNvSpPr/>
              <p:nvPr/>
            </p:nvSpPr>
            <p:spPr>
              <a:xfrm>
                <a:off x="3879544" y="4882077"/>
                <a:ext cx="159056" cy="152400"/>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t>G</a:t>
                </a:r>
                <a:endParaRPr lang="en-US" dirty="0"/>
              </a:p>
            </p:txBody>
          </p:sp>
          <p:sp>
            <p:nvSpPr>
              <p:cNvPr id="47" name="Oval 46"/>
              <p:cNvSpPr/>
              <p:nvPr/>
            </p:nvSpPr>
            <p:spPr>
              <a:xfrm>
                <a:off x="5535441" y="4882077"/>
                <a:ext cx="159056" cy="152400"/>
              </a:xfrm>
              <a:prstGeom prst="ellipse">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chemeClr val="tx1"/>
                    </a:solidFill>
                  </a:rPr>
                  <a:t>H</a:t>
                </a:r>
                <a:endParaRPr lang="en-US" dirty="0">
                  <a:solidFill>
                    <a:schemeClr val="tx1"/>
                  </a:solidFill>
                </a:endParaRPr>
              </a:p>
            </p:txBody>
          </p:sp>
        </p:grpSp>
        <p:sp>
          <p:nvSpPr>
            <p:cNvPr id="36" name="Isosceles Triangle 35"/>
            <p:cNvSpPr/>
            <p:nvPr/>
          </p:nvSpPr>
          <p:spPr>
            <a:xfrm>
              <a:off x="1999306" y="5499229"/>
              <a:ext cx="92749" cy="139571"/>
            </a:xfrm>
            <a:prstGeom prst="triangl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Isosceles Triangle 36"/>
            <p:cNvSpPr/>
            <p:nvPr/>
          </p:nvSpPr>
          <p:spPr>
            <a:xfrm>
              <a:off x="3717251" y="5486400"/>
              <a:ext cx="92749" cy="139571"/>
            </a:xfrm>
            <a:prstGeom prst="triangl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Isosceles Triangle 37"/>
            <p:cNvSpPr/>
            <p:nvPr/>
          </p:nvSpPr>
          <p:spPr>
            <a:xfrm>
              <a:off x="7091933" y="5486400"/>
              <a:ext cx="92749" cy="139571"/>
            </a:xfrm>
            <a:prstGeom prst="triangl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Isosceles Triangle 38"/>
            <p:cNvSpPr/>
            <p:nvPr/>
          </p:nvSpPr>
          <p:spPr>
            <a:xfrm>
              <a:off x="2995239" y="6243123"/>
              <a:ext cx="92749" cy="139571"/>
            </a:xfrm>
            <a:prstGeom prst="triangl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3782986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flex-mes.com/wp-content/uploads/methodology-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6938" y="703176"/>
            <a:ext cx="2033186" cy="152567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02851" y="1291574"/>
            <a:ext cx="8103072" cy="4708981"/>
          </a:xfrm>
          <a:prstGeom prst="rect">
            <a:avLst/>
          </a:prstGeom>
        </p:spPr>
        <p:txBody>
          <a:bodyPr wrap="square">
            <a:spAutoFit/>
          </a:bodyPr>
          <a:lstStyle/>
          <a:p>
            <a:pPr marL="285750" indent="-285750">
              <a:buSzPct val="75000"/>
              <a:buFont typeface="Wingdings" charset="2"/>
              <a:buChar char=""/>
            </a:pPr>
            <a:r>
              <a:rPr lang="en-US" sz="2000" dirty="0" smtClean="0">
                <a:solidFill>
                  <a:srgbClr val="0C1F24"/>
                </a:solidFill>
                <a:latin typeface="Source Sans Pro Light"/>
                <a:cs typeface="Source Sans Pro Light"/>
              </a:rPr>
              <a:t>Oversight</a:t>
            </a:r>
          </a:p>
          <a:p>
            <a:pPr marL="742950" lvl="1" indent="-285750">
              <a:buSzPct val="75000"/>
              <a:buFont typeface="Wingdings" charset="2"/>
              <a:buChar char=""/>
            </a:pPr>
            <a:r>
              <a:rPr lang="en-US" sz="2000" dirty="0" smtClean="0">
                <a:solidFill>
                  <a:srgbClr val="0C1F24"/>
                </a:solidFill>
                <a:latin typeface="Source Sans Pro Light"/>
                <a:cs typeface="Source Sans Pro Light"/>
              </a:rPr>
              <a:t>GNSO Council should </a:t>
            </a:r>
            <a:r>
              <a:rPr lang="en-US" sz="2000" b="1" dirty="0" smtClean="0">
                <a:solidFill>
                  <a:srgbClr val="0C1F24"/>
                </a:solidFill>
                <a:latin typeface="Source Sans Pro Light"/>
                <a:cs typeface="Source Sans Pro Light"/>
              </a:rPr>
              <a:t>approve Phase 1 outputs</a:t>
            </a:r>
            <a:r>
              <a:rPr lang="en-US" sz="2000" dirty="0" smtClean="0">
                <a:solidFill>
                  <a:srgbClr val="0C1F24"/>
                </a:solidFill>
                <a:latin typeface="Source Sans Pro Light"/>
                <a:cs typeface="Source Sans Pro Light"/>
              </a:rPr>
              <a:t> </a:t>
            </a:r>
            <a:br>
              <a:rPr lang="en-US" sz="2000" dirty="0" smtClean="0">
                <a:solidFill>
                  <a:srgbClr val="0C1F24"/>
                </a:solidFill>
                <a:latin typeface="Source Sans Pro Light"/>
                <a:cs typeface="Source Sans Pro Light"/>
              </a:rPr>
            </a:br>
            <a:r>
              <a:rPr lang="en-US" sz="2000" dirty="0" smtClean="0">
                <a:solidFill>
                  <a:srgbClr val="0C1F24"/>
                </a:solidFill>
                <a:latin typeface="Source Sans Pro Light"/>
                <a:cs typeface="Source Sans Pro Light"/>
              </a:rPr>
              <a:t>before the PDP WG proceeds to Phase 2</a:t>
            </a:r>
          </a:p>
          <a:p>
            <a:pPr marL="742950" lvl="1" indent="-285750">
              <a:buSzPct val="75000"/>
              <a:buFont typeface="Wingdings" charset="2"/>
              <a:buChar char=""/>
            </a:pPr>
            <a:r>
              <a:rPr lang="en-US" sz="2000" dirty="0">
                <a:solidFill>
                  <a:srgbClr val="0C1F24"/>
                </a:solidFill>
                <a:latin typeface="Source Sans Pro Light"/>
                <a:cs typeface="Source Sans Pro Light"/>
              </a:rPr>
              <a:t>To ensure alignment with Phase 1 requirements, </a:t>
            </a:r>
            <a:r>
              <a:rPr lang="en-US" sz="2000" dirty="0" smtClean="0">
                <a:solidFill>
                  <a:srgbClr val="0C1F24"/>
                </a:solidFill>
                <a:latin typeface="Source Sans Pro Light"/>
                <a:cs typeface="Source Sans Pro Light"/>
              </a:rPr>
              <a:t>oversight </a:t>
            </a:r>
            <a:r>
              <a:rPr lang="en-US" sz="2000" dirty="0">
                <a:solidFill>
                  <a:srgbClr val="0C1F24"/>
                </a:solidFill>
                <a:latin typeface="Source Sans Pro Light"/>
                <a:cs typeface="Source Sans Pro Light"/>
              </a:rPr>
              <a:t>should be provided by </a:t>
            </a:r>
            <a:r>
              <a:rPr lang="en-US" sz="2000" b="1" dirty="0" smtClean="0">
                <a:solidFill>
                  <a:srgbClr val="0C1F24"/>
                </a:solidFill>
                <a:latin typeface="Source Sans Pro Light"/>
                <a:cs typeface="Source Sans Pro Light"/>
              </a:rPr>
              <a:t>GNSO PDP WG coordination team</a:t>
            </a:r>
            <a:br>
              <a:rPr lang="en-US" sz="2000" b="1" dirty="0" smtClean="0">
                <a:solidFill>
                  <a:srgbClr val="0C1F24"/>
                </a:solidFill>
                <a:latin typeface="Source Sans Pro Light"/>
                <a:cs typeface="Source Sans Pro Light"/>
              </a:rPr>
            </a:br>
            <a:endParaRPr lang="en-US" sz="2000" b="1" dirty="0" smtClean="0">
              <a:solidFill>
                <a:srgbClr val="0C1F24"/>
              </a:solidFill>
              <a:latin typeface="Source Sans Pro Light"/>
              <a:cs typeface="Source Sans Pro Light"/>
            </a:endParaRPr>
          </a:p>
          <a:p>
            <a:pPr marL="285750" indent="-285750">
              <a:buSzPct val="75000"/>
              <a:buFont typeface="Wingdings" charset="2"/>
              <a:buChar char=""/>
            </a:pPr>
            <a:r>
              <a:rPr lang="en-US" sz="2000" dirty="0">
                <a:solidFill>
                  <a:srgbClr val="0C1F24"/>
                </a:solidFill>
                <a:latin typeface="Source Sans Pro Light"/>
                <a:cs typeface="Source Sans Pro Light"/>
              </a:rPr>
              <a:t>Timeline</a:t>
            </a:r>
          </a:p>
          <a:p>
            <a:pPr marL="742950" lvl="1" indent="-285750">
              <a:buSzPct val="75000"/>
              <a:buFont typeface="Wingdings" charset="2"/>
              <a:buChar char=""/>
            </a:pPr>
            <a:r>
              <a:rPr lang="en-US" sz="2000" dirty="0" smtClean="0">
                <a:solidFill>
                  <a:srgbClr val="0C1F24"/>
                </a:solidFill>
                <a:latin typeface="Source Sans Pro Light"/>
                <a:cs typeface="Source Sans Pro Light"/>
              </a:rPr>
              <a:t>To foster sustained progress and timely completion, </a:t>
            </a:r>
            <a:br>
              <a:rPr lang="en-US" sz="2000" dirty="0" smtClean="0">
                <a:solidFill>
                  <a:srgbClr val="0C1F24"/>
                </a:solidFill>
                <a:latin typeface="Source Sans Pro Light"/>
                <a:cs typeface="Source Sans Pro Light"/>
              </a:rPr>
            </a:br>
            <a:r>
              <a:rPr lang="en-US" sz="2000" dirty="0" smtClean="0">
                <a:solidFill>
                  <a:srgbClr val="0C1F24"/>
                </a:solidFill>
                <a:latin typeface="Source Sans Pro Light"/>
                <a:cs typeface="Source Sans Pro Light"/>
              </a:rPr>
              <a:t>the WG should work towards a </a:t>
            </a:r>
            <a:r>
              <a:rPr lang="en-US" sz="2000" b="1" dirty="0" smtClean="0">
                <a:solidFill>
                  <a:srgbClr val="0C1F24"/>
                </a:solidFill>
                <a:latin typeface="Source Sans Pro Light"/>
                <a:cs typeface="Source Sans Pro Light"/>
              </a:rPr>
              <a:t>defined timeline and targets</a:t>
            </a:r>
          </a:p>
          <a:p>
            <a:pPr marL="742950" lvl="1" indent="-285750">
              <a:buSzPct val="75000"/>
              <a:buFont typeface="Wingdings" charset="2"/>
              <a:buChar char=""/>
            </a:pPr>
            <a:r>
              <a:rPr lang="en-US" sz="2000" dirty="0" smtClean="0">
                <a:solidFill>
                  <a:srgbClr val="0C1F24"/>
                </a:solidFill>
                <a:latin typeface="Source Sans Pro Light"/>
                <a:cs typeface="Source Sans Pro Light"/>
              </a:rPr>
              <a:t>Phases 2-3 contain opportunities for parallel progress, </a:t>
            </a:r>
            <a:br>
              <a:rPr lang="en-US" sz="2000" dirty="0" smtClean="0">
                <a:solidFill>
                  <a:srgbClr val="0C1F24"/>
                </a:solidFill>
                <a:latin typeface="Source Sans Pro Light"/>
                <a:cs typeface="Source Sans Pro Light"/>
              </a:rPr>
            </a:br>
            <a:r>
              <a:rPr lang="en-US" sz="2000" dirty="0" smtClean="0">
                <a:solidFill>
                  <a:srgbClr val="0C1F24"/>
                </a:solidFill>
                <a:latin typeface="Source Sans Pro Light"/>
                <a:cs typeface="Source Sans Pro Light"/>
              </a:rPr>
              <a:t>sequenced for </a:t>
            </a:r>
            <a:r>
              <a:rPr lang="en-US" sz="2000" b="1" dirty="0" smtClean="0">
                <a:solidFill>
                  <a:srgbClr val="0C1F24"/>
                </a:solidFill>
                <a:latin typeface="Source Sans Pro Light"/>
                <a:cs typeface="Source Sans Pro Light"/>
              </a:rPr>
              <a:t>inter-dependencies</a:t>
            </a:r>
            <a:r>
              <a:rPr lang="en-US" sz="2000" dirty="0" smtClean="0">
                <a:solidFill>
                  <a:srgbClr val="0C1F24"/>
                </a:solidFill>
                <a:latin typeface="Source Sans Pro Light"/>
                <a:cs typeface="Source Sans Pro Light"/>
              </a:rPr>
              <a:t>, subject to </a:t>
            </a:r>
            <a:r>
              <a:rPr lang="en-US" sz="2000" b="1" dirty="0" smtClean="0">
                <a:solidFill>
                  <a:srgbClr val="0C1F24"/>
                </a:solidFill>
                <a:latin typeface="Source Sans Pro Light"/>
                <a:cs typeface="Source Sans Pro Light"/>
              </a:rPr>
              <a:t>resourcing</a:t>
            </a:r>
            <a:r>
              <a:rPr lang="en-US" sz="2000" dirty="0" smtClean="0">
                <a:solidFill>
                  <a:srgbClr val="0C1F24"/>
                </a:solidFill>
                <a:latin typeface="Source Sans Pro Light"/>
                <a:cs typeface="Source Sans Pro Light"/>
              </a:rPr>
              <a:t> </a:t>
            </a:r>
            <a:br>
              <a:rPr lang="en-US" sz="2000" dirty="0" smtClean="0">
                <a:solidFill>
                  <a:srgbClr val="0C1F24"/>
                </a:solidFill>
                <a:latin typeface="Source Sans Pro Light"/>
                <a:cs typeface="Source Sans Pro Light"/>
              </a:rPr>
            </a:b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Methodology</a:t>
            </a:r>
          </a:p>
          <a:p>
            <a:pPr marL="742950" lvl="1" indent="-285750">
              <a:buSzPct val="75000"/>
              <a:buFont typeface="Wingdings" charset="2"/>
              <a:buChar char=""/>
            </a:pPr>
            <a:r>
              <a:rPr lang="en-US" sz="2000" dirty="0" smtClean="0">
                <a:solidFill>
                  <a:srgbClr val="0C1F24"/>
                </a:solidFill>
                <a:latin typeface="Source Sans Pro Light"/>
                <a:cs typeface="Source Sans Pro Light"/>
              </a:rPr>
              <a:t>In addition to regular calls, PDP WG may hold </a:t>
            </a:r>
            <a:r>
              <a:rPr lang="en-US" sz="2000" b="1" dirty="0" smtClean="0">
                <a:solidFill>
                  <a:srgbClr val="0C1F24"/>
                </a:solidFill>
                <a:latin typeface="Source Sans Pro Light"/>
                <a:cs typeface="Source Sans Pro Light"/>
              </a:rPr>
              <a:t>periodic face-to-face meetings</a:t>
            </a:r>
            <a:r>
              <a:rPr lang="en-US" sz="2000" dirty="0" smtClean="0">
                <a:solidFill>
                  <a:srgbClr val="0C1F24"/>
                </a:solidFill>
                <a:latin typeface="Source Sans Pro Light"/>
                <a:cs typeface="Source Sans Pro Light"/>
              </a:rPr>
              <a:t>, including subteam and plenary meetings</a:t>
            </a:r>
            <a:endParaRPr lang="en-US" sz="2000" dirty="0">
              <a:solidFill>
                <a:srgbClr val="0C1F24"/>
              </a:solidFill>
              <a:latin typeface="Source Sans Pro Light"/>
              <a:cs typeface="Source Sans Pro Light"/>
            </a:endParaRPr>
          </a:p>
        </p:txBody>
      </p:sp>
      <p:sp>
        <p:nvSpPr>
          <p:cNvPr id="4" name="Title 3"/>
          <p:cNvSpPr>
            <a:spLocks noGrp="1"/>
          </p:cNvSpPr>
          <p:nvPr>
            <p:ph type="title"/>
          </p:nvPr>
        </p:nvSpPr>
        <p:spPr/>
        <p:txBody>
          <a:bodyPr/>
          <a:lstStyle/>
          <a:p>
            <a:r>
              <a:rPr lang="en-US" dirty="0" smtClean="0"/>
              <a:t>Recommended methodology and timeline</a:t>
            </a:r>
            <a:endParaRPr lang="en-US" dirty="0"/>
          </a:p>
        </p:txBody>
      </p:sp>
    </p:spTree>
    <p:extLst>
      <p:ext uri="{BB962C8B-B14F-4D97-AF65-F5344CB8AC3E}">
        <p14:creationId xmlns:p14="http://schemas.microsoft.com/office/powerpoint/2010/main" val="114681006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4601" y="1402699"/>
            <a:ext cx="8103072" cy="4708981"/>
          </a:xfrm>
          <a:prstGeom prst="rect">
            <a:avLst/>
          </a:prstGeom>
        </p:spPr>
        <p:txBody>
          <a:bodyPr wrap="square">
            <a:spAutoFit/>
          </a:bodyPr>
          <a:lstStyle/>
          <a:p>
            <a:pPr marL="285750" indent="-285750">
              <a:buSzPct val="75000"/>
              <a:buFont typeface="Wingdings" charset="2"/>
              <a:buChar char=""/>
            </a:pPr>
            <a:r>
              <a:rPr lang="en-US" sz="2000" dirty="0" smtClean="0">
                <a:solidFill>
                  <a:srgbClr val="0C1F24"/>
                </a:solidFill>
                <a:latin typeface="Source Sans Pro Light"/>
                <a:cs typeface="Source Sans Pro Light"/>
              </a:rPr>
              <a:t>Informal community feedback on EP-WG’s process recommendations welcomed at </a:t>
            </a:r>
            <a:r>
              <a:rPr lang="en-US" sz="2000" b="1" dirty="0">
                <a:solidFill>
                  <a:srgbClr val="0C1F24"/>
                </a:solidFill>
                <a:latin typeface="Source Sans Pro Light"/>
                <a:cs typeface="Source Sans Pro Light"/>
              </a:rPr>
              <a:t>ICANN-52 “</a:t>
            </a:r>
            <a:r>
              <a:rPr lang="en-US" sz="2000" b="1" dirty="0">
                <a:solidFill>
                  <a:srgbClr val="0C1F24"/>
                </a:solidFill>
                <a:latin typeface="Source Sans Pro Light"/>
                <a:cs typeface="Source Sans Pro Light"/>
                <a:hlinkClick r:id="rId3"/>
              </a:rPr>
              <a:t>All Things Whois</a:t>
            </a:r>
            <a:r>
              <a:rPr lang="en-US" sz="2000" b="1" dirty="0">
                <a:solidFill>
                  <a:srgbClr val="0C1F24"/>
                </a:solidFill>
                <a:latin typeface="Source Sans Pro Light"/>
                <a:cs typeface="Source Sans Pro Light"/>
              </a:rPr>
              <a:t>” </a:t>
            </a:r>
            <a:endParaRPr lang="en-US" sz="2000" b="1" dirty="0" smtClean="0">
              <a:solidFill>
                <a:srgbClr val="0C1F24"/>
              </a:solidFill>
              <a:latin typeface="Source Sans Pro Light"/>
              <a:cs typeface="Source Sans Pro Light"/>
            </a:endParaRPr>
          </a:p>
          <a:p>
            <a:pPr marL="285750" indent="-285750">
              <a:buSzPct val="75000"/>
              <a:buFont typeface="Wingdings" charset="2"/>
              <a:buChar char=""/>
            </a:pP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At the ICANN Board’s request, Staff will use EP-WG’s output to draft a </a:t>
            </a:r>
            <a:r>
              <a:rPr lang="en-US" sz="2000" b="1" dirty="0" smtClean="0">
                <a:solidFill>
                  <a:srgbClr val="0C1F24"/>
                </a:solidFill>
                <a:latin typeface="Source Sans Pro Light"/>
                <a:cs typeface="Source Sans Pro Light"/>
              </a:rPr>
              <a:t>new Preliminary Issue Report in March 2015</a:t>
            </a:r>
            <a:r>
              <a:rPr lang="en-US" sz="2000" dirty="0" smtClean="0">
                <a:solidFill>
                  <a:srgbClr val="0C1F24"/>
                </a:solidFill>
                <a:latin typeface="Source Sans Pro Light"/>
                <a:cs typeface="Source Sans Pro Light"/>
              </a:rPr>
              <a:t>, including EP-WG’s recommended process and a draft charter that will factor in this recommended process</a:t>
            </a:r>
          </a:p>
          <a:p>
            <a:pPr marL="285750" indent="-285750">
              <a:buSzPct val="75000"/>
              <a:buFont typeface="Wingdings" charset="2"/>
              <a:buChar char=""/>
            </a:pP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Formal community feedback invited on this new Preliminary Issue Report during </a:t>
            </a:r>
            <a:r>
              <a:rPr lang="en-US" sz="2000" b="1" dirty="0" smtClean="0">
                <a:solidFill>
                  <a:srgbClr val="0C1F24"/>
                </a:solidFill>
                <a:latin typeface="Source Sans Pro Light"/>
                <a:cs typeface="Source Sans Pro Light"/>
              </a:rPr>
              <a:t>public comment period (April-May 2015)</a:t>
            </a:r>
          </a:p>
          <a:p>
            <a:pPr marL="285750" indent="-285750">
              <a:buSzPct val="75000"/>
              <a:buFont typeface="Wingdings" charset="2"/>
              <a:buChar char=""/>
            </a:pP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b="1" dirty="0" smtClean="0">
                <a:solidFill>
                  <a:srgbClr val="0C1F24"/>
                </a:solidFill>
                <a:latin typeface="Source Sans Pro Light"/>
                <a:cs typeface="Source Sans Pro Light"/>
              </a:rPr>
              <a:t>Final Issue Report</a:t>
            </a:r>
            <a:r>
              <a:rPr lang="en-US" sz="2000" dirty="0" smtClean="0">
                <a:solidFill>
                  <a:srgbClr val="0C1F24"/>
                </a:solidFill>
                <a:latin typeface="Source Sans Pro Light"/>
                <a:cs typeface="Source Sans Pro Light"/>
              </a:rPr>
              <a:t> reflecting comments expected in July</a:t>
            </a:r>
          </a:p>
          <a:p>
            <a:pPr marL="285750" indent="-285750">
              <a:buSzPct val="75000"/>
              <a:buFont typeface="Wingdings" charset="2"/>
              <a:buChar char=""/>
            </a:pPr>
            <a:endParaRPr lang="en-US" sz="2000" dirty="0">
              <a:solidFill>
                <a:srgbClr val="0C1F24"/>
              </a:solidFill>
              <a:latin typeface="Source Sans Pro Light"/>
              <a:cs typeface="Source Sans Pro Light"/>
            </a:endParaRPr>
          </a:p>
          <a:p>
            <a:pPr marL="285750" indent="-285750">
              <a:buSzPct val="75000"/>
              <a:buFont typeface="Wingdings" charset="2"/>
              <a:buChar char=""/>
            </a:pPr>
            <a:r>
              <a:rPr lang="en-US" sz="2000" dirty="0" smtClean="0">
                <a:solidFill>
                  <a:srgbClr val="0C1F24"/>
                </a:solidFill>
                <a:latin typeface="Source Sans Pro Light"/>
                <a:cs typeface="Source Sans Pro Light"/>
              </a:rPr>
              <a:t>GNSO Council will consider Final Issue Report and proposed Charter for PDP WG, followed by formation of PDP WG</a:t>
            </a:r>
            <a:endParaRPr lang="en-US" sz="2000" b="1" dirty="0" smtClean="0">
              <a:solidFill>
                <a:srgbClr val="0C1F24"/>
              </a:solidFill>
              <a:latin typeface="Source Sans Pro Light"/>
              <a:cs typeface="Source Sans Pro Light"/>
            </a:endParaRPr>
          </a:p>
        </p:txBody>
      </p:sp>
      <p:sp>
        <p:nvSpPr>
          <p:cNvPr id="4" name="Title 3"/>
          <p:cNvSpPr>
            <a:spLocks noGrp="1"/>
          </p:cNvSpPr>
          <p:nvPr>
            <p:ph type="title"/>
          </p:nvPr>
        </p:nvSpPr>
        <p:spPr/>
        <p:txBody>
          <a:bodyPr/>
          <a:lstStyle/>
          <a:p>
            <a:r>
              <a:rPr lang="en-US" dirty="0" smtClean="0"/>
              <a:t>Next Step: Issue Report, Handoff to GNSO</a:t>
            </a:r>
            <a:endParaRPr lang="en-US" dirty="0"/>
          </a:p>
        </p:txBody>
      </p:sp>
    </p:spTree>
    <p:extLst>
      <p:ext uri="{BB962C8B-B14F-4D97-AF65-F5344CB8AC3E}">
        <p14:creationId xmlns:p14="http://schemas.microsoft.com/office/powerpoint/2010/main" val="283962993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prstGeom prst="rect">
            <a:avLst/>
          </a:prstGeom>
        </p:spPr>
        <p:txBody>
          <a:bodyPr/>
          <a:lstStyle/>
          <a:p>
            <a:r>
              <a:rPr lang="en-US" dirty="0" smtClean="0"/>
              <a:t>To learn more about the EP-WG and RDS</a:t>
            </a:r>
            <a:endParaRPr lang="en-US" dirty="0"/>
          </a:p>
        </p:txBody>
      </p:sp>
      <p:sp>
        <p:nvSpPr>
          <p:cNvPr id="7" name="Rectangle 6"/>
          <p:cNvSpPr/>
          <p:nvPr/>
        </p:nvSpPr>
        <p:spPr>
          <a:xfrm>
            <a:off x="914400" y="3614493"/>
            <a:ext cx="7239000" cy="1146775"/>
          </a:xfrm>
          <a:prstGeom prst="rect">
            <a:avLst/>
          </a:prstGeom>
          <a:solidFill>
            <a:schemeClr val="bg1">
              <a:lumMod val="95000"/>
            </a:schemeClr>
          </a:solidFill>
        </p:spPr>
        <p:style>
          <a:lnRef idx="1">
            <a:schemeClr val="accent3"/>
          </a:lnRef>
          <a:fillRef idx="2">
            <a:schemeClr val="accent3"/>
          </a:fillRef>
          <a:effectRef idx="1">
            <a:schemeClr val="accent3"/>
          </a:effectRef>
          <a:fontRef idx="minor">
            <a:schemeClr val="dk1"/>
          </a:fontRef>
        </p:style>
        <p:txBody>
          <a:bodyPr wrap="square" lIns="38405" tIns="19202" rIns="38405" bIns="19202" rtlCol="0">
            <a:spAutoFit/>
          </a:bodyPr>
          <a:lstStyle/>
          <a:p>
            <a:pPr algn="ctr"/>
            <a:r>
              <a:rPr lang="en-US" sz="2400" b="1" i="1" u="sng" dirty="0" smtClean="0"/>
              <a:t>Read EWG’s RDS FAQs:</a:t>
            </a:r>
          </a:p>
          <a:p>
            <a:pPr algn="ctr"/>
            <a:r>
              <a:rPr lang="en-US" sz="2400" b="1" i="1" dirty="0" smtClean="0">
                <a:hlinkClick r:id="rId3"/>
              </a:rPr>
              <a:t>https://community.icann.org/</a:t>
            </a:r>
            <a:br>
              <a:rPr lang="en-US" sz="2400" b="1" i="1" dirty="0" smtClean="0">
                <a:hlinkClick r:id="rId3"/>
              </a:rPr>
            </a:br>
            <a:r>
              <a:rPr lang="en-US" sz="2400" b="1" i="1" dirty="0" smtClean="0">
                <a:hlinkClick r:id="rId3"/>
              </a:rPr>
              <a:t>display/WG/EWG+FAQs</a:t>
            </a:r>
            <a:endParaRPr lang="en-US" sz="2400" b="1" i="1" dirty="0">
              <a:solidFill>
                <a:schemeClr val="dk1"/>
              </a:solidFill>
            </a:endParaRPr>
          </a:p>
        </p:txBody>
      </p:sp>
      <p:sp>
        <p:nvSpPr>
          <p:cNvPr id="8" name="Rectangle 7"/>
          <p:cNvSpPr/>
          <p:nvPr/>
        </p:nvSpPr>
        <p:spPr>
          <a:xfrm>
            <a:off x="914400" y="2215576"/>
            <a:ext cx="7239000" cy="1146775"/>
          </a:xfrm>
          <a:prstGeom prst="rect">
            <a:avLst/>
          </a:prstGeom>
          <a:solidFill>
            <a:schemeClr val="bg1">
              <a:lumMod val="95000"/>
            </a:schemeClr>
          </a:solidFill>
        </p:spPr>
        <p:style>
          <a:lnRef idx="1">
            <a:schemeClr val="accent3"/>
          </a:lnRef>
          <a:fillRef idx="2">
            <a:schemeClr val="accent3"/>
          </a:fillRef>
          <a:effectRef idx="1">
            <a:schemeClr val="accent3"/>
          </a:effectRef>
          <a:fontRef idx="minor">
            <a:schemeClr val="dk1"/>
          </a:fontRef>
        </p:style>
        <p:txBody>
          <a:bodyPr wrap="square" lIns="38405" tIns="19202" rIns="38405" bIns="19202" rtlCol="0">
            <a:spAutoFit/>
          </a:bodyPr>
          <a:lstStyle/>
          <a:p>
            <a:pPr algn="ctr"/>
            <a:r>
              <a:rPr lang="en-US" sz="2400" b="1" i="1" u="sng" dirty="0"/>
              <a:t>Download </a:t>
            </a:r>
            <a:r>
              <a:rPr lang="en-US" sz="2400" b="1" i="1" u="sng" dirty="0" smtClean="0"/>
              <a:t>EWG’s Final Report</a:t>
            </a:r>
            <a:r>
              <a:rPr lang="en-US" sz="2400" b="1" i="1" u="sng" dirty="0"/>
              <a:t>: </a:t>
            </a:r>
            <a:r>
              <a:rPr lang="en-US" sz="2400" b="1" i="1" dirty="0" smtClean="0">
                <a:hlinkClick r:id="rId4"/>
              </a:rPr>
              <a:t>https://community.icann.org/pages/</a:t>
            </a:r>
            <a:br>
              <a:rPr lang="en-US" sz="2400" b="1" i="1" dirty="0" smtClean="0">
                <a:hlinkClick r:id="rId4"/>
              </a:rPr>
            </a:br>
            <a:r>
              <a:rPr lang="en-US" sz="2400" b="1" i="1" dirty="0" smtClean="0">
                <a:hlinkClick r:id="rId4"/>
              </a:rPr>
              <a:t>viewpage.action?pageId=48343061</a:t>
            </a:r>
            <a:endParaRPr lang="en-US" sz="2400" b="1" i="1" dirty="0"/>
          </a:p>
        </p:txBody>
      </p:sp>
      <p:sp>
        <p:nvSpPr>
          <p:cNvPr id="9" name="Rectangle 8"/>
          <p:cNvSpPr/>
          <p:nvPr/>
        </p:nvSpPr>
        <p:spPr>
          <a:xfrm>
            <a:off x="914400" y="5013409"/>
            <a:ext cx="7239000" cy="1146775"/>
          </a:xfrm>
          <a:prstGeom prst="rect">
            <a:avLst/>
          </a:prstGeom>
          <a:solidFill>
            <a:schemeClr val="bg1">
              <a:lumMod val="95000"/>
            </a:schemeClr>
          </a:solidFill>
        </p:spPr>
        <p:style>
          <a:lnRef idx="1">
            <a:schemeClr val="accent3"/>
          </a:lnRef>
          <a:fillRef idx="2">
            <a:schemeClr val="accent3"/>
          </a:fillRef>
          <a:effectRef idx="1">
            <a:schemeClr val="accent3"/>
          </a:effectRef>
          <a:fontRef idx="minor">
            <a:schemeClr val="dk1"/>
          </a:fontRef>
        </p:style>
        <p:txBody>
          <a:bodyPr wrap="square" lIns="38405" tIns="19202" rIns="38405" bIns="19202" rtlCol="0">
            <a:spAutoFit/>
          </a:bodyPr>
          <a:lstStyle/>
          <a:p>
            <a:pPr algn="ctr"/>
            <a:r>
              <a:rPr lang="en-US" sz="2400" b="1" i="1" u="sng" dirty="0">
                <a:solidFill>
                  <a:schemeClr val="dk1"/>
                </a:solidFill>
                <a:latin typeface="+mn-lt"/>
                <a:ea typeface="+mn-ea"/>
                <a:cs typeface="+mn-cs"/>
              </a:rPr>
              <a:t>Watch </a:t>
            </a:r>
            <a:r>
              <a:rPr lang="en-US" sz="2400" b="1" i="1" u="sng" dirty="0" smtClean="0">
                <a:solidFill>
                  <a:schemeClr val="dk1"/>
                </a:solidFill>
                <a:latin typeface="+mn-lt"/>
                <a:ea typeface="+mn-ea"/>
                <a:cs typeface="+mn-cs"/>
              </a:rPr>
              <a:t>EWG’s RDS Video FAQs</a:t>
            </a:r>
            <a:r>
              <a:rPr lang="en-US" sz="2400" b="1" i="1" u="sng" dirty="0">
                <a:solidFill>
                  <a:schemeClr val="dk1"/>
                </a:solidFill>
                <a:latin typeface="+mn-lt"/>
                <a:ea typeface="+mn-ea"/>
                <a:cs typeface="+mn-cs"/>
              </a:rPr>
              <a:t>:</a:t>
            </a:r>
          </a:p>
          <a:p>
            <a:pPr algn="ctr"/>
            <a:r>
              <a:rPr lang="en-US" sz="2400" b="1" i="1" dirty="0">
                <a:solidFill>
                  <a:schemeClr val="dk1"/>
                </a:solidFill>
                <a:latin typeface="+mn-lt"/>
                <a:ea typeface="+mn-ea"/>
                <a:cs typeface="+mn-cs"/>
                <a:hlinkClick r:id="rId5"/>
              </a:rPr>
              <a:t>https://community.icann.org/display/WG</a:t>
            </a:r>
            <a:r>
              <a:rPr lang="en-US" sz="2400" b="1" i="1" dirty="0" smtClean="0">
                <a:solidFill>
                  <a:schemeClr val="dk1"/>
                </a:solidFill>
                <a:latin typeface="+mn-lt"/>
                <a:ea typeface="+mn-ea"/>
                <a:cs typeface="+mn-cs"/>
                <a:hlinkClick r:id="rId5"/>
              </a:rPr>
              <a:t>/</a:t>
            </a:r>
            <a:br>
              <a:rPr lang="en-US" sz="2400" b="1" i="1" dirty="0" smtClean="0">
                <a:solidFill>
                  <a:schemeClr val="dk1"/>
                </a:solidFill>
                <a:latin typeface="+mn-lt"/>
                <a:ea typeface="+mn-ea"/>
                <a:cs typeface="+mn-cs"/>
                <a:hlinkClick r:id="rId5"/>
              </a:rPr>
            </a:br>
            <a:r>
              <a:rPr lang="en-US" sz="2400" b="1" i="1" dirty="0" smtClean="0">
                <a:solidFill>
                  <a:schemeClr val="dk1"/>
                </a:solidFill>
                <a:latin typeface="+mn-lt"/>
                <a:ea typeface="+mn-ea"/>
                <a:cs typeface="+mn-cs"/>
                <a:hlinkClick r:id="rId5"/>
              </a:rPr>
              <a:t>EWG+Multimedia+Frequently+Asked+Questions</a:t>
            </a:r>
            <a:endParaRPr lang="en-US" sz="2400" b="1" i="1" dirty="0">
              <a:solidFill>
                <a:schemeClr val="dk1"/>
              </a:solidFill>
              <a:latin typeface="+mn-lt"/>
              <a:ea typeface="+mn-ea"/>
              <a:cs typeface="+mn-cs"/>
            </a:endParaRPr>
          </a:p>
        </p:txBody>
      </p:sp>
      <p:sp>
        <p:nvSpPr>
          <p:cNvPr id="10" name="Rectangle 9"/>
          <p:cNvSpPr/>
          <p:nvPr/>
        </p:nvSpPr>
        <p:spPr>
          <a:xfrm>
            <a:off x="923925" y="816659"/>
            <a:ext cx="7239000" cy="1146775"/>
          </a:xfrm>
          <a:prstGeom prst="rect">
            <a:avLst/>
          </a:prstGeom>
          <a:solidFill>
            <a:schemeClr val="bg1">
              <a:lumMod val="95000"/>
            </a:schemeClr>
          </a:solidFill>
        </p:spPr>
        <p:style>
          <a:lnRef idx="1">
            <a:schemeClr val="accent3"/>
          </a:lnRef>
          <a:fillRef idx="2">
            <a:schemeClr val="accent3"/>
          </a:fillRef>
          <a:effectRef idx="1">
            <a:schemeClr val="accent3"/>
          </a:effectRef>
          <a:fontRef idx="minor">
            <a:schemeClr val="dk1"/>
          </a:fontRef>
        </p:style>
        <p:txBody>
          <a:bodyPr wrap="square" lIns="38405" tIns="19202" rIns="38405" bIns="19202" rtlCol="0">
            <a:spAutoFit/>
          </a:bodyPr>
          <a:lstStyle/>
          <a:p>
            <a:pPr algn="ctr"/>
            <a:r>
              <a:rPr lang="en-US" sz="2400" b="1" i="1" u="sng" dirty="0" smtClean="0"/>
              <a:t>Visit the EP-WG’s Public Wiki: </a:t>
            </a:r>
            <a:r>
              <a:rPr lang="en-US" sz="2400" b="1" i="1" dirty="0">
                <a:hlinkClick r:id="rId6"/>
              </a:rPr>
              <a:t>https://community.icann.org/pages</a:t>
            </a:r>
            <a:r>
              <a:rPr lang="en-US" sz="2400" b="1" i="1" dirty="0" smtClean="0">
                <a:hlinkClick r:id="rId6"/>
              </a:rPr>
              <a:t>/</a:t>
            </a:r>
            <a:br>
              <a:rPr lang="en-US" sz="2400" b="1" i="1" dirty="0" smtClean="0">
                <a:hlinkClick r:id="rId6"/>
              </a:rPr>
            </a:br>
            <a:r>
              <a:rPr lang="en-US" sz="2400" b="1" i="1" dirty="0" smtClean="0">
                <a:hlinkClick r:id="rId6"/>
              </a:rPr>
              <a:t>viewpage.action?pageId=49359349</a:t>
            </a:r>
            <a:endParaRPr lang="en-US" sz="2400" b="1" i="1" dirty="0"/>
          </a:p>
        </p:txBody>
      </p:sp>
    </p:spTree>
    <p:extLst>
      <p:ext uri="{BB962C8B-B14F-4D97-AF65-F5344CB8AC3E}">
        <p14:creationId xmlns:p14="http://schemas.microsoft.com/office/powerpoint/2010/main" val="24167174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b="1" dirty="0" smtClean="0">
                <a:latin typeface="Source Sans Pro"/>
                <a:cs typeface="Source Sans Pro"/>
              </a:rPr>
              <a:t>Questions on the EWG Next Steps?</a:t>
            </a:r>
            <a:r>
              <a:rPr lang="en-US" sz="2000" b="1" dirty="0" smtClean="0">
                <a:latin typeface="Source Sans Pro"/>
                <a:cs typeface="Source Sans Pro"/>
              </a:rPr>
              <a:t> </a:t>
            </a:r>
            <a:endParaRPr lang="en-US" sz="2000" b="1" dirty="0">
              <a:latin typeface="Source Sans Pro"/>
              <a:cs typeface="Source Sans Pro"/>
            </a:endParaRPr>
          </a:p>
          <a:p>
            <a:endParaRPr lang="en-US" b="1" dirty="0" smtClean="0">
              <a:latin typeface="Source Sans Pro"/>
              <a:cs typeface="Source Sans Pro"/>
            </a:endParaRPr>
          </a:p>
          <a:p>
            <a:endParaRPr lang="en-US" b="1" dirty="0" smtClean="0">
              <a:latin typeface="Source Sans Pro"/>
              <a:cs typeface="Source Sans Pro"/>
            </a:endParaRPr>
          </a:p>
        </p:txBody>
      </p:sp>
      <p:sp>
        <p:nvSpPr>
          <p:cNvPr id="3" name="TextBox 2"/>
          <p:cNvSpPr txBox="1"/>
          <p:nvPr/>
        </p:nvSpPr>
        <p:spPr>
          <a:xfrm>
            <a:off x="843280" y="1219200"/>
            <a:ext cx="184666" cy="369332"/>
          </a:xfrm>
          <a:prstGeom prst="rect">
            <a:avLst/>
          </a:prstGeom>
          <a:noFill/>
        </p:spPr>
        <p:txBody>
          <a:bodyPr wrap="none" rtlCol="0">
            <a:spAutoFit/>
          </a:bodyPr>
          <a:lstStyle/>
          <a:p>
            <a:endParaRPr lang="en-US" dirty="0">
              <a:solidFill>
                <a:srgbClr val="0A1F24"/>
              </a:solidFill>
            </a:endParaRPr>
          </a:p>
        </p:txBody>
      </p:sp>
    </p:spTree>
    <p:extLst>
      <p:ext uri="{BB962C8B-B14F-4D97-AF65-F5344CB8AC3E}">
        <p14:creationId xmlns:p14="http://schemas.microsoft.com/office/powerpoint/2010/main" val="61188688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076115" y="4675154"/>
            <a:ext cx="2321469" cy="626133"/>
          </a:xfrm>
          <a:prstGeom prst="rect">
            <a:avLst/>
          </a:prstGeom>
          <a:noFill/>
        </p:spPr>
        <p:txBody>
          <a:bodyPr wrap="none" rtlCol="0">
            <a:spAutoFit/>
          </a:bodyPr>
          <a:lstStyle/>
          <a:p>
            <a:pPr>
              <a:lnSpc>
                <a:spcPts val="4700"/>
              </a:lnSpc>
            </a:pPr>
            <a:r>
              <a:rPr lang="en-US" sz="2800" dirty="0" smtClean="0">
                <a:solidFill>
                  <a:srgbClr val="FFFFFF"/>
                </a:solidFill>
                <a:latin typeface="Source Sans Pro"/>
                <a:cs typeface="Source Sans Pro"/>
              </a:rPr>
              <a:t>General Q&amp;A</a:t>
            </a:r>
            <a:endParaRPr lang="en-US" sz="2800" dirty="0">
              <a:solidFill>
                <a:srgbClr val="FFFFFF"/>
              </a:solidFill>
              <a:latin typeface="Source Sans Pro"/>
              <a:cs typeface="Source Sans Pro"/>
            </a:endParaRPr>
          </a:p>
        </p:txBody>
      </p:sp>
      <p:sp>
        <p:nvSpPr>
          <p:cNvPr id="5" name="TextBox 4"/>
          <p:cNvSpPr txBox="1"/>
          <p:nvPr/>
        </p:nvSpPr>
        <p:spPr>
          <a:xfrm>
            <a:off x="6145646" y="627196"/>
            <a:ext cx="184666" cy="369332"/>
          </a:xfrm>
          <a:prstGeom prst="rect">
            <a:avLst/>
          </a:prstGeom>
          <a:noFill/>
        </p:spPr>
        <p:txBody>
          <a:bodyPr wrap="none" rtlCol="0">
            <a:spAutoFit/>
          </a:bodyPr>
          <a:lstStyle/>
          <a:p>
            <a:endParaRPr lang="en-US" dirty="0">
              <a:solidFill>
                <a:srgbClr val="0A1F24"/>
              </a:solidFill>
            </a:endParaRPr>
          </a:p>
        </p:txBody>
      </p:sp>
    </p:spTree>
    <p:extLst>
      <p:ext uri="{BB962C8B-B14F-4D97-AF65-F5344CB8AC3E}">
        <p14:creationId xmlns:p14="http://schemas.microsoft.com/office/powerpoint/2010/main" val="221055757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b="1" dirty="0" smtClean="0">
                <a:latin typeface="Source Sans Pro"/>
              </a:rPr>
              <a:t>Annex: EP-WG</a:t>
            </a:r>
            <a:r>
              <a:rPr lang="en-US" b="1" dirty="0">
                <a:latin typeface="Source Sans Pro"/>
              </a:rPr>
              <a:t> </a:t>
            </a:r>
            <a:r>
              <a:rPr lang="en-US" b="1" dirty="0" smtClean="0">
                <a:latin typeface="Source Sans Pro"/>
              </a:rPr>
              <a:t>Flow Charts</a:t>
            </a:r>
            <a:endParaRPr lang="en-US" sz="1600" dirty="0"/>
          </a:p>
        </p:txBody>
      </p:sp>
      <p:sp>
        <p:nvSpPr>
          <p:cNvPr id="3" name="TextBox 2"/>
          <p:cNvSpPr txBox="1"/>
          <p:nvPr/>
        </p:nvSpPr>
        <p:spPr>
          <a:xfrm>
            <a:off x="843280" y="1219200"/>
            <a:ext cx="184666" cy="369332"/>
          </a:xfrm>
          <a:prstGeom prst="rect">
            <a:avLst/>
          </a:prstGeom>
          <a:noFill/>
        </p:spPr>
        <p:txBody>
          <a:bodyPr wrap="none" rtlCol="0">
            <a:spAutoFit/>
          </a:bodyPr>
          <a:lstStyle/>
          <a:p>
            <a:endParaRPr lang="en-US" dirty="0"/>
          </a:p>
        </p:txBody>
      </p:sp>
      <p:sp>
        <p:nvSpPr>
          <p:cNvPr id="4" name="Text Placeholder 1"/>
          <p:cNvSpPr txBox="1">
            <a:spLocks/>
          </p:cNvSpPr>
          <p:nvPr/>
        </p:nvSpPr>
        <p:spPr>
          <a:xfrm>
            <a:off x="569913" y="3072915"/>
            <a:ext cx="6256337" cy="864394"/>
          </a:xfrm>
          <a:prstGeom prst="rect">
            <a:avLst/>
          </a:prstGeom>
          <a:solidFill>
            <a:schemeClr val="bg1"/>
          </a:solidFill>
        </p:spPr>
        <p:txBody>
          <a:bodyPr vert="horz"/>
          <a:lstStyle>
            <a:lvl1pPr marL="0" indent="0" algn="l" defTabSz="457200" rtl="0" eaLnBrk="1" latinLnBrk="0" hangingPunct="1">
              <a:spcBef>
                <a:spcPct val="20000"/>
              </a:spcBef>
              <a:buFont typeface="Arial"/>
              <a:buNone/>
              <a:defRPr sz="3600" kern="1200">
                <a:solidFill>
                  <a:schemeClr val="bg1"/>
                </a:solidFill>
                <a:latin typeface="Source Sans Pro Light"/>
                <a:ea typeface="+mn-ea"/>
                <a:cs typeface="Source Sans Pro Light"/>
              </a:defRPr>
            </a:lvl1pPr>
            <a:lvl2pPr marL="742950" indent="-285750" algn="l" defTabSz="457200" rtl="0" eaLnBrk="1" latinLnBrk="0" hangingPunct="1">
              <a:spcBef>
                <a:spcPct val="20000"/>
              </a:spcBef>
              <a:buFont typeface="Arial"/>
              <a:buChar char="–"/>
              <a:defRPr sz="2800" kern="1200">
                <a:solidFill>
                  <a:schemeClr val="bg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bg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bg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bg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smtClean="0">
                <a:solidFill>
                  <a:schemeClr val="accent6"/>
                </a:solidFill>
              </a:rPr>
              <a:t>Available for download from</a:t>
            </a:r>
            <a:r>
              <a:rPr lang="en-US" sz="1600" dirty="0" smtClean="0"/>
              <a:t/>
            </a:r>
            <a:br>
              <a:rPr lang="en-US" sz="1600" dirty="0" smtClean="0"/>
            </a:br>
            <a:r>
              <a:rPr lang="en-US" sz="1600" dirty="0" smtClean="0">
                <a:hlinkClick r:id="rId3"/>
              </a:rPr>
              <a:t>https://community.icann.org/download/attachments/49359624/</a:t>
            </a:r>
            <a:br>
              <a:rPr lang="en-US" sz="1600" dirty="0" smtClean="0">
                <a:hlinkClick r:id="rId3"/>
              </a:rPr>
            </a:br>
            <a:r>
              <a:rPr lang="en-US" sz="1600" dirty="0" smtClean="0">
                <a:hlinkClick r:id="rId3"/>
              </a:rPr>
              <a:t>RDS-PDP-Process-v8.pdf</a:t>
            </a:r>
            <a:endParaRPr lang="en-US" sz="1600" dirty="0"/>
          </a:p>
        </p:txBody>
      </p:sp>
    </p:spTree>
    <p:extLst>
      <p:ext uri="{BB962C8B-B14F-4D97-AF65-F5344CB8AC3E}">
        <p14:creationId xmlns:p14="http://schemas.microsoft.com/office/powerpoint/2010/main" val="1998931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RDS PDP WG: Phased Flow Chart – Part 1 of 2</a:t>
            </a:r>
            <a:endParaRPr lang="en-US" dirty="0"/>
          </a:p>
        </p:txBody>
      </p:sp>
      <p:pic>
        <p:nvPicPr>
          <p:cNvPr id="5122"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3936"/>
          <a:stretch/>
        </p:blipFill>
        <p:spPr bwMode="auto">
          <a:xfrm>
            <a:off x="777240" y="847724"/>
            <a:ext cx="7589520" cy="52537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781050" y="6000750"/>
            <a:ext cx="1765227" cy="253916"/>
          </a:xfrm>
          <a:prstGeom prst="rect">
            <a:avLst/>
          </a:prstGeom>
          <a:noFill/>
        </p:spPr>
        <p:txBody>
          <a:bodyPr wrap="none" rtlCol="0">
            <a:spAutoFit/>
          </a:bodyPr>
          <a:lstStyle/>
          <a:p>
            <a:r>
              <a:rPr lang="en-US" sz="1050" dirty="0" smtClean="0">
                <a:cs typeface="Source Sans Pro"/>
              </a:rPr>
              <a:t>Available or </a:t>
            </a:r>
            <a:r>
              <a:rPr lang="en-US" sz="1050" i="1" dirty="0" smtClean="0">
                <a:cs typeface="Source Sans Pro"/>
              </a:rPr>
              <a:t>To Be Developed</a:t>
            </a:r>
          </a:p>
        </p:txBody>
      </p:sp>
    </p:spTree>
    <p:extLst>
      <p:ext uri="{BB962C8B-B14F-4D97-AF65-F5344CB8AC3E}">
        <p14:creationId xmlns:p14="http://schemas.microsoft.com/office/powerpoint/2010/main" val="389993997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RDS PDP WG: Phased Flow Chart – Part 2 of 2</a:t>
            </a:r>
            <a:endParaRPr lang="en-US" dirty="0"/>
          </a:p>
        </p:txBody>
      </p:sp>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3998"/>
          <a:stretch/>
        </p:blipFill>
        <p:spPr bwMode="auto">
          <a:xfrm>
            <a:off x="777240" y="885825"/>
            <a:ext cx="7589520" cy="52609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781050" y="6000750"/>
            <a:ext cx="1765227" cy="253916"/>
          </a:xfrm>
          <a:prstGeom prst="rect">
            <a:avLst/>
          </a:prstGeom>
          <a:noFill/>
        </p:spPr>
        <p:txBody>
          <a:bodyPr wrap="none" rtlCol="0">
            <a:spAutoFit/>
          </a:bodyPr>
          <a:lstStyle/>
          <a:p>
            <a:r>
              <a:rPr lang="en-US" sz="1050" dirty="0" smtClean="0">
                <a:cs typeface="Source Sans Pro"/>
              </a:rPr>
              <a:t>Available or </a:t>
            </a:r>
            <a:r>
              <a:rPr lang="en-US" sz="1050" i="1" dirty="0" smtClean="0">
                <a:cs typeface="Source Sans Pro"/>
              </a:rPr>
              <a:t>To Be Developed</a:t>
            </a:r>
          </a:p>
        </p:txBody>
      </p:sp>
    </p:spTree>
    <p:extLst>
      <p:ext uri="{BB962C8B-B14F-4D97-AF65-F5344CB8AC3E}">
        <p14:creationId xmlns:p14="http://schemas.microsoft.com/office/powerpoint/2010/main" val="159274456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RDS PDP WG: Post-PDP WG Steps</a:t>
            </a:r>
            <a:endParaRPr lang="en-US"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240" y="822960"/>
            <a:ext cx="7589520" cy="54834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0084329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a:xfrm>
            <a:off x="569913" y="2377590"/>
            <a:ext cx="7659687" cy="1728788"/>
          </a:xfrm>
        </p:spPr>
        <p:txBody>
          <a:bodyPr/>
          <a:lstStyle/>
          <a:p>
            <a:r>
              <a:rPr lang="en-US" b="1" dirty="0" smtClean="0">
                <a:latin typeface="Source Sans Pro"/>
              </a:rPr>
              <a:t>Annex: WHOIS Activity by Category</a:t>
            </a:r>
            <a:endParaRPr lang="en-US" sz="1600" dirty="0"/>
          </a:p>
        </p:txBody>
      </p:sp>
      <p:sp>
        <p:nvSpPr>
          <p:cNvPr id="3" name="TextBox 2"/>
          <p:cNvSpPr txBox="1"/>
          <p:nvPr/>
        </p:nvSpPr>
        <p:spPr>
          <a:xfrm>
            <a:off x="843280" y="1219200"/>
            <a:ext cx="184666" cy="369332"/>
          </a:xfrm>
          <a:prstGeom prst="rect">
            <a:avLst/>
          </a:prstGeom>
          <a:noFill/>
        </p:spPr>
        <p:txBody>
          <a:bodyPr wrap="none" rtlCol="0">
            <a:spAutoFit/>
          </a:bodyPr>
          <a:lstStyle/>
          <a:p>
            <a:endParaRPr lang="en-US" dirty="0">
              <a:solidFill>
                <a:srgbClr val="0A1F24"/>
              </a:solidFill>
            </a:endParaRPr>
          </a:p>
        </p:txBody>
      </p:sp>
    </p:spTree>
    <p:extLst>
      <p:ext uri="{BB962C8B-B14F-4D97-AF65-F5344CB8AC3E}">
        <p14:creationId xmlns:p14="http://schemas.microsoft.com/office/powerpoint/2010/main" val="163438316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 name="Table 18"/>
          <p:cNvGraphicFramePr>
            <a:graphicFrameLocks noGrp="1"/>
          </p:cNvGraphicFramePr>
          <p:nvPr>
            <p:extLst>
              <p:ext uri="{D42A27DB-BD31-4B8C-83A1-F6EECF244321}">
                <p14:modId xmlns:p14="http://schemas.microsoft.com/office/powerpoint/2010/main" val="3898459633"/>
              </p:ext>
            </p:extLst>
          </p:nvPr>
        </p:nvGraphicFramePr>
        <p:xfrm>
          <a:off x="471489" y="845969"/>
          <a:ext cx="8215311" cy="5484858"/>
        </p:xfrm>
        <a:graphic>
          <a:graphicData uri="http://schemas.openxmlformats.org/drawingml/2006/table">
            <a:tbl>
              <a:tblPr firstRow="1" firstCol="1" bandRow="1">
                <a:tableStyleId>{5C22544A-7EE6-4342-B048-85BDC9FD1C3A}</a:tableStyleId>
              </a:tblPr>
              <a:tblGrid>
                <a:gridCol w="1222287"/>
                <a:gridCol w="1896652"/>
                <a:gridCol w="1211750"/>
                <a:gridCol w="2686923"/>
                <a:gridCol w="1197699"/>
              </a:tblGrid>
              <a:tr h="166175">
                <a:tc>
                  <a:txBody>
                    <a:bodyPr/>
                    <a:lstStyle/>
                    <a:p>
                      <a:pPr marL="0" marR="0">
                        <a:spcBef>
                          <a:spcPts val="0"/>
                        </a:spcBef>
                        <a:spcAft>
                          <a:spcPts val="0"/>
                        </a:spcAft>
                      </a:pPr>
                      <a:r>
                        <a:rPr lang="en-US" sz="1100" dirty="0">
                          <a:effectLst/>
                        </a:rPr>
                        <a:t>WHOIS Activity</a:t>
                      </a:r>
                      <a:endParaRPr lang="en-US" sz="1100" dirty="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1100">
                          <a:effectLst/>
                        </a:rPr>
                        <a:t>Description</a:t>
                      </a:r>
                      <a:endParaRPr lang="en-US" sz="11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1100">
                          <a:effectLst/>
                        </a:rPr>
                        <a:t>Type of Activity</a:t>
                      </a:r>
                      <a:endParaRPr lang="en-US" sz="11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1100">
                          <a:effectLst/>
                        </a:rPr>
                        <a:t>Timeline &amp; Milestones</a:t>
                      </a:r>
                      <a:endParaRPr lang="en-US" sz="11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1100">
                          <a:effectLst/>
                        </a:rPr>
                        <a:t>Related Activities</a:t>
                      </a:r>
                      <a:endParaRPr lang="en-US" sz="1100">
                        <a:effectLst/>
                        <a:latin typeface="Cambria"/>
                        <a:ea typeface="MS Mincho"/>
                        <a:cs typeface="Times New Roman"/>
                      </a:endParaRPr>
                    </a:p>
                  </a:txBody>
                  <a:tcPr marL="51431" marR="51431" marT="0" marB="0"/>
                </a:tc>
              </a:tr>
              <a:tr h="5317218">
                <a:tc>
                  <a:txBody>
                    <a:bodyPr/>
                    <a:lstStyle/>
                    <a:p>
                      <a:pPr marL="0" marR="0">
                        <a:spcBef>
                          <a:spcPts val="0"/>
                        </a:spcBef>
                        <a:spcAft>
                          <a:spcPts val="0"/>
                        </a:spcAft>
                      </a:pPr>
                      <a:r>
                        <a:rPr lang="en-US" sz="1100">
                          <a:effectLst/>
                        </a:rPr>
                        <a:t>WHOIS Accuracy/GAC Safeguard Advice on WHOIS Verification and Checks</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p>
                    <a:p>
                      <a:pPr marL="0" marR="0">
                        <a:spcBef>
                          <a:spcPts val="0"/>
                        </a:spcBef>
                        <a:spcAft>
                          <a:spcPts val="0"/>
                        </a:spcAft>
                      </a:pPr>
                      <a:r>
                        <a:rPr lang="en-US" sz="1100">
                          <a:effectLst/>
                        </a:rPr>
                        <a:t> </a:t>
                      </a:r>
                      <a:endParaRPr lang="en-US" sz="11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1100" dirty="0">
                          <a:effectLst/>
                        </a:rPr>
                        <a:t>The new WHOIS Online Accuracy Reporting System is a key project linked to ICANN's strategic initiative to improve the overall effectiveness and accuracy of the WHOIS system. In response to the recommendations of the WHOIS Review Team, the system is designed to produce statistical reports on WHOIS accuracy rates. These reports will be made available on the </a:t>
                      </a:r>
                      <a:r>
                        <a:rPr lang="en-US" sz="1100" u="sng" dirty="0">
                          <a:effectLst/>
                          <a:hlinkClick r:id="rId2"/>
                        </a:rPr>
                        <a:t>WHOIS website</a:t>
                      </a:r>
                      <a:r>
                        <a:rPr lang="en-US" sz="1100" dirty="0">
                          <a:effectLst/>
                        </a:rPr>
                        <a:t> on a periodic basis, providing visibility and transparency into whether accuracy levels are improving over time. ICANN will also rely on this system to comply with the </a:t>
                      </a:r>
                      <a:r>
                        <a:rPr lang="en-US" sz="1100" u="sng" dirty="0">
                          <a:effectLst/>
                          <a:hlinkClick r:id="rId3"/>
                        </a:rPr>
                        <a:t>GAC Beijing Advice</a:t>
                      </a:r>
                      <a:r>
                        <a:rPr lang="en-US" sz="1100" dirty="0">
                          <a:effectLst/>
                        </a:rPr>
                        <a:t> regarding WHOIS verification and checks. </a:t>
                      </a:r>
                      <a:endParaRPr lang="en-US" sz="1100" dirty="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1100" dirty="0">
                          <a:effectLst/>
                        </a:rPr>
                        <a:t>Contract implementation; WHOIS Review Team Recommendation implementation</a:t>
                      </a:r>
                      <a:endParaRPr lang="en-US" sz="1100" dirty="0">
                        <a:effectLst/>
                        <a:latin typeface="Cambria"/>
                        <a:ea typeface="MS Mincho"/>
                        <a:cs typeface="Times New Roman"/>
                      </a:endParaRPr>
                    </a:p>
                  </a:txBody>
                  <a:tcPr marL="51431" marR="51431" marT="0" marB="0"/>
                </a:tc>
                <a:tc>
                  <a:txBody>
                    <a:bodyPr/>
                    <a:lstStyle/>
                    <a:p>
                      <a:pPr marL="342900" marR="0" lvl="0" indent="-342900">
                        <a:spcBef>
                          <a:spcPts val="0"/>
                        </a:spcBef>
                        <a:spcAft>
                          <a:spcPts val="0"/>
                        </a:spcAft>
                        <a:buFont typeface="Symbol"/>
                        <a:buChar char=""/>
                      </a:pPr>
                      <a:r>
                        <a:rPr lang="en-US" sz="1100" dirty="0">
                          <a:effectLst/>
                        </a:rPr>
                        <a:t>Pilot Program RFP published, May 2014</a:t>
                      </a:r>
                    </a:p>
                    <a:p>
                      <a:pPr marL="342900" marR="0" lvl="0" indent="-342900">
                        <a:spcBef>
                          <a:spcPts val="0"/>
                        </a:spcBef>
                        <a:spcAft>
                          <a:spcPts val="0"/>
                        </a:spcAft>
                        <a:buFont typeface="Symbol"/>
                        <a:buChar char=""/>
                      </a:pPr>
                      <a:r>
                        <a:rPr lang="en-US" sz="1100" dirty="0">
                          <a:effectLst/>
                        </a:rPr>
                        <a:t>Contracts executed, Aug. 2014</a:t>
                      </a:r>
                    </a:p>
                    <a:p>
                      <a:pPr marL="342900" marR="0" lvl="0" indent="-342900">
                        <a:spcBef>
                          <a:spcPts val="0"/>
                        </a:spcBef>
                        <a:spcAft>
                          <a:spcPts val="0"/>
                        </a:spcAft>
                        <a:buFont typeface="Symbol"/>
                        <a:buChar char=""/>
                      </a:pPr>
                      <a:r>
                        <a:rPr lang="en-US" sz="1100" dirty="0">
                          <a:effectLst/>
                        </a:rPr>
                        <a:t>Preliminary Findings published, Oct. 2014</a:t>
                      </a:r>
                    </a:p>
                    <a:p>
                      <a:pPr marL="342900" marR="0" lvl="0" indent="-342900">
                        <a:spcBef>
                          <a:spcPts val="0"/>
                        </a:spcBef>
                        <a:spcAft>
                          <a:spcPts val="0"/>
                        </a:spcAft>
                        <a:buFont typeface="Symbol"/>
                        <a:buChar char=""/>
                      </a:pPr>
                      <a:r>
                        <a:rPr lang="en-US" sz="1100" dirty="0">
                          <a:effectLst/>
                        </a:rPr>
                        <a:t>Community feedback on Pilot Preliminary Findings, Oct. 2014</a:t>
                      </a:r>
                    </a:p>
                    <a:p>
                      <a:pPr marL="342900" marR="0" lvl="0" indent="-342900">
                        <a:spcBef>
                          <a:spcPts val="0"/>
                        </a:spcBef>
                        <a:spcAft>
                          <a:spcPts val="0"/>
                        </a:spcAft>
                        <a:buFont typeface="Symbol"/>
                        <a:buChar char=""/>
                      </a:pPr>
                      <a:r>
                        <a:rPr lang="en-US" sz="1100" dirty="0">
                          <a:effectLst/>
                        </a:rPr>
                        <a:t>Publication of Final Pilot Report, Dec. 2014 </a:t>
                      </a:r>
                    </a:p>
                    <a:p>
                      <a:pPr marL="342900" marR="0" lvl="0" indent="-342900">
                        <a:spcBef>
                          <a:spcPts val="0"/>
                        </a:spcBef>
                        <a:spcAft>
                          <a:spcPts val="0"/>
                        </a:spcAft>
                        <a:buFont typeface="Symbol"/>
                        <a:buChar char=""/>
                      </a:pPr>
                      <a:r>
                        <a:rPr lang="en-US" sz="1100" dirty="0">
                          <a:effectLst/>
                        </a:rPr>
                        <a:t>Public Comment Forum, Dec. 2014 – Feb. 2015</a:t>
                      </a:r>
                    </a:p>
                    <a:p>
                      <a:pPr marL="342900" marR="0" lvl="0" indent="-342900">
                        <a:spcBef>
                          <a:spcPts val="0"/>
                        </a:spcBef>
                        <a:spcAft>
                          <a:spcPts val="0"/>
                        </a:spcAft>
                        <a:buFont typeface="Symbol"/>
                        <a:buChar char=""/>
                      </a:pPr>
                      <a:r>
                        <a:rPr lang="en-US" sz="1100" dirty="0">
                          <a:effectLst/>
                        </a:rPr>
                        <a:t>IAG to be formed to recommend process for the follow-up procedure, Jan. 2015</a:t>
                      </a:r>
                    </a:p>
                    <a:p>
                      <a:pPr marL="342900" marR="0" lvl="0" indent="-342900">
                        <a:spcBef>
                          <a:spcPts val="0"/>
                        </a:spcBef>
                        <a:spcAft>
                          <a:spcPts val="0"/>
                        </a:spcAft>
                        <a:buFont typeface="Symbol"/>
                        <a:buChar char=""/>
                      </a:pPr>
                      <a:r>
                        <a:rPr lang="en-US" sz="1100" dirty="0">
                          <a:effectLst/>
                        </a:rPr>
                        <a:t>Launch of Compliance Pilot on the ARS Pilot Study findings, Jan. 2015</a:t>
                      </a:r>
                    </a:p>
                    <a:p>
                      <a:pPr marL="342900" marR="0" lvl="0" indent="-342900">
                        <a:spcBef>
                          <a:spcPts val="0"/>
                        </a:spcBef>
                        <a:spcAft>
                          <a:spcPts val="0"/>
                        </a:spcAft>
                        <a:buFont typeface="Symbol"/>
                        <a:buChar char=""/>
                      </a:pPr>
                      <a:r>
                        <a:rPr lang="en-US" sz="1100" dirty="0">
                          <a:effectLst/>
                        </a:rPr>
                        <a:t>Initiate modifications to Accuracy Reporting System, Mar. 2015</a:t>
                      </a:r>
                    </a:p>
                    <a:p>
                      <a:pPr marL="342900" marR="0" lvl="0" indent="-342900">
                        <a:spcBef>
                          <a:spcPts val="0"/>
                        </a:spcBef>
                        <a:spcAft>
                          <a:spcPts val="0"/>
                        </a:spcAft>
                        <a:buFont typeface="Symbol"/>
                        <a:buChar char=""/>
                      </a:pPr>
                      <a:r>
                        <a:rPr lang="en-US" sz="1100" dirty="0">
                          <a:effectLst/>
                        </a:rPr>
                        <a:t>Launch of Accuracy Reporting System – Phase I (Syntactic validation), mid 2015</a:t>
                      </a:r>
                    </a:p>
                    <a:p>
                      <a:pPr marL="342900" marR="0" lvl="0" indent="-342900">
                        <a:spcBef>
                          <a:spcPts val="0"/>
                        </a:spcBef>
                        <a:spcAft>
                          <a:spcPts val="0"/>
                        </a:spcAft>
                        <a:buFont typeface="Symbol"/>
                        <a:buChar char=""/>
                      </a:pPr>
                      <a:r>
                        <a:rPr lang="en-US" sz="1100" dirty="0">
                          <a:effectLst/>
                        </a:rPr>
                        <a:t>Launch of Accuracy Reporting System – Phase II (Operational validation), late 2015</a:t>
                      </a:r>
                    </a:p>
                    <a:p>
                      <a:pPr marL="342900" marR="0" lvl="0" indent="-342900">
                        <a:spcBef>
                          <a:spcPts val="0"/>
                        </a:spcBef>
                        <a:spcAft>
                          <a:spcPts val="0"/>
                        </a:spcAft>
                        <a:buFont typeface="Symbol"/>
                        <a:buChar char=""/>
                      </a:pPr>
                      <a:r>
                        <a:rPr lang="en-US" sz="1100" dirty="0">
                          <a:effectLst/>
                        </a:rPr>
                        <a:t>Launch of Accuracy Reporting System – Phase III (Identity validation), TBD</a:t>
                      </a:r>
                    </a:p>
                    <a:p>
                      <a:pPr marL="342900" marR="0" lvl="0" indent="-342900">
                        <a:spcBef>
                          <a:spcPts val="0"/>
                        </a:spcBef>
                        <a:spcAft>
                          <a:spcPts val="0"/>
                        </a:spcAft>
                        <a:buFont typeface="Symbol"/>
                        <a:buChar char=""/>
                      </a:pPr>
                      <a:r>
                        <a:rPr lang="en-US" sz="1100" dirty="0">
                          <a:effectLst/>
                        </a:rPr>
                        <a:t>IAG Process Recommendations published for public comment, TBD</a:t>
                      </a:r>
                    </a:p>
                    <a:p>
                      <a:pPr marL="342900" marR="0" lvl="0" indent="-342900">
                        <a:spcBef>
                          <a:spcPts val="0"/>
                        </a:spcBef>
                        <a:spcAft>
                          <a:spcPts val="0"/>
                        </a:spcAft>
                        <a:buFont typeface="Symbol"/>
                        <a:buChar char=""/>
                      </a:pPr>
                      <a:r>
                        <a:rPr lang="en-US" sz="1100" dirty="0">
                          <a:effectLst/>
                        </a:rPr>
                        <a:t>IAG Process finalized &amp; launched, TBD</a:t>
                      </a:r>
                      <a:endParaRPr lang="en-US" sz="1100" dirty="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1100" dirty="0">
                          <a:effectLst/>
                        </a:rPr>
                        <a:t> </a:t>
                      </a:r>
                      <a:endParaRPr lang="en-US" sz="1100" dirty="0">
                        <a:effectLst/>
                        <a:latin typeface="Cambria"/>
                        <a:ea typeface="MS Mincho"/>
                        <a:cs typeface="Times New Roman"/>
                      </a:endParaRPr>
                    </a:p>
                  </a:txBody>
                  <a:tcPr marL="51431" marR="51431" marT="0" marB="0"/>
                </a:tc>
              </a:tr>
            </a:tbl>
          </a:graphicData>
        </a:graphic>
      </p:graphicFrame>
      <p:sp>
        <p:nvSpPr>
          <p:cNvPr id="20" name="Rectangle 2"/>
          <p:cNvSpPr>
            <a:spLocks noChangeArrowheads="1"/>
          </p:cNvSpPr>
          <p:nvPr/>
        </p:nvSpPr>
        <p:spPr bwMode="auto">
          <a:xfrm>
            <a:off x="0" y="228599"/>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rgbClr val="FF0000"/>
                </a:solidFill>
                <a:effectLst/>
                <a:latin typeface="Cambria" pitchFamily="18" charset="0"/>
                <a:ea typeface="MS Mincho" pitchFamily="49" charset="-128"/>
                <a:cs typeface="Times New Roman" pitchFamily="18" charset="0"/>
              </a:rPr>
              <a:t>I. IMPLEMENTATION</a:t>
            </a:r>
            <a:endParaRPr kumimoji="0" lang="en-US" alt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8133259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848871728"/>
              </p:ext>
            </p:extLst>
          </p:nvPr>
        </p:nvGraphicFramePr>
        <p:xfrm>
          <a:off x="457200" y="585788"/>
          <a:ext cx="8229600" cy="5471953"/>
        </p:xfrm>
        <a:graphic>
          <a:graphicData uri="http://schemas.openxmlformats.org/drawingml/2006/table">
            <a:tbl>
              <a:tblPr firstRow="1" firstCol="1" bandRow="1">
                <a:tableStyleId>{5C22544A-7EE6-4342-B048-85BDC9FD1C3A}</a:tableStyleId>
              </a:tblPr>
              <a:tblGrid>
                <a:gridCol w="1382742"/>
                <a:gridCol w="1741621"/>
                <a:gridCol w="1213857"/>
                <a:gridCol w="2374938"/>
                <a:gridCol w="1516442"/>
              </a:tblGrid>
              <a:tr h="210459">
                <a:tc>
                  <a:txBody>
                    <a:bodyPr/>
                    <a:lstStyle/>
                    <a:p>
                      <a:pPr marL="0" marR="0">
                        <a:spcBef>
                          <a:spcPts val="0"/>
                        </a:spcBef>
                        <a:spcAft>
                          <a:spcPts val="0"/>
                        </a:spcAft>
                      </a:pPr>
                      <a:r>
                        <a:rPr lang="en-US" sz="1200">
                          <a:effectLst/>
                        </a:rPr>
                        <a:t>WHOIS Activity</a:t>
                      </a:r>
                      <a:endParaRPr lang="en-US" sz="1200">
                        <a:effectLst/>
                        <a:latin typeface="Cambria"/>
                        <a:ea typeface="MS Mincho"/>
                        <a:cs typeface="Times New Roman"/>
                      </a:endParaRPr>
                    </a:p>
                  </a:txBody>
                  <a:tcPr marL="63305" marR="63305" marT="0" marB="0"/>
                </a:tc>
                <a:tc>
                  <a:txBody>
                    <a:bodyPr/>
                    <a:lstStyle/>
                    <a:p>
                      <a:pPr marL="0" marR="0">
                        <a:spcBef>
                          <a:spcPts val="0"/>
                        </a:spcBef>
                        <a:spcAft>
                          <a:spcPts val="0"/>
                        </a:spcAft>
                      </a:pPr>
                      <a:r>
                        <a:rPr lang="en-US" sz="1200">
                          <a:effectLst/>
                        </a:rPr>
                        <a:t>Description</a:t>
                      </a:r>
                      <a:endParaRPr lang="en-US" sz="1200">
                        <a:effectLst/>
                        <a:latin typeface="Cambria"/>
                        <a:ea typeface="MS Mincho"/>
                        <a:cs typeface="Times New Roman"/>
                      </a:endParaRPr>
                    </a:p>
                  </a:txBody>
                  <a:tcPr marL="63305" marR="63305" marT="0" marB="0"/>
                </a:tc>
                <a:tc>
                  <a:txBody>
                    <a:bodyPr/>
                    <a:lstStyle/>
                    <a:p>
                      <a:pPr marL="0" marR="0">
                        <a:spcBef>
                          <a:spcPts val="0"/>
                        </a:spcBef>
                        <a:spcAft>
                          <a:spcPts val="0"/>
                        </a:spcAft>
                      </a:pPr>
                      <a:r>
                        <a:rPr lang="en-US" sz="1200">
                          <a:effectLst/>
                        </a:rPr>
                        <a:t>Type of Activity</a:t>
                      </a:r>
                      <a:endParaRPr lang="en-US" sz="1200">
                        <a:effectLst/>
                        <a:latin typeface="Cambria"/>
                        <a:ea typeface="MS Mincho"/>
                        <a:cs typeface="Times New Roman"/>
                      </a:endParaRPr>
                    </a:p>
                  </a:txBody>
                  <a:tcPr marL="63305" marR="63305" marT="0" marB="0"/>
                </a:tc>
                <a:tc>
                  <a:txBody>
                    <a:bodyPr/>
                    <a:lstStyle/>
                    <a:p>
                      <a:pPr marL="0" marR="0">
                        <a:spcBef>
                          <a:spcPts val="0"/>
                        </a:spcBef>
                        <a:spcAft>
                          <a:spcPts val="0"/>
                        </a:spcAft>
                      </a:pPr>
                      <a:r>
                        <a:rPr lang="en-US" sz="1200">
                          <a:effectLst/>
                        </a:rPr>
                        <a:t>Timeline &amp; Milestones</a:t>
                      </a:r>
                      <a:endParaRPr lang="en-US" sz="1200">
                        <a:effectLst/>
                        <a:latin typeface="Cambria"/>
                        <a:ea typeface="MS Mincho"/>
                        <a:cs typeface="Times New Roman"/>
                      </a:endParaRPr>
                    </a:p>
                  </a:txBody>
                  <a:tcPr marL="63305" marR="63305" marT="0" marB="0"/>
                </a:tc>
                <a:tc>
                  <a:txBody>
                    <a:bodyPr/>
                    <a:lstStyle/>
                    <a:p>
                      <a:pPr marL="0" marR="0">
                        <a:spcBef>
                          <a:spcPts val="0"/>
                        </a:spcBef>
                        <a:spcAft>
                          <a:spcPts val="0"/>
                        </a:spcAft>
                      </a:pPr>
                      <a:r>
                        <a:rPr lang="en-US" sz="1200">
                          <a:effectLst/>
                        </a:rPr>
                        <a:t>Related Activities</a:t>
                      </a:r>
                      <a:endParaRPr lang="en-US" sz="1200">
                        <a:effectLst/>
                        <a:latin typeface="Cambria"/>
                        <a:ea typeface="MS Mincho"/>
                        <a:cs typeface="Times New Roman"/>
                      </a:endParaRPr>
                    </a:p>
                  </a:txBody>
                  <a:tcPr marL="63305" marR="63305" marT="0" marB="0"/>
                </a:tc>
              </a:tr>
              <a:tr h="5261494">
                <a:tc>
                  <a:txBody>
                    <a:bodyPr/>
                    <a:lstStyle/>
                    <a:p>
                      <a:pPr marL="0" marR="0">
                        <a:spcBef>
                          <a:spcPts val="0"/>
                        </a:spcBef>
                        <a:spcAft>
                          <a:spcPts val="0"/>
                        </a:spcAft>
                      </a:pPr>
                      <a:r>
                        <a:rPr lang="en-US" sz="1200">
                          <a:effectLst/>
                        </a:rPr>
                        <a:t>WHOIS Conflicts with National Privacy Laws</a:t>
                      </a:r>
                      <a:endParaRPr lang="en-US" sz="1200">
                        <a:effectLst/>
                        <a:latin typeface="Cambria"/>
                        <a:ea typeface="MS Mincho"/>
                        <a:cs typeface="Times New Roman"/>
                      </a:endParaRPr>
                    </a:p>
                  </a:txBody>
                  <a:tcPr marL="63305" marR="63305" marT="0" marB="0"/>
                </a:tc>
                <a:tc>
                  <a:txBody>
                    <a:bodyPr/>
                    <a:lstStyle/>
                    <a:p>
                      <a:pPr marL="0" marR="0">
                        <a:spcBef>
                          <a:spcPts val="0"/>
                        </a:spcBef>
                        <a:spcAft>
                          <a:spcPts val="0"/>
                        </a:spcAft>
                      </a:pPr>
                      <a:r>
                        <a:rPr lang="en-US" sz="1200" dirty="0">
                          <a:effectLst/>
                        </a:rPr>
                        <a:t>Mandatory review of the effectiveness of the procedure under which registries and registrars may seek modification of their contractual WHOIS requirements in light of a conflict with national law. </a:t>
                      </a:r>
                    </a:p>
                    <a:p>
                      <a:pPr marL="0" marR="0">
                        <a:spcBef>
                          <a:spcPts val="0"/>
                        </a:spcBef>
                        <a:spcAft>
                          <a:spcPts val="0"/>
                        </a:spcAft>
                      </a:pPr>
                      <a:r>
                        <a:rPr lang="en-US" sz="1200" dirty="0">
                          <a:effectLst/>
                        </a:rPr>
                        <a:t> </a:t>
                      </a:r>
                    </a:p>
                    <a:p>
                      <a:pPr marL="0" marR="0">
                        <a:spcBef>
                          <a:spcPts val="0"/>
                        </a:spcBef>
                        <a:spcAft>
                          <a:spcPts val="0"/>
                        </a:spcAft>
                      </a:pPr>
                      <a:r>
                        <a:rPr lang="en-US" sz="1200" dirty="0">
                          <a:effectLst/>
                        </a:rPr>
                        <a:t>Currently, the process may only be invoked by the contracted party upon receiving notification of an investigation, litigation, regulatory proceeding or other government or civil action that might affect its compliance with the provisions of the RAA or other contractual agreement with ICANN dealing with the collection, display or distribution of personally identifiable data via WHOIS.</a:t>
                      </a:r>
                      <a:endParaRPr lang="en-US" sz="1200" dirty="0">
                        <a:effectLst/>
                        <a:latin typeface="Cambria"/>
                        <a:ea typeface="MS Mincho"/>
                        <a:cs typeface="Times New Roman"/>
                      </a:endParaRPr>
                    </a:p>
                  </a:txBody>
                  <a:tcPr marL="63305" marR="63305" marT="0" marB="0"/>
                </a:tc>
                <a:tc>
                  <a:txBody>
                    <a:bodyPr/>
                    <a:lstStyle/>
                    <a:p>
                      <a:pPr marL="0" marR="0">
                        <a:spcBef>
                          <a:spcPts val="0"/>
                        </a:spcBef>
                        <a:spcAft>
                          <a:spcPts val="0"/>
                        </a:spcAft>
                      </a:pPr>
                      <a:r>
                        <a:rPr lang="en-US" sz="1200" dirty="0">
                          <a:effectLst/>
                        </a:rPr>
                        <a:t>Contract implementation</a:t>
                      </a:r>
                      <a:endParaRPr lang="en-US" sz="1200" dirty="0">
                        <a:effectLst/>
                        <a:latin typeface="Cambria"/>
                        <a:ea typeface="MS Mincho"/>
                        <a:cs typeface="Times New Roman"/>
                      </a:endParaRPr>
                    </a:p>
                  </a:txBody>
                  <a:tcPr marL="63305" marR="63305" marT="0" marB="0"/>
                </a:tc>
                <a:tc>
                  <a:txBody>
                    <a:bodyPr/>
                    <a:lstStyle/>
                    <a:p>
                      <a:pPr marL="342900" marR="0" lvl="0" indent="-342900">
                        <a:spcBef>
                          <a:spcPts val="0"/>
                        </a:spcBef>
                        <a:spcAft>
                          <a:spcPts val="0"/>
                        </a:spcAft>
                        <a:buFont typeface="Symbol"/>
                        <a:buChar char=""/>
                      </a:pPr>
                      <a:r>
                        <a:rPr lang="en-US" sz="1200">
                          <a:effectLst/>
                        </a:rPr>
                        <a:t>Staff paper posted for public comment, May 2014</a:t>
                      </a:r>
                    </a:p>
                    <a:p>
                      <a:pPr marL="342900" marR="0" lvl="0" indent="-342900">
                        <a:spcBef>
                          <a:spcPts val="0"/>
                        </a:spcBef>
                        <a:spcAft>
                          <a:spcPts val="0"/>
                        </a:spcAft>
                        <a:buFont typeface="Symbol"/>
                        <a:buChar char=""/>
                      </a:pPr>
                      <a:r>
                        <a:rPr lang="en-US" sz="1200">
                          <a:effectLst/>
                        </a:rPr>
                        <a:t>Comment period open, May –Aug. 2014</a:t>
                      </a:r>
                    </a:p>
                    <a:p>
                      <a:pPr marL="342900" marR="0" lvl="0" indent="-342900">
                        <a:spcBef>
                          <a:spcPts val="0"/>
                        </a:spcBef>
                        <a:spcAft>
                          <a:spcPts val="0"/>
                        </a:spcAft>
                        <a:buFont typeface="Symbol"/>
                        <a:buChar char=""/>
                      </a:pPr>
                      <a:r>
                        <a:rPr lang="en-US" sz="1200">
                          <a:effectLst/>
                        </a:rPr>
                        <a:t>Analysis/proposed next steps provided to GNSO; call for volunteers to form Implementation Advisory Group (IAG) and update procedure, ICANN 51/LA, Oct. 2014</a:t>
                      </a:r>
                    </a:p>
                    <a:p>
                      <a:pPr marL="342900" marR="0" lvl="0" indent="-342900">
                        <a:spcBef>
                          <a:spcPts val="0"/>
                        </a:spcBef>
                        <a:spcAft>
                          <a:spcPts val="0"/>
                        </a:spcAft>
                        <a:buFont typeface="Symbol"/>
                        <a:buChar char=""/>
                      </a:pPr>
                      <a:r>
                        <a:rPr lang="en-US" sz="1200">
                          <a:effectLst/>
                        </a:rPr>
                        <a:t>IAG formed to recommend changes to the procedure, not the policy, Dec. 2014</a:t>
                      </a:r>
                    </a:p>
                    <a:p>
                      <a:pPr marL="342900" marR="0" lvl="0" indent="-342900">
                        <a:spcBef>
                          <a:spcPts val="0"/>
                        </a:spcBef>
                        <a:spcAft>
                          <a:spcPts val="0"/>
                        </a:spcAft>
                        <a:buFont typeface="Symbol"/>
                        <a:buChar char=""/>
                      </a:pPr>
                      <a:r>
                        <a:rPr lang="en-US" sz="1200">
                          <a:effectLst/>
                        </a:rPr>
                        <a:t>IAG submits recommendations to GNSO to ensure they are consistent with existing GNSO policy, June 2015</a:t>
                      </a:r>
                    </a:p>
                    <a:p>
                      <a:pPr marL="342900" marR="0" lvl="0" indent="-342900">
                        <a:spcBef>
                          <a:spcPts val="0"/>
                        </a:spcBef>
                        <a:spcAft>
                          <a:spcPts val="0"/>
                        </a:spcAft>
                        <a:buFont typeface="Symbol"/>
                        <a:buChar char=""/>
                      </a:pPr>
                      <a:r>
                        <a:rPr lang="en-US" sz="1200">
                          <a:effectLst/>
                        </a:rPr>
                        <a:t>Board reviews recommended changes to procedure, TBD</a:t>
                      </a:r>
                      <a:endParaRPr lang="en-US" sz="1200">
                        <a:effectLst/>
                        <a:latin typeface="Cambria"/>
                        <a:ea typeface="MS Mincho"/>
                        <a:cs typeface="Times New Roman"/>
                      </a:endParaRPr>
                    </a:p>
                  </a:txBody>
                  <a:tcPr marL="63305" marR="63305" marT="0" marB="0"/>
                </a:tc>
                <a:tc>
                  <a:txBody>
                    <a:bodyPr/>
                    <a:lstStyle/>
                    <a:p>
                      <a:pPr marL="0" marR="0">
                        <a:spcBef>
                          <a:spcPts val="0"/>
                        </a:spcBef>
                        <a:spcAft>
                          <a:spcPts val="0"/>
                        </a:spcAft>
                      </a:pPr>
                      <a:r>
                        <a:rPr lang="en-US" sz="1200" dirty="0">
                          <a:effectLst/>
                        </a:rPr>
                        <a:t> </a:t>
                      </a:r>
                      <a:endParaRPr lang="en-US" sz="1200" dirty="0">
                        <a:effectLst/>
                        <a:latin typeface="Cambria"/>
                        <a:ea typeface="MS Mincho"/>
                        <a:cs typeface="Times New Roman"/>
                      </a:endParaRPr>
                    </a:p>
                  </a:txBody>
                  <a:tcPr marL="63305" marR="63305" marT="0" marB="0"/>
                </a:tc>
              </a:tr>
            </a:tbl>
          </a:graphicData>
        </a:graphic>
      </p:graphicFrame>
    </p:spTree>
    <p:extLst>
      <p:ext uri="{BB962C8B-B14F-4D97-AF65-F5344CB8AC3E}">
        <p14:creationId xmlns:p14="http://schemas.microsoft.com/office/powerpoint/2010/main" val="4363628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173467937"/>
              </p:ext>
            </p:extLst>
          </p:nvPr>
        </p:nvGraphicFramePr>
        <p:xfrm>
          <a:off x="581474" y="642938"/>
          <a:ext cx="7981052" cy="5483384"/>
        </p:xfrm>
        <a:graphic>
          <a:graphicData uri="http://schemas.openxmlformats.org/drawingml/2006/table">
            <a:tbl>
              <a:tblPr firstRow="1" firstCol="1" bandRow="1">
                <a:tableStyleId>{5C22544A-7EE6-4342-B048-85BDC9FD1C3A}</a:tableStyleId>
              </a:tblPr>
              <a:tblGrid>
                <a:gridCol w="1323999"/>
                <a:gridCol w="1667632"/>
                <a:gridCol w="1061221"/>
                <a:gridCol w="2476181"/>
                <a:gridCol w="1452019"/>
              </a:tblGrid>
              <a:tr h="195835">
                <a:tc>
                  <a:txBody>
                    <a:bodyPr/>
                    <a:lstStyle/>
                    <a:p>
                      <a:pPr marL="0" marR="0">
                        <a:spcBef>
                          <a:spcPts val="0"/>
                        </a:spcBef>
                        <a:spcAft>
                          <a:spcPts val="0"/>
                        </a:spcAft>
                      </a:pPr>
                      <a:r>
                        <a:rPr lang="en-US" sz="1100">
                          <a:effectLst/>
                        </a:rPr>
                        <a:t>WHOIS Activity</a:t>
                      </a:r>
                      <a:endParaRPr lang="en-US" sz="1100">
                        <a:effectLst/>
                        <a:latin typeface="Cambria"/>
                        <a:ea typeface="MS Mincho"/>
                        <a:cs typeface="Times New Roman"/>
                      </a:endParaRPr>
                    </a:p>
                  </a:txBody>
                  <a:tcPr marL="60616" marR="60616" marT="0" marB="0"/>
                </a:tc>
                <a:tc>
                  <a:txBody>
                    <a:bodyPr/>
                    <a:lstStyle/>
                    <a:p>
                      <a:pPr marL="0" marR="0">
                        <a:spcBef>
                          <a:spcPts val="0"/>
                        </a:spcBef>
                        <a:spcAft>
                          <a:spcPts val="0"/>
                        </a:spcAft>
                      </a:pPr>
                      <a:r>
                        <a:rPr lang="en-US" sz="1100">
                          <a:effectLst/>
                        </a:rPr>
                        <a:t>Description</a:t>
                      </a:r>
                      <a:endParaRPr lang="en-US" sz="1100">
                        <a:effectLst/>
                        <a:latin typeface="Cambria"/>
                        <a:ea typeface="MS Mincho"/>
                        <a:cs typeface="Times New Roman"/>
                      </a:endParaRPr>
                    </a:p>
                  </a:txBody>
                  <a:tcPr marL="60616" marR="60616" marT="0" marB="0"/>
                </a:tc>
                <a:tc>
                  <a:txBody>
                    <a:bodyPr/>
                    <a:lstStyle/>
                    <a:p>
                      <a:pPr marL="0" marR="0">
                        <a:spcBef>
                          <a:spcPts val="0"/>
                        </a:spcBef>
                        <a:spcAft>
                          <a:spcPts val="0"/>
                        </a:spcAft>
                      </a:pPr>
                      <a:r>
                        <a:rPr lang="en-US" sz="1100">
                          <a:effectLst/>
                        </a:rPr>
                        <a:t>Type of Activity</a:t>
                      </a:r>
                      <a:endParaRPr lang="en-US" sz="1100">
                        <a:effectLst/>
                        <a:latin typeface="Cambria"/>
                        <a:ea typeface="MS Mincho"/>
                        <a:cs typeface="Times New Roman"/>
                      </a:endParaRPr>
                    </a:p>
                  </a:txBody>
                  <a:tcPr marL="60616" marR="60616" marT="0" marB="0"/>
                </a:tc>
                <a:tc>
                  <a:txBody>
                    <a:bodyPr/>
                    <a:lstStyle/>
                    <a:p>
                      <a:pPr marL="0" marR="0">
                        <a:spcBef>
                          <a:spcPts val="0"/>
                        </a:spcBef>
                        <a:spcAft>
                          <a:spcPts val="0"/>
                        </a:spcAft>
                      </a:pPr>
                      <a:r>
                        <a:rPr lang="en-US" sz="1100">
                          <a:effectLst/>
                        </a:rPr>
                        <a:t>Timeline &amp; Milestones</a:t>
                      </a:r>
                      <a:endParaRPr lang="en-US" sz="1100">
                        <a:effectLst/>
                        <a:latin typeface="Cambria"/>
                        <a:ea typeface="MS Mincho"/>
                        <a:cs typeface="Times New Roman"/>
                      </a:endParaRPr>
                    </a:p>
                  </a:txBody>
                  <a:tcPr marL="60616" marR="60616" marT="0" marB="0"/>
                </a:tc>
                <a:tc>
                  <a:txBody>
                    <a:bodyPr/>
                    <a:lstStyle/>
                    <a:p>
                      <a:pPr marL="0" marR="0">
                        <a:spcBef>
                          <a:spcPts val="0"/>
                        </a:spcBef>
                        <a:spcAft>
                          <a:spcPts val="0"/>
                        </a:spcAft>
                      </a:pPr>
                      <a:r>
                        <a:rPr lang="en-US" sz="1100">
                          <a:effectLst/>
                        </a:rPr>
                        <a:t>Related Activities</a:t>
                      </a:r>
                      <a:endParaRPr lang="en-US" sz="1100">
                        <a:effectLst/>
                        <a:latin typeface="Cambria"/>
                        <a:ea typeface="MS Mincho"/>
                        <a:cs typeface="Times New Roman"/>
                      </a:endParaRPr>
                    </a:p>
                  </a:txBody>
                  <a:tcPr marL="60616" marR="60616" marT="0" marB="0"/>
                </a:tc>
              </a:tr>
              <a:tr h="2937527">
                <a:tc>
                  <a:txBody>
                    <a:bodyPr/>
                    <a:lstStyle/>
                    <a:p>
                      <a:pPr marL="0" marR="0">
                        <a:spcBef>
                          <a:spcPts val="0"/>
                        </a:spcBef>
                        <a:spcAft>
                          <a:spcPts val="0"/>
                        </a:spcAft>
                      </a:pPr>
                      <a:r>
                        <a:rPr lang="en-US" sz="1100">
                          <a:effectLst/>
                        </a:rPr>
                        <a:t>Implementation of Thick WHOIS – Consistent Labeling and Display of WHOIS across all current thick gTLDs</a:t>
                      </a:r>
                      <a:endParaRPr lang="en-US" sz="1100">
                        <a:effectLst/>
                        <a:latin typeface="Cambria"/>
                        <a:ea typeface="MS Mincho"/>
                        <a:cs typeface="Times New Roman"/>
                      </a:endParaRPr>
                    </a:p>
                  </a:txBody>
                  <a:tcPr marL="60616" marR="60616" marT="0" marB="0"/>
                </a:tc>
                <a:tc>
                  <a:txBody>
                    <a:bodyPr/>
                    <a:lstStyle/>
                    <a:p>
                      <a:pPr marL="0" marR="0">
                        <a:spcBef>
                          <a:spcPts val="0"/>
                        </a:spcBef>
                        <a:spcAft>
                          <a:spcPts val="0"/>
                        </a:spcAft>
                      </a:pPr>
                      <a:r>
                        <a:rPr lang="en-US" sz="1100">
                          <a:effectLst/>
                        </a:rPr>
                        <a:t>Implement recommendation #1 from the Final Report of the Thick WHOIS Policy Development Process for all current thick gTLDs</a:t>
                      </a:r>
                      <a:endParaRPr lang="en-US" sz="1100">
                        <a:effectLst/>
                        <a:latin typeface="Cambria"/>
                        <a:ea typeface="MS Mincho"/>
                        <a:cs typeface="Times New Roman"/>
                      </a:endParaRPr>
                    </a:p>
                  </a:txBody>
                  <a:tcPr marL="60616" marR="60616" marT="0" marB="0"/>
                </a:tc>
                <a:tc>
                  <a:txBody>
                    <a:bodyPr/>
                    <a:lstStyle/>
                    <a:p>
                      <a:pPr marL="0" marR="0">
                        <a:spcBef>
                          <a:spcPts val="0"/>
                        </a:spcBef>
                        <a:spcAft>
                          <a:spcPts val="0"/>
                        </a:spcAft>
                      </a:pPr>
                      <a:r>
                        <a:rPr lang="en-US" sz="1100">
                          <a:effectLst/>
                        </a:rPr>
                        <a:t>Policy implementation </a:t>
                      </a:r>
                      <a:endParaRPr lang="en-US" sz="1100">
                        <a:effectLst/>
                        <a:latin typeface="Cambria"/>
                        <a:ea typeface="MS Mincho"/>
                        <a:cs typeface="Times New Roman"/>
                      </a:endParaRPr>
                    </a:p>
                  </a:txBody>
                  <a:tcPr marL="60616" marR="60616" marT="0" marB="0"/>
                </a:tc>
                <a:tc>
                  <a:txBody>
                    <a:bodyPr/>
                    <a:lstStyle/>
                    <a:p>
                      <a:pPr marL="342900" marR="0" lvl="0" indent="-342900">
                        <a:spcBef>
                          <a:spcPts val="0"/>
                        </a:spcBef>
                        <a:spcAft>
                          <a:spcPts val="0"/>
                        </a:spcAft>
                        <a:buFont typeface="Symbol"/>
                        <a:buChar char=""/>
                      </a:pPr>
                      <a:r>
                        <a:rPr lang="en-US" sz="1100">
                          <a:effectLst/>
                        </a:rPr>
                        <a:t>Initial Draft Implementation Plan for Consistent Labeling and Display, Jan. –Feb. 2015</a:t>
                      </a:r>
                    </a:p>
                    <a:p>
                      <a:pPr marL="342900" marR="0" lvl="0" indent="-342900">
                        <a:spcBef>
                          <a:spcPts val="0"/>
                        </a:spcBef>
                        <a:spcAft>
                          <a:spcPts val="0"/>
                        </a:spcAft>
                        <a:buFont typeface="Symbol"/>
                        <a:buChar char=""/>
                      </a:pPr>
                      <a:r>
                        <a:rPr lang="en-US" sz="1100">
                          <a:effectLst/>
                        </a:rPr>
                        <a:t>Final Implementation Plan for Consistent Labeling and Display, May 2015</a:t>
                      </a:r>
                    </a:p>
                    <a:p>
                      <a:pPr marL="342900" marR="0" lvl="0" indent="-342900">
                        <a:spcBef>
                          <a:spcPts val="0"/>
                        </a:spcBef>
                        <a:spcAft>
                          <a:spcPts val="0"/>
                        </a:spcAft>
                        <a:buFont typeface="Symbol"/>
                        <a:buChar char=""/>
                      </a:pPr>
                      <a:r>
                        <a:rPr lang="en-US" sz="1100">
                          <a:effectLst/>
                        </a:rPr>
                        <a:t>Announcement of Policy Effective Date on Consistent Labeling and Display, July 2015</a:t>
                      </a:r>
                    </a:p>
                    <a:p>
                      <a:pPr marL="342900" marR="0" lvl="0" indent="-342900">
                        <a:spcBef>
                          <a:spcPts val="0"/>
                        </a:spcBef>
                        <a:spcAft>
                          <a:spcPts val="0"/>
                        </a:spcAft>
                        <a:buFont typeface="Symbol"/>
                        <a:buChar char=""/>
                      </a:pPr>
                      <a:r>
                        <a:rPr lang="en-US" sz="1100">
                          <a:effectLst/>
                        </a:rPr>
                        <a:t>Implementation of Consistent Labeling and Display by Registries and Registrars, Aug. 2015 – Jan. 2016</a:t>
                      </a:r>
                    </a:p>
                    <a:p>
                      <a:pPr marL="342900" marR="0" lvl="0" indent="-342900">
                        <a:spcBef>
                          <a:spcPts val="0"/>
                        </a:spcBef>
                        <a:spcAft>
                          <a:spcPts val="0"/>
                        </a:spcAft>
                        <a:buFont typeface="Symbol"/>
                        <a:buChar char=""/>
                      </a:pPr>
                      <a:r>
                        <a:rPr lang="en-US" sz="1100">
                          <a:effectLst/>
                        </a:rPr>
                        <a:t>Policy Effective Date for Consistent Labeling and Display, Jan. 2016</a:t>
                      </a:r>
                      <a:endParaRPr lang="en-US" sz="1100">
                        <a:effectLst/>
                        <a:latin typeface="Cambria"/>
                        <a:ea typeface="MS Mincho"/>
                        <a:cs typeface="Times New Roman"/>
                      </a:endParaRPr>
                    </a:p>
                  </a:txBody>
                  <a:tcPr marL="60616" marR="60616" marT="0" marB="0"/>
                </a:tc>
                <a:tc>
                  <a:txBody>
                    <a:bodyPr/>
                    <a:lstStyle/>
                    <a:p>
                      <a:pPr marL="0" marR="0">
                        <a:spcBef>
                          <a:spcPts val="0"/>
                        </a:spcBef>
                        <a:spcAft>
                          <a:spcPts val="0"/>
                        </a:spcAft>
                      </a:pPr>
                      <a:r>
                        <a:rPr lang="en-US" sz="1100">
                          <a:effectLst/>
                        </a:rPr>
                        <a:t> </a:t>
                      </a:r>
                      <a:endParaRPr lang="en-US" sz="1100">
                        <a:effectLst/>
                        <a:latin typeface="Cambria"/>
                        <a:ea typeface="MS Mincho"/>
                        <a:cs typeface="Times New Roman"/>
                      </a:endParaRPr>
                    </a:p>
                  </a:txBody>
                  <a:tcPr marL="60616" marR="60616" marT="0" marB="0"/>
                </a:tc>
              </a:tr>
              <a:tr h="2350022">
                <a:tc>
                  <a:txBody>
                    <a:bodyPr/>
                    <a:lstStyle/>
                    <a:p>
                      <a:pPr marL="0" marR="0">
                        <a:spcBef>
                          <a:spcPts val="0"/>
                        </a:spcBef>
                        <a:spcAft>
                          <a:spcPts val="0"/>
                        </a:spcAft>
                      </a:pPr>
                      <a:r>
                        <a:rPr lang="en-US" sz="1100">
                          <a:effectLst/>
                        </a:rPr>
                        <a:t>Implementation of Thick WHOIS – Transition form thin to thick WHOIS for .COM, .NET and .JOBS</a:t>
                      </a:r>
                      <a:endParaRPr lang="en-US" sz="1100">
                        <a:effectLst/>
                        <a:latin typeface="Cambria"/>
                        <a:ea typeface="MS Mincho"/>
                        <a:cs typeface="Times New Roman"/>
                      </a:endParaRPr>
                    </a:p>
                  </a:txBody>
                  <a:tcPr marL="60616" marR="60616" marT="0" marB="0"/>
                </a:tc>
                <a:tc>
                  <a:txBody>
                    <a:bodyPr/>
                    <a:lstStyle/>
                    <a:p>
                      <a:pPr marL="0" marR="0">
                        <a:spcBef>
                          <a:spcPts val="0"/>
                        </a:spcBef>
                        <a:spcAft>
                          <a:spcPts val="0"/>
                        </a:spcAft>
                      </a:pPr>
                      <a:r>
                        <a:rPr lang="en-US" sz="1100">
                          <a:effectLst/>
                        </a:rPr>
                        <a:t>Implement recommendation #1 and #3 from the Final Report of the Thick WHOIS Policy Development Process for  the thin WHOIS gTLDS (.COM, .NET and .JOBS )</a:t>
                      </a:r>
                      <a:endParaRPr lang="en-US" sz="1100">
                        <a:effectLst/>
                        <a:latin typeface="Cambria"/>
                        <a:ea typeface="MS Mincho"/>
                        <a:cs typeface="Times New Roman"/>
                      </a:endParaRPr>
                    </a:p>
                  </a:txBody>
                  <a:tcPr marL="60616" marR="60616" marT="0" marB="0"/>
                </a:tc>
                <a:tc>
                  <a:txBody>
                    <a:bodyPr/>
                    <a:lstStyle/>
                    <a:p>
                      <a:pPr marL="0" marR="0">
                        <a:spcBef>
                          <a:spcPts val="0"/>
                        </a:spcBef>
                        <a:spcAft>
                          <a:spcPts val="0"/>
                        </a:spcAft>
                      </a:pPr>
                      <a:r>
                        <a:rPr lang="en-US" sz="1100">
                          <a:effectLst/>
                        </a:rPr>
                        <a:t>Policy Implementation</a:t>
                      </a:r>
                      <a:endParaRPr lang="en-US" sz="1100">
                        <a:effectLst/>
                        <a:latin typeface="Cambria"/>
                        <a:ea typeface="MS Mincho"/>
                        <a:cs typeface="Times New Roman"/>
                      </a:endParaRPr>
                    </a:p>
                  </a:txBody>
                  <a:tcPr marL="60616" marR="60616" marT="0" marB="0"/>
                </a:tc>
                <a:tc>
                  <a:txBody>
                    <a:bodyPr/>
                    <a:lstStyle/>
                    <a:p>
                      <a:pPr marL="342900" marR="0" lvl="0" indent="-342900">
                        <a:spcBef>
                          <a:spcPts val="0"/>
                        </a:spcBef>
                        <a:spcAft>
                          <a:spcPts val="0"/>
                        </a:spcAft>
                        <a:buFont typeface="Symbol"/>
                        <a:buChar char=""/>
                      </a:pPr>
                      <a:r>
                        <a:rPr lang="en-US" sz="1100">
                          <a:effectLst/>
                        </a:rPr>
                        <a:t>Initial Draft Implementation Plan for transition of .COM, .NET, .JOBS, April – May 2015</a:t>
                      </a:r>
                    </a:p>
                    <a:p>
                      <a:pPr marL="342900" marR="0" lvl="0" indent="-342900">
                        <a:spcBef>
                          <a:spcPts val="0"/>
                        </a:spcBef>
                        <a:spcAft>
                          <a:spcPts val="0"/>
                        </a:spcAft>
                        <a:buFont typeface="Symbol"/>
                        <a:buChar char=""/>
                      </a:pPr>
                      <a:r>
                        <a:rPr lang="en-US" sz="1100">
                          <a:effectLst/>
                        </a:rPr>
                        <a:t>Final Implementation Plan for the transition, July – Aug. 2015</a:t>
                      </a:r>
                    </a:p>
                    <a:p>
                      <a:pPr marL="342900" marR="0" lvl="0" indent="-342900">
                        <a:spcBef>
                          <a:spcPts val="0"/>
                        </a:spcBef>
                        <a:spcAft>
                          <a:spcPts val="0"/>
                        </a:spcAft>
                        <a:buFont typeface="Symbol"/>
                        <a:buChar char=""/>
                      </a:pPr>
                      <a:r>
                        <a:rPr lang="en-US" sz="1100">
                          <a:effectLst/>
                        </a:rPr>
                        <a:t>Implementation of the transition of .COM, .NET, .JOBS by Registries and Registrars, Aug. 2015 – Aug. 2016/Jan. 2017</a:t>
                      </a:r>
                    </a:p>
                    <a:p>
                      <a:pPr marL="342900" marR="0" lvl="0" indent="-342900">
                        <a:spcBef>
                          <a:spcPts val="0"/>
                        </a:spcBef>
                        <a:spcAft>
                          <a:spcPts val="0"/>
                        </a:spcAft>
                        <a:buFont typeface="Symbol"/>
                        <a:buChar char=""/>
                      </a:pPr>
                      <a:r>
                        <a:rPr lang="en-US" sz="1100">
                          <a:effectLst/>
                        </a:rPr>
                        <a:t>Policy Effective Date for Transition from Thin to Thick, Aug. 2016 – Jan. 2017</a:t>
                      </a:r>
                      <a:endParaRPr lang="en-US" sz="1100">
                        <a:effectLst/>
                        <a:latin typeface="Cambria"/>
                        <a:ea typeface="MS Mincho"/>
                        <a:cs typeface="Times New Roman"/>
                      </a:endParaRPr>
                    </a:p>
                  </a:txBody>
                  <a:tcPr marL="60616" marR="60616" marT="0" marB="0"/>
                </a:tc>
                <a:tc>
                  <a:txBody>
                    <a:bodyPr/>
                    <a:lstStyle/>
                    <a:p>
                      <a:pPr marL="0" marR="0">
                        <a:spcBef>
                          <a:spcPts val="0"/>
                        </a:spcBef>
                        <a:spcAft>
                          <a:spcPts val="0"/>
                        </a:spcAft>
                      </a:pPr>
                      <a:r>
                        <a:rPr lang="en-US" sz="1100" dirty="0">
                          <a:effectLst/>
                        </a:rPr>
                        <a:t> </a:t>
                      </a:r>
                      <a:endParaRPr lang="en-US" sz="1100" dirty="0">
                        <a:effectLst/>
                        <a:latin typeface="Cambria"/>
                        <a:ea typeface="MS Mincho"/>
                        <a:cs typeface="Times New Roman"/>
                      </a:endParaRPr>
                    </a:p>
                  </a:txBody>
                  <a:tcPr marL="60616" marR="60616" marT="0" marB="0"/>
                </a:tc>
              </a:tr>
            </a:tbl>
          </a:graphicData>
        </a:graphic>
      </p:graphicFrame>
    </p:spTree>
    <p:extLst>
      <p:ext uri="{BB962C8B-B14F-4D97-AF65-F5344CB8AC3E}">
        <p14:creationId xmlns:p14="http://schemas.microsoft.com/office/powerpoint/2010/main" val="1541272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23578412"/>
              </p:ext>
            </p:extLst>
          </p:nvPr>
        </p:nvGraphicFramePr>
        <p:xfrm>
          <a:off x="514350" y="614364"/>
          <a:ext cx="8101013" cy="5511800"/>
        </p:xfrm>
        <a:graphic>
          <a:graphicData uri="http://schemas.openxmlformats.org/drawingml/2006/table">
            <a:tbl>
              <a:tblPr firstRow="1" firstCol="1" bandRow="1">
                <a:tableStyleId>{5C22544A-7EE6-4342-B048-85BDC9FD1C3A}</a:tableStyleId>
              </a:tblPr>
              <a:tblGrid>
                <a:gridCol w="1343899"/>
                <a:gridCol w="1692699"/>
                <a:gridCol w="1077172"/>
                <a:gridCol w="2513400"/>
                <a:gridCol w="1473843"/>
              </a:tblGrid>
              <a:tr h="172243">
                <a:tc>
                  <a:txBody>
                    <a:bodyPr/>
                    <a:lstStyle/>
                    <a:p>
                      <a:pPr marL="0" marR="0">
                        <a:spcBef>
                          <a:spcPts val="0"/>
                        </a:spcBef>
                        <a:spcAft>
                          <a:spcPts val="0"/>
                        </a:spcAft>
                      </a:pPr>
                      <a:r>
                        <a:rPr lang="en-US" sz="900">
                          <a:effectLst/>
                        </a:rPr>
                        <a:t>WHOIS Activity</a:t>
                      </a:r>
                      <a:endParaRPr lang="en-US" sz="9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900">
                          <a:effectLst/>
                        </a:rPr>
                        <a:t>Description</a:t>
                      </a:r>
                      <a:endParaRPr lang="en-US" sz="9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900">
                          <a:effectLst/>
                        </a:rPr>
                        <a:t>Type of Activity</a:t>
                      </a:r>
                      <a:endParaRPr lang="en-US" sz="9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900">
                          <a:effectLst/>
                        </a:rPr>
                        <a:t>Timeline &amp; Milestones</a:t>
                      </a:r>
                      <a:endParaRPr lang="en-US" sz="9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900">
                          <a:effectLst/>
                        </a:rPr>
                        <a:t>Related Activities</a:t>
                      </a:r>
                      <a:endParaRPr lang="en-US" sz="900">
                        <a:effectLst/>
                        <a:latin typeface="Cambria"/>
                        <a:ea typeface="MS Mincho"/>
                        <a:cs typeface="Times New Roman"/>
                      </a:endParaRPr>
                    </a:p>
                  </a:txBody>
                  <a:tcPr marL="53039" marR="53039" marT="0" marB="0"/>
                </a:tc>
              </a:tr>
              <a:tr h="2928144">
                <a:tc>
                  <a:txBody>
                    <a:bodyPr/>
                    <a:lstStyle/>
                    <a:p>
                      <a:pPr marL="0" marR="0">
                        <a:spcBef>
                          <a:spcPts val="0"/>
                        </a:spcBef>
                        <a:spcAft>
                          <a:spcPts val="0"/>
                        </a:spcAft>
                      </a:pPr>
                      <a:r>
                        <a:rPr lang="en-US" sz="900">
                          <a:effectLst/>
                        </a:rPr>
                        <a:t>Cross-Field Address Data Validation Requirements</a:t>
                      </a:r>
                      <a:endParaRPr lang="en-US" sz="9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900">
                          <a:effectLst/>
                        </a:rPr>
                        <a:t>The WHOIS Accuracy Program Specification of the 2013 RAA requires registrars to validate that all postal address fields are consistent across fields (for example: street exists in city, city exists in state/province, city matches postal code) where such information is technically and commercially feasible for the applicable country or territory. </a:t>
                      </a:r>
                      <a:endParaRPr lang="en-US" sz="9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900">
                          <a:effectLst/>
                        </a:rPr>
                        <a:t>Contract specification</a:t>
                      </a:r>
                      <a:endParaRPr lang="en-US" sz="900">
                        <a:effectLst/>
                        <a:latin typeface="Cambria"/>
                        <a:ea typeface="MS Mincho"/>
                        <a:cs typeface="Times New Roman"/>
                      </a:endParaRPr>
                    </a:p>
                  </a:txBody>
                  <a:tcPr marL="53039" marR="53039" marT="0" marB="0"/>
                </a:tc>
                <a:tc>
                  <a:txBody>
                    <a:bodyPr/>
                    <a:lstStyle/>
                    <a:p>
                      <a:pPr marL="342900" marR="0" lvl="0" indent="-342900">
                        <a:spcBef>
                          <a:spcPts val="0"/>
                        </a:spcBef>
                        <a:spcAft>
                          <a:spcPts val="0"/>
                        </a:spcAft>
                        <a:buFont typeface="Symbol"/>
                        <a:buChar char=""/>
                      </a:pPr>
                      <a:r>
                        <a:rPr lang="en-US" sz="900">
                          <a:effectLst/>
                        </a:rPr>
                        <a:t>Registrar working group was formed to ascertain the availability of technically and commercially feasible tools for cross-field validation. </a:t>
                      </a:r>
                    </a:p>
                    <a:p>
                      <a:pPr marL="342900" marR="0" lvl="0" indent="-342900">
                        <a:spcBef>
                          <a:spcPts val="0"/>
                        </a:spcBef>
                        <a:spcAft>
                          <a:spcPts val="0"/>
                        </a:spcAft>
                        <a:buFont typeface="Symbol"/>
                        <a:buChar char=""/>
                      </a:pPr>
                      <a:r>
                        <a:rPr lang="en-US" sz="900">
                          <a:effectLst/>
                        </a:rPr>
                        <a:t>The group was dormant during the rollout of the 2013 RAA but is currently being reinitiated.</a:t>
                      </a:r>
                    </a:p>
                    <a:p>
                      <a:pPr marL="342900" marR="0" lvl="0" indent="-342900">
                        <a:spcBef>
                          <a:spcPts val="0"/>
                        </a:spcBef>
                        <a:spcAft>
                          <a:spcPts val="0"/>
                        </a:spcAft>
                        <a:buFont typeface="Symbol"/>
                        <a:buChar char=""/>
                      </a:pPr>
                      <a:r>
                        <a:rPr lang="en-US" sz="900">
                          <a:effectLst/>
                        </a:rPr>
                        <a:t>Proposed validation requirements/ specifications to be developed by mid- 2015.  Registrar Working Group to vote on technical and commercial feasibility in mid-to-late 2015.  If approved, requirements become effective 180 days after ICANN announces the approval.</a:t>
                      </a:r>
                      <a:endParaRPr lang="en-US" sz="9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900">
                          <a:effectLst/>
                        </a:rPr>
                        <a:t> </a:t>
                      </a:r>
                      <a:endParaRPr lang="en-US" sz="900">
                        <a:effectLst/>
                        <a:latin typeface="Cambria"/>
                        <a:ea typeface="MS Mincho"/>
                        <a:cs typeface="Times New Roman"/>
                      </a:endParaRPr>
                    </a:p>
                  </a:txBody>
                  <a:tcPr marL="53039" marR="53039" marT="0" marB="0"/>
                </a:tc>
              </a:tr>
              <a:tr h="2411413">
                <a:tc>
                  <a:txBody>
                    <a:bodyPr/>
                    <a:lstStyle/>
                    <a:p>
                      <a:pPr marL="0" marR="0">
                        <a:spcBef>
                          <a:spcPts val="0"/>
                        </a:spcBef>
                        <a:spcAft>
                          <a:spcPts val="0"/>
                        </a:spcAft>
                      </a:pPr>
                      <a:r>
                        <a:rPr lang="en-US" sz="900">
                          <a:effectLst/>
                        </a:rPr>
                        <a:t>Review of RAA WHOIS Accuracy Program Specification</a:t>
                      </a:r>
                      <a:endParaRPr lang="en-US" sz="9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900">
                          <a:effectLst/>
                        </a:rPr>
                        <a:t>Terms and conditions of the WHOIS Accuracy Program Specification to be reviewed by ICANN in consultation with the Registrar Stakeholder Group on or about the first anniversary of the date that the RAA is first executed by a registrar.</a:t>
                      </a:r>
                      <a:endParaRPr lang="en-US" sz="9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900">
                          <a:effectLst/>
                        </a:rPr>
                        <a:t>Contract implementation</a:t>
                      </a:r>
                      <a:endParaRPr lang="en-US" sz="900">
                        <a:effectLst/>
                        <a:latin typeface="Cambria"/>
                        <a:ea typeface="MS Mincho"/>
                        <a:cs typeface="Times New Roman"/>
                      </a:endParaRPr>
                    </a:p>
                  </a:txBody>
                  <a:tcPr marL="53039" marR="53039" marT="0" marB="0"/>
                </a:tc>
                <a:tc>
                  <a:txBody>
                    <a:bodyPr/>
                    <a:lstStyle/>
                    <a:p>
                      <a:pPr marL="342900" marR="0" lvl="0" indent="-342900">
                        <a:spcBef>
                          <a:spcPts val="0"/>
                        </a:spcBef>
                        <a:spcAft>
                          <a:spcPts val="0"/>
                        </a:spcAft>
                        <a:buFont typeface="Symbol"/>
                        <a:buChar char=""/>
                      </a:pPr>
                      <a:r>
                        <a:rPr lang="en-US" sz="900">
                          <a:effectLst/>
                        </a:rPr>
                        <a:t>ICANN is planning the approach and proposed methodology for the review</a:t>
                      </a:r>
                    </a:p>
                    <a:p>
                      <a:pPr marL="342900" marR="0" lvl="0" indent="-342900">
                        <a:spcBef>
                          <a:spcPts val="0"/>
                        </a:spcBef>
                        <a:spcAft>
                          <a:spcPts val="0"/>
                        </a:spcAft>
                        <a:buFont typeface="Symbol"/>
                        <a:buChar char=""/>
                      </a:pPr>
                      <a:r>
                        <a:rPr lang="en-US" sz="900">
                          <a:effectLst/>
                        </a:rPr>
                        <a:t>Initial discussions with the leadership of the Registrar Stakeholder Group began in December 2014</a:t>
                      </a:r>
                    </a:p>
                    <a:p>
                      <a:pPr marL="342900" marR="0" lvl="0" indent="-342900">
                        <a:spcBef>
                          <a:spcPts val="0"/>
                        </a:spcBef>
                        <a:spcAft>
                          <a:spcPts val="0"/>
                        </a:spcAft>
                        <a:buFont typeface="Symbol"/>
                        <a:buChar char=""/>
                      </a:pPr>
                      <a:r>
                        <a:rPr lang="en-US" sz="900">
                          <a:effectLst/>
                        </a:rPr>
                        <a:t>ICANN plans to solicit community feedback beginning in January 2015 and meet with registrars in Singapore in February 2015</a:t>
                      </a:r>
                    </a:p>
                    <a:p>
                      <a:pPr marL="342900" marR="0" lvl="0" indent="-342900">
                        <a:spcBef>
                          <a:spcPts val="0"/>
                        </a:spcBef>
                        <a:spcAft>
                          <a:spcPts val="0"/>
                        </a:spcAft>
                        <a:buFont typeface="Symbol"/>
                        <a:buChar char=""/>
                      </a:pPr>
                      <a:r>
                        <a:rPr lang="en-US" sz="900">
                          <a:effectLst/>
                        </a:rPr>
                        <a:t>Results of the review will determine ‘next steps’</a:t>
                      </a:r>
                      <a:endParaRPr lang="en-US" sz="9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900" dirty="0">
                          <a:effectLst/>
                        </a:rPr>
                        <a:t> </a:t>
                      </a:r>
                      <a:endParaRPr lang="en-US" sz="900" dirty="0">
                        <a:effectLst/>
                        <a:latin typeface="Cambria"/>
                        <a:ea typeface="MS Mincho"/>
                        <a:cs typeface="Times New Roman"/>
                      </a:endParaRPr>
                    </a:p>
                  </a:txBody>
                  <a:tcPr marL="53039" marR="53039" marT="0" marB="0"/>
                </a:tc>
              </a:tr>
            </a:tbl>
          </a:graphicData>
        </a:graphic>
      </p:graphicFrame>
    </p:spTree>
    <p:extLst>
      <p:ext uri="{BB962C8B-B14F-4D97-AF65-F5344CB8AC3E}">
        <p14:creationId xmlns:p14="http://schemas.microsoft.com/office/powerpoint/2010/main" val="17275639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694865358"/>
              </p:ext>
            </p:extLst>
          </p:nvPr>
        </p:nvGraphicFramePr>
        <p:xfrm>
          <a:off x="528639" y="528637"/>
          <a:ext cx="8158160" cy="5800727"/>
        </p:xfrm>
        <a:graphic>
          <a:graphicData uri="http://schemas.openxmlformats.org/drawingml/2006/table">
            <a:tbl>
              <a:tblPr firstRow="1" firstCol="1" bandRow="1">
                <a:tableStyleId>{5C22544A-7EE6-4342-B048-85BDC9FD1C3A}</a:tableStyleId>
              </a:tblPr>
              <a:tblGrid>
                <a:gridCol w="1339730"/>
                <a:gridCol w="1687445"/>
                <a:gridCol w="1073830"/>
                <a:gridCol w="92277"/>
                <a:gridCol w="2403331"/>
                <a:gridCol w="1469270"/>
                <a:gridCol w="92277"/>
              </a:tblGrid>
              <a:tr h="175790">
                <a:tc>
                  <a:txBody>
                    <a:bodyPr/>
                    <a:lstStyle/>
                    <a:p>
                      <a:pPr marL="0" marR="0">
                        <a:spcBef>
                          <a:spcPts val="0"/>
                        </a:spcBef>
                        <a:spcAft>
                          <a:spcPts val="0"/>
                        </a:spcAft>
                      </a:pPr>
                      <a:r>
                        <a:rPr lang="en-US" sz="900">
                          <a:effectLst/>
                        </a:rPr>
                        <a:t>WHOIS Activity</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Description</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Type of Activity</a:t>
                      </a:r>
                      <a:endParaRPr lang="en-US" sz="900">
                        <a:effectLst/>
                        <a:latin typeface="Cambria"/>
                        <a:ea typeface="MS Mincho"/>
                        <a:cs typeface="Times New Roman"/>
                      </a:endParaRPr>
                    </a:p>
                  </a:txBody>
                  <a:tcPr marL="51431" marR="51431" marT="0" marB="0"/>
                </a:tc>
                <a:tc gridSpan="2">
                  <a:txBody>
                    <a:bodyPr/>
                    <a:lstStyle/>
                    <a:p>
                      <a:pPr marL="0" marR="0">
                        <a:spcBef>
                          <a:spcPts val="0"/>
                        </a:spcBef>
                        <a:spcAft>
                          <a:spcPts val="0"/>
                        </a:spcAft>
                      </a:pPr>
                      <a:r>
                        <a:rPr lang="en-US" sz="900">
                          <a:effectLst/>
                        </a:rPr>
                        <a:t>Timeline &amp; Milestones</a:t>
                      </a:r>
                      <a:endParaRPr lang="en-US" sz="900">
                        <a:effectLst/>
                        <a:latin typeface="Cambria"/>
                        <a:ea typeface="MS Mincho"/>
                        <a:cs typeface="Times New Roman"/>
                      </a:endParaRPr>
                    </a:p>
                  </a:txBody>
                  <a:tcPr marL="51431" marR="51431" marT="0" marB="0"/>
                </a:tc>
                <a:tc hMerge="1">
                  <a:txBody>
                    <a:bodyPr/>
                    <a:lstStyle/>
                    <a:p>
                      <a:endParaRPr lang="en-US"/>
                    </a:p>
                  </a:txBody>
                  <a:tcPr/>
                </a:tc>
                <a:tc>
                  <a:txBody>
                    <a:bodyPr/>
                    <a:lstStyle/>
                    <a:p>
                      <a:pPr marL="0" marR="0">
                        <a:spcBef>
                          <a:spcPts val="0"/>
                        </a:spcBef>
                        <a:spcAft>
                          <a:spcPts val="0"/>
                        </a:spcAft>
                      </a:pPr>
                      <a:r>
                        <a:rPr lang="en-US" sz="900">
                          <a:effectLst/>
                        </a:rPr>
                        <a:t>Related Activities</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 </a:t>
                      </a:r>
                      <a:endParaRPr lang="en-US" sz="900">
                        <a:effectLst/>
                        <a:latin typeface="Cambria"/>
                        <a:ea typeface="MS Mincho"/>
                        <a:cs typeface="Times New Roman"/>
                      </a:endParaRPr>
                    </a:p>
                  </a:txBody>
                  <a:tcPr marL="0" marR="0" marT="0" marB="0" anchor="ctr"/>
                </a:tc>
              </a:tr>
              <a:tr h="3339762">
                <a:tc>
                  <a:txBody>
                    <a:bodyPr/>
                    <a:lstStyle/>
                    <a:p>
                      <a:pPr marL="0" marR="0">
                        <a:spcBef>
                          <a:spcPts val="0"/>
                        </a:spcBef>
                        <a:spcAft>
                          <a:spcPts val="0"/>
                        </a:spcAft>
                      </a:pPr>
                      <a:r>
                        <a:rPr lang="en-US" sz="900">
                          <a:effectLst/>
                        </a:rPr>
                        <a:t>Internationalized Registration Data (IRD)</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WHOIS RT made recommendations to charter a new IRD group to look at requirements holistically and to make recommendations in this area.  </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Recommenda-tions to form basis for further policy work and contract discussions; WHOIS Review Team Recom-mendation implementation.</a:t>
                      </a:r>
                      <a:endParaRPr lang="en-US" sz="900">
                        <a:effectLst/>
                        <a:latin typeface="Cambria"/>
                        <a:ea typeface="MS Mincho"/>
                        <a:cs typeface="Times New Roman"/>
                      </a:endParaRPr>
                    </a:p>
                  </a:txBody>
                  <a:tcPr marL="51431" marR="51431" marT="0" marB="0"/>
                </a:tc>
                <a:tc gridSpan="2">
                  <a:txBody>
                    <a:bodyPr/>
                    <a:lstStyle/>
                    <a:p>
                      <a:pPr marL="342900" marR="0" lvl="0" indent="-342900">
                        <a:spcBef>
                          <a:spcPts val="0"/>
                        </a:spcBef>
                        <a:spcAft>
                          <a:spcPts val="0"/>
                        </a:spcAft>
                        <a:buFont typeface="Symbol"/>
                        <a:buChar char=""/>
                      </a:pPr>
                      <a:r>
                        <a:rPr lang="en-US" sz="900">
                          <a:effectLst/>
                        </a:rPr>
                        <a:t>Announcement for IRD Team, including call for applicants, July 2013</a:t>
                      </a:r>
                    </a:p>
                    <a:p>
                      <a:pPr marL="342900" marR="0" lvl="0" indent="-342900">
                        <a:spcBef>
                          <a:spcPts val="0"/>
                        </a:spcBef>
                        <a:spcAft>
                          <a:spcPts val="0"/>
                        </a:spcAft>
                        <a:buFont typeface="Symbol"/>
                        <a:buChar char=""/>
                      </a:pPr>
                      <a:r>
                        <a:rPr lang="en-US" sz="900">
                          <a:effectLst/>
                        </a:rPr>
                        <a:t>IRD Team selected, Sept. 2013</a:t>
                      </a:r>
                    </a:p>
                    <a:p>
                      <a:pPr marL="342900" marR="0" lvl="0" indent="-342900">
                        <a:spcBef>
                          <a:spcPts val="0"/>
                        </a:spcBef>
                        <a:spcAft>
                          <a:spcPts val="0"/>
                        </a:spcAft>
                        <a:buFont typeface="Symbol"/>
                        <a:buChar char=""/>
                      </a:pPr>
                      <a:r>
                        <a:rPr lang="en-US" sz="900">
                          <a:effectLst/>
                        </a:rPr>
                        <a:t>Preliminary Report published, June 2014</a:t>
                      </a:r>
                    </a:p>
                    <a:p>
                      <a:pPr marL="342900" marR="0" lvl="0" indent="-342900">
                        <a:spcBef>
                          <a:spcPts val="0"/>
                        </a:spcBef>
                        <a:spcAft>
                          <a:spcPts val="0"/>
                        </a:spcAft>
                        <a:buFont typeface="Symbol"/>
                        <a:buChar char=""/>
                      </a:pPr>
                      <a:r>
                        <a:rPr lang="en-US" sz="900">
                          <a:effectLst/>
                        </a:rPr>
                        <a:t>Interim Report from the Expert Working Group on Internationalized Registration Data published, April 2014</a:t>
                      </a:r>
                    </a:p>
                    <a:p>
                      <a:pPr marL="342900" marR="0" lvl="0" indent="-342900">
                        <a:spcBef>
                          <a:spcPts val="0"/>
                        </a:spcBef>
                        <a:spcAft>
                          <a:spcPts val="0"/>
                        </a:spcAft>
                        <a:buFont typeface="Symbol"/>
                        <a:buChar char=""/>
                      </a:pPr>
                      <a:r>
                        <a:rPr lang="en-US" sz="900">
                          <a:effectLst/>
                        </a:rPr>
                        <a:t>Interim Report posted for public comment, April – July 2014</a:t>
                      </a:r>
                    </a:p>
                    <a:p>
                      <a:pPr marL="342900" marR="0" lvl="0" indent="-342900">
                        <a:spcBef>
                          <a:spcPts val="0"/>
                        </a:spcBef>
                        <a:spcAft>
                          <a:spcPts val="0"/>
                        </a:spcAft>
                        <a:buFont typeface="Symbol"/>
                        <a:buChar char=""/>
                      </a:pPr>
                      <a:r>
                        <a:rPr lang="en-US" sz="900">
                          <a:effectLst/>
                        </a:rPr>
                        <a:t>Report of Public Comments on Interim Report published, 2 September 2014</a:t>
                      </a:r>
                    </a:p>
                    <a:p>
                      <a:pPr marL="342900" marR="0" lvl="0" indent="-342900">
                        <a:spcBef>
                          <a:spcPts val="0"/>
                        </a:spcBef>
                        <a:spcAft>
                          <a:spcPts val="0"/>
                        </a:spcAft>
                        <a:buFont typeface="Symbol"/>
                        <a:buChar char=""/>
                      </a:pPr>
                      <a:r>
                        <a:rPr lang="en-US" sz="900">
                          <a:effectLst/>
                        </a:rPr>
                        <a:t>Final Report publication, 1Q2015</a:t>
                      </a:r>
                    </a:p>
                    <a:p>
                      <a:pPr marL="342900" marR="0" lvl="0" indent="-342900">
                        <a:spcBef>
                          <a:spcPts val="0"/>
                        </a:spcBef>
                        <a:spcAft>
                          <a:spcPts val="0"/>
                        </a:spcAft>
                        <a:buFont typeface="Symbol"/>
                        <a:buChar char=""/>
                      </a:pPr>
                      <a:r>
                        <a:rPr lang="en-US" sz="900">
                          <a:effectLst/>
                        </a:rPr>
                        <a:t>Board consideration following public comment, 2Q2015</a:t>
                      </a:r>
                      <a:endParaRPr lang="en-US" sz="900">
                        <a:effectLst/>
                        <a:latin typeface="Cambria"/>
                        <a:ea typeface="MS Mincho"/>
                        <a:cs typeface="Times New Roman"/>
                      </a:endParaRPr>
                    </a:p>
                  </a:txBody>
                  <a:tcPr marL="51431" marR="51431" marT="0" marB="0"/>
                </a:tc>
                <a:tc hMerge="1">
                  <a:txBody>
                    <a:bodyPr/>
                    <a:lstStyle/>
                    <a:p>
                      <a:endParaRPr lang="en-US"/>
                    </a:p>
                  </a:txBody>
                  <a:tcPr/>
                </a:tc>
                <a:tc>
                  <a:txBody>
                    <a:bodyPr/>
                    <a:lstStyle/>
                    <a:p>
                      <a:pPr marL="0" marR="0">
                        <a:spcBef>
                          <a:spcPts val="0"/>
                        </a:spcBef>
                        <a:spcAft>
                          <a:spcPts val="0"/>
                        </a:spcAft>
                      </a:pPr>
                      <a:r>
                        <a:rPr lang="en-US" sz="900">
                          <a:effectLst/>
                        </a:rPr>
                        <a:t>GNSO PDP Working Group on Translation and Transliteration of Contact Information</a:t>
                      </a:r>
                    </a:p>
                    <a:p>
                      <a:pPr marL="0" marR="0">
                        <a:spcBef>
                          <a:spcPts val="0"/>
                        </a:spcBef>
                        <a:spcAft>
                          <a:spcPts val="0"/>
                        </a:spcAft>
                      </a:pPr>
                      <a:r>
                        <a:rPr lang="en-US" sz="900">
                          <a:effectLst/>
                        </a:rPr>
                        <a:t> </a:t>
                      </a:r>
                    </a:p>
                    <a:p>
                      <a:pPr marL="0" marR="0">
                        <a:spcBef>
                          <a:spcPts val="0"/>
                        </a:spcBef>
                        <a:spcAft>
                          <a:spcPts val="0"/>
                        </a:spcAft>
                      </a:pPr>
                      <a:r>
                        <a:rPr lang="en-US" sz="900">
                          <a:effectLst/>
                        </a:rPr>
                        <a:t>Expert Working Group on Next Generation gTLD Directory Services</a:t>
                      </a:r>
                    </a:p>
                    <a:p>
                      <a:pPr marL="0" marR="0">
                        <a:spcBef>
                          <a:spcPts val="0"/>
                        </a:spcBef>
                        <a:spcAft>
                          <a:spcPts val="0"/>
                        </a:spcAft>
                      </a:pPr>
                      <a:r>
                        <a:rPr lang="en-US" sz="900">
                          <a:effectLst/>
                        </a:rPr>
                        <a:t> </a:t>
                      </a:r>
                    </a:p>
                    <a:p>
                      <a:pPr marL="0" marR="0">
                        <a:spcBef>
                          <a:spcPts val="0"/>
                        </a:spcBef>
                        <a:spcAft>
                          <a:spcPts val="0"/>
                        </a:spcAft>
                      </a:pPr>
                      <a:r>
                        <a:rPr lang="en-US" sz="900">
                          <a:effectLst/>
                        </a:rPr>
                        <a:t>IETF WEIRDS work</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 </a:t>
                      </a:r>
                      <a:endParaRPr lang="en-US" sz="900">
                        <a:effectLst/>
                        <a:latin typeface="Cambria"/>
                        <a:ea typeface="MS Mincho"/>
                        <a:cs typeface="Times New Roman"/>
                      </a:endParaRPr>
                    </a:p>
                  </a:txBody>
                  <a:tcPr marL="0" marR="0" marT="0" marB="0" anchor="ctr"/>
                </a:tc>
              </a:tr>
              <a:tr h="175790">
                <a:tc>
                  <a:txBody>
                    <a:bodyPr/>
                    <a:lstStyle/>
                    <a:p>
                      <a:pPr marL="0" marR="0">
                        <a:spcBef>
                          <a:spcPts val="0"/>
                        </a:spcBef>
                        <a:spcAft>
                          <a:spcPts val="0"/>
                        </a:spcAft>
                      </a:pPr>
                      <a:r>
                        <a:rPr lang="en-US" sz="900">
                          <a:effectLst/>
                        </a:rPr>
                        <a:t>WHOIS Activity</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Description</a:t>
                      </a:r>
                      <a:endParaRPr lang="en-US" sz="900">
                        <a:effectLst/>
                        <a:latin typeface="Cambria"/>
                        <a:ea typeface="MS Mincho"/>
                        <a:cs typeface="Times New Roman"/>
                      </a:endParaRPr>
                    </a:p>
                  </a:txBody>
                  <a:tcPr marL="51431" marR="51431" marT="0" marB="0"/>
                </a:tc>
                <a:tc gridSpan="2">
                  <a:txBody>
                    <a:bodyPr/>
                    <a:lstStyle/>
                    <a:p>
                      <a:pPr marL="0" marR="0">
                        <a:spcBef>
                          <a:spcPts val="0"/>
                        </a:spcBef>
                        <a:spcAft>
                          <a:spcPts val="0"/>
                        </a:spcAft>
                      </a:pPr>
                      <a:r>
                        <a:rPr lang="en-US" sz="900">
                          <a:effectLst/>
                        </a:rPr>
                        <a:t>Type of Activity</a:t>
                      </a:r>
                      <a:endParaRPr lang="en-US" sz="900">
                        <a:effectLst/>
                        <a:latin typeface="Cambria"/>
                        <a:ea typeface="MS Mincho"/>
                        <a:cs typeface="Times New Roman"/>
                      </a:endParaRPr>
                    </a:p>
                  </a:txBody>
                  <a:tcPr marL="51431" marR="51431" marT="0" marB="0"/>
                </a:tc>
                <a:tc hMerge="1">
                  <a:txBody>
                    <a:bodyPr/>
                    <a:lstStyle/>
                    <a:p>
                      <a:endParaRPr lang="en-US"/>
                    </a:p>
                  </a:txBody>
                  <a:tcPr/>
                </a:tc>
                <a:tc>
                  <a:txBody>
                    <a:bodyPr/>
                    <a:lstStyle/>
                    <a:p>
                      <a:pPr marL="0" marR="0">
                        <a:spcBef>
                          <a:spcPts val="0"/>
                        </a:spcBef>
                        <a:spcAft>
                          <a:spcPts val="0"/>
                        </a:spcAft>
                      </a:pPr>
                      <a:r>
                        <a:rPr lang="en-US" sz="900">
                          <a:effectLst/>
                        </a:rPr>
                        <a:t>Timeline &amp; Milestones</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Related Activities</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 </a:t>
                      </a:r>
                      <a:endParaRPr lang="en-US" sz="900">
                        <a:effectLst/>
                        <a:latin typeface="Cambria"/>
                        <a:ea typeface="MS Mincho"/>
                        <a:cs typeface="Times New Roman"/>
                      </a:endParaRPr>
                    </a:p>
                  </a:txBody>
                  <a:tcPr marL="0" marR="0" marT="0" marB="0" anchor="ctr"/>
                </a:tc>
              </a:tr>
              <a:tr h="1230439">
                <a:tc>
                  <a:txBody>
                    <a:bodyPr/>
                    <a:lstStyle/>
                    <a:p>
                      <a:pPr marL="0" marR="0">
                        <a:spcBef>
                          <a:spcPts val="0"/>
                        </a:spcBef>
                        <a:spcAft>
                          <a:spcPts val="0"/>
                        </a:spcAft>
                      </a:pPr>
                      <a:r>
                        <a:rPr lang="en-US" sz="900">
                          <a:effectLst/>
                        </a:rPr>
                        <a:t>WHOIS Website Improvements</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The WHOIS Website is to be refined &amp; updated</a:t>
                      </a:r>
                      <a:endParaRPr lang="en-US" sz="900">
                        <a:effectLst/>
                        <a:latin typeface="Cambria"/>
                        <a:ea typeface="MS Mincho"/>
                        <a:cs typeface="Times New Roman"/>
                      </a:endParaRPr>
                    </a:p>
                  </a:txBody>
                  <a:tcPr marL="51431" marR="51431" marT="0" marB="0"/>
                </a:tc>
                <a:tc gridSpan="2">
                  <a:txBody>
                    <a:bodyPr/>
                    <a:lstStyle/>
                    <a:p>
                      <a:pPr marL="0" marR="0">
                        <a:spcBef>
                          <a:spcPts val="0"/>
                        </a:spcBef>
                        <a:spcAft>
                          <a:spcPts val="0"/>
                        </a:spcAft>
                      </a:pPr>
                      <a:r>
                        <a:rPr lang="en-US" sz="900">
                          <a:effectLst/>
                        </a:rPr>
                        <a:t>Policy implementation</a:t>
                      </a:r>
                      <a:endParaRPr lang="en-US" sz="900">
                        <a:effectLst/>
                        <a:latin typeface="Cambria"/>
                        <a:ea typeface="MS Mincho"/>
                        <a:cs typeface="Times New Roman"/>
                      </a:endParaRPr>
                    </a:p>
                  </a:txBody>
                  <a:tcPr marL="51431" marR="51431" marT="0" marB="0"/>
                </a:tc>
                <a:tc hMerge="1">
                  <a:txBody>
                    <a:bodyPr/>
                    <a:lstStyle/>
                    <a:p>
                      <a:endParaRPr lang="en-US"/>
                    </a:p>
                  </a:txBody>
                  <a:tcPr/>
                </a:tc>
                <a:tc>
                  <a:txBody>
                    <a:bodyPr/>
                    <a:lstStyle/>
                    <a:p>
                      <a:pPr marL="342900" marR="0" lvl="0" indent="-342900">
                        <a:spcBef>
                          <a:spcPts val="0"/>
                        </a:spcBef>
                        <a:spcAft>
                          <a:spcPts val="0"/>
                        </a:spcAft>
                        <a:buFont typeface="Symbol"/>
                        <a:buChar char=""/>
                      </a:pPr>
                      <a:r>
                        <a:rPr lang="en-US" sz="900">
                          <a:effectLst/>
                        </a:rPr>
                        <a:t>Online Search Tool enhancements</a:t>
                      </a:r>
                    </a:p>
                    <a:p>
                      <a:pPr marL="342900" marR="0" lvl="0" indent="-342900">
                        <a:spcBef>
                          <a:spcPts val="0"/>
                        </a:spcBef>
                        <a:spcAft>
                          <a:spcPts val="0"/>
                        </a:spcAft>
                        <a:buFont typeface="Symbol"/>
                        <a:buChar char=""/>
                      </a:pPr>
                      <a:r>
                        <a:rPr lang="en-US" sz="900">
                          <a:effectLst/>
                        </a:rPr>
                        <a:t>WHOIS Annual Report to be published, Dec. 2014</a:t>
                      </a:r>
                    </a:p>
                    <a:p>
                      <a:pPr marL="342900" marR="0" lvl="0" indent="-342900">
                        <a:spcBef>
                          <a:spcPts val="0"/>
                        </a:spcBef>
                        <a:spcAft>
                          <a:spcPts val="0"/>
                        </a:spcAft>
                        <a:buFont typeface="Symbol"/>
                        <a:buChar char=""/>
                      </a:pPr>
                      <a:r>
                        <a:rPr lang="en-US" sz="900">
                          <a:effectLst/>
                        </a:rPr>
                        <a:t>Updating &amp; Refreshing WHOIS Primer and the Knowledge Center, ongoing </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 </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 </a:t>
                      </a:r>
                      <a:endParaRPr lang="en-US" sz="900">
                        <a:effectLst/>
                        <a:latin typeface="Cambria"/>
                        <a:ea typeface="MS Mincho"/>
                        <a:cs typeface="Times New Roman"/>
                      </a:endParaRPr>
                    </a:p>
                  </a:txBody>
                  <a:tcPr marL="0" marR="0" marT="0" marB="0" anchor="ctr"/>
                </a:tc>
              </a:tr>
              <a:tr h="878946">
                <a:tc>
                  <a:txBody>
                    <a:bodyPr/>
                    <a:lstStyle/>
                    <a:p>
                      <a:pPr marL="0" marR="0">
                        <a:spcBef>
                          <a:spcPts val="0"/>
                        </a:spcBef>
                        <a:spcAft>
                          <a:spcPts val="0"/>
                        </a:spcAft>
                      </a:pPr>
                      <a:r>
                        <a:rPr lang="en-US" sz="900">
                          <a:effectLst/>
                        </a:rPr>
                        <a:t>New gTLD WHOIS Implementation Clarification</a:t>
                      </a:r>
                      <a:endParaRPr lang="en-US" sz="900">
                        <a:effectLst/>
                        <a:latin typeface="Cambria"/>
                        <a:ea typeface="MS Mincho"/>
                        <a:cs typeface="Times New Roman"/>
                      </a:endParaRPr>
                    </a:p>
                  </a:txBody>
                  <a:tcPr marL="51431" marR="51431" marT="0" marB="0"/>
                </a:tc>
                <a:tc>
                  <a:txBody>
                    <a:bodyPr/>
                    <a:lstStyle/>
                    <a:p>
                      <a:pPr marL="0" marR="0">
                        <a:spcBef>
                          <a:spcPts val="0"/>
                        </a:spcBef>
                        <a:spcAft>
                          <a:spcPts val="0"/>
                        </a:spcAft>
                      </a:pPr>
                      <a:r>
                        <a:rPr lang="en-US" sz="900">
                          <a:effectLst/>
                        </a:rPr>
                        <a:t>Advisory - Clarifications to New gTLD Registry Agree-ment, Spec. 4 and the 2013 RAA WHOIS Specification</a:t>
                      </a:r>
                      <a:endParaRPr lang="en-US" sz="900">
                        <a:effectLst/>
                        <a:latin typeface="Cambria"/>
                        <a:ea typeface="MS Mincho"/>
                        <a:cs typeface="Times New Roman"/>
                      </a:endParaRPr>
                    </a:p>
                  </a:txBody>
                  <a:tcPr marL="51431" marR="51431" marT="0" marB="0"/>
                </a:tc>
                <a:tc gridSpan="2">
                  <a:txBody>
                    <a:bodyPr/>
                    <a:lstStyle/>
                    <a:p>
                      <a:pPr marL="0" marR="0">
                        <a:spcBef>
                          <a:spcPts val="0"/>
                        </a:spcBef>
                        <a:spcAft>
                          <a:spcPts val="0"/>
                        </a:spcAft>
                      </a:pPr>
                      <a:r>
                        <a:rPr lang="en-US" sz="900">
                          <a:effectLst/>
                        </a:rPr>
                        <a:t>Contract Implementation</a:t>
                      </a:r>
                      <a:endParaRPr lang="en-US" sz="900">
                        <a:effectLst/>
                        <a:latin typeface="Cambria"/>
                        <a:ea typeface="MS Mincho"/>
                        <a:cs typeface="Times New Roman"/>
                      </a:endParaRPr>
                    </a:p>
                  </a:txBody>
                  <a:tcPr marL="51431" marR="51431" marT="0" marB="0"/>
                </a:tc>
                <a:tc hMerge="1">
                  <a:txBody>
                    <a:bodyPr/>
                    <a:lstStyle/>
                    <a:p>
                      <a:endParaRPr lang="en-US"/>
                    </a:p>
                  </a:txBody>
                  <a:tcPr/>
                </a:tc>
                <a:tc>
                  <a:txBody>
                    <a:bodyPr/>
                    <a:lstStyle/>
                    <a:p>
                      <a:pPr marL="342900" marR="0" lvl="0" indent="-342900">
                        <a:spcBef>
                          <a:spcPts val="0"/>
                        </a:spcBef>
                        <a:spcAft>
                          <a:spcPts val="0"/>
                        </a:spcAft>
                        <a:buFont typeface="Symbol"/>
                        <a:buChar char=""/>
                      </a:pPr>
                      <a:r>
                        <a:rPr lang="en-US" sz="900">
                          <a:effectLst/>
                        </a:rPr>
                        <a:t>Complete and publish the updated Advisory by Jan. 31</a:t>
                      </a:r>
                    </a:p>
                    <a:p>
                      <a:pPr marL="342900" marR="0" lvl="0" indent="-342900">
                        <a:spcBef>
                          <a:spcPts val="0"/>
                        </a:spcBef>
                        <a:spcAft>
                          <a:spcPts val="0"/>
                        </a:spcAft>
                        <a:buFont typeface="Symbol"/>
                        <a:buChar char=""/>
                      </a:pPr>
                      <a:r>
                        <a:rPr lang="en-US" sz="900">
                          <a:effectLst/>
                        </a:rPr>
                        <a:t>New effective date for implementation moved from mid-February to mid-April </a:t>
                      </a:r>
                      <a:endParaRPr lang="en-US" sz="900">
                        <a:effectLst/>
                        <a:latin typeface="Cambria"/>
                        <a:ea typeface="MS Mincho"/>
                        <a:cs typeface="Times New Roman"/>
                      </a:endParaRPr>
                    </a:p>
                  </a:txBody>
                  <a:tcPr marL="51431" marR="51431" marT="0" marB="0"/>
                </a:tc>
                <a:tc gridSpan="2">
                  <a:txBody>
                    <a:bodyPr/>
                    <a:lstStyle/>
                    <a:p>
                      <a:pPr marL="0" marR="0">
                        <a:spcBef>
                          <a:spcPts val="0"/>
                        </a:spcBef>
                        <a:spcAft>
                          <a:spcPts val="0"/>
                        </a:spcAft>
                      </a:pPr>
                      <a:r>
                        <a:rPr lang="en-US" sz="900" dirty="0">
                          <a:effectLst/>
                        </a:rPr>
                        <a:t> </a:t>
                      </a:r>
                      <a:endParaRPr lang="en-US" sz="900" dirty="0">
                        <a:effectLst/>
                        <a:latin typeface="Cambria"/>
                        <a:ea typeface="MS Mincho"/>
                        <a:cs typeface="Times New Roman"/>
                      </a:endParaRPr>
                    </a:p>
                  </a:txBody>
                  <a:tcPr marL="51431" marR="51431" marT="0" marB="0"/>
                </a:tc>
                <a:tc hMerge="1">
                  <a:txBody>
                    <a:bodyPr/>
                    <a:lstStyle/>
                    <a:p>
                      <a:endParaRPr lang="en-US"/>
                    </a:p>
                  </a:txBody>
                  <a:tcPr/>
                </a:tc>
              </a:tr>
            </a:tbl>
          </a:graphicData>
        </a:graphic>
      </p:graphicFrame>
    </p:spTree>
    <p:extLst>
      <p:ext uri="{BB962C8B-B14F-4D97-AF65-F5344CB8AC3E}">
        <p14:creationId xmlns:p14="http://schemas.microsoft.com/office/powerpoint/2010/main" val="34057703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36377017"/>
              </p:ext>
            </p:extLst>
          </p:nvPr>
        </p:nvGraphicFramePr>
        <p:xfrm>
          <a:off x="457200" y="985838"/>
          <a:ext cx="8229600" cy="5357811"/>
        </p:xfrm>
        <a:graphic>
          <a:graphicData uri="http://schemas.openxmlformats.org/drawingml/2006/table">
            <a:tbl>
              <a:tblPr firstRow="1" firstCol="1" bandRow="1">
                <a:tableStyleId>{5C22544A-7EE6-4342-B048-85BDC9FD1C3A}</a:tableStyleId>
              </a:tblPr>
              <a:tblGrid>
                <a:gridCol w="1365231"/>
                <a:gridCol w="1719566"/>
                <a:gridCol w="1094270"/>
                <a:gridCol w="2553295"/>
                <a:gridCol w="1497238"/>
              </a:tblGrid>
              <a:tr h="2288636">
                <a:tc>
                  <a:txBody>
                    <a:bodyPr/>
                    <a:lstStyle/>
                    <a:p>
                      <a:pPr marL="0" marR="0">
                        <a:spcBef>
                          <a:spcPts val="0"/>
                        </a:spcBef>
                        <a:spcAft>
                          <a:spcPts val="0"/>
                        </a:spcAft>
                      </a:pPr>
                      <a:r>
                        <a:rPr lang="en-US" sz="1200" dirty="0">
                          <a:effectLst/>
                        </a:rPr>
                        <a:t>WEIRDS IETF Protocol development</a:t>
                      </a:r>
                      <a:endParaRPr lang="en-US" sz="1200" dirty="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200">
                          <a:effectLst/>
                        </a:rPr>
                        <a:t>Development of new replacement of WHOIS protocol, RFC process underway in IETF</a:t>
                      </a:r>
                      <a:endParaRPr lang="en-US" sz="120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200" dirty="0">
                          <a:effectLst/>
                        </a:rPr>
                        <a:t>Technical </a:t>
                      </a:r>
                      <a:endParaRPr lang="en-US" sz="1200" dirty="0">
                        <a:effectLst/>
                        <a:latin typeface="Cambria"/>
                        <a:ea typeface="MS Mincho"/>
                        <a:cs typeface="Times New Roman"/>
                      </a:endParaRPr>
                    </a:p>
                  </a:txBody>
                  <a:tcPr marL="62503" marR="62503" marT="0" marB="0"/>
                </a:tc>
                <a:tc>
                  <a:txBody>
                    <a:bodyPr/>
                    <a:lstStyle/>
                    <a:p>
                      <a:pPr marL="342900" marR="0" lvl="0" indent="-342900">
                        <a:spcBef>
                          <a:spcPts val="0"/>
                        </a:spcBef>
                        <a:spcAft>
                          <a:spcPts val="0"/>
                        </a:spcAft>
                        <a:buFont typeface="Symbol"/>
                        <a:buChar char=""/>
                      </a:pPr>
                      <a:r>
                        <a:rPr lang="en-US" sz="1200">
                          <a:effectLst/>
                        </a:rPr>
                        <a:t>WEIRDS IETF Working Group formed, April 2012</a:t>
                      </a:r>
                    </a:p>
                    <a:p>
                      <a:pPr marL="342900" marR="0" lvl="0" indent="-342900">
                        <a:spcBef>
                          <a:spcPts val="0"/>
                        </a:spcBef>
                        <a:spcAft>
                          <a:spcPts val="0"/>
                        </a:spcAft>
                        <a:buFont typeface="Symbol"/>
                        <a:buChar char=""/>
                      </a:pPr>
                      <a:r>
                        <a:rPr lang="en-US" sz="1200">
                          <a:effectLst/>
                        </a:rPr>
                        <a:t>WEIRDS protocol finalized, 1Q 2015</a:t>
                      </a:r>
                    </a:p>
                    <a:p>
                      <a:pPr marL="342900" marR="0" lvl="0" indent="-342900">
                        <a:spcBef>
                          <a:spcPts val="0"/>
                        </a:spcBef>
                        <a:spcAft>
                          <a:spcPts val="0"/>
                        </a:spcAft>
                        <a:buFont typeface="Symbol"/>
                        <a:buChar char=""/>
                      </a:pPr>
                      <a:r>
                        <a:rPr lang="en-US" sz="1200">
                          <a:effectLst/>
                        </a:rPr>
                        <a:t>WEIRDS final protocol implemented into contracts, TBD </a:t>
                      </a:r>
                      <a:endParaRPr lang="en-US" sz="120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200">
                          <a:effectLst/>
                        </a:rPr>
                        <a:t>RDAP/Restful WHOIS</a:t>
                      </a:r>
                      <a:endParaRPr lang="en-US" sz="1200">
                        <a:effectLst/>
                        <a:latin typeface="Cambria"/>
                        <a:ea typeface="MS Mincho"/>
                        <a:cs typeface="Times New Roman"/>
                      </a:endParaRPr>
                    </a:p>
                  </a:txBody>
                  <a:tcPr marL="62503" marR="62503" marT="0" marB="0"/>
                </a:tc>
              </a:tr>
              <a:tr h="3069175">
                <a:tc>
                  <a:txBody>
                    <a:bodyPr/>
                    <a:lstStyle/>
                    <a:p>
                      <a:pPr marL="0" marR="0">
                        <a:spcBef>
                          <a:spcPts val="0"/>
                        </a:spcBef>
                        <a:spcAft>
                          <a:spcPts val="0"/>
                        </a:spcAft>
                      </a:pPr>
                      <a:r>
                        <a:rPr lang="en-US" sz="1200">
                          <a:effectLst/>
                        </a:rPr>
                        <a:t>Open Source RDAP/Restful WHOIS</a:t>
                      </a:r>
                      <a:endParaRPr lang="en-US" sz="120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200" dirty="0">
                          <a:effectLst/>
                        </a:rPr>
                        <a:t>Develop a </a:t>
                      </a:r>
                      <a:r>
                        <a:rPr lang="en-US" sz="1200" dirty="0" err="1">
                          <a:effectLst/>
                        </a:rPr>
                        <a:t>RESTful</a:t>
                      </a:r>
                      <a:r>
                        <a:rPr lang="en-US" sz="1200" dirty="0">
                          <a:effectLst/>
                        </a:rPr>
                        <a:t> WHOIS open-source server for domain name registries that can be used by registries or registrars. The server will use the specifications developed in the IETF WEIRDS WG. </a:t>
                      </a:r>
                      <a:endParaRPr lang="en-US" sz="1200" dirty="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200" dirty="0">
                          <a:effectLst/>
                        </a:rPr>
                        <a:t>Technical</a:t>
                      </a:r>
                      <a:endParaRPr lang="en-US" sz="1200" dirty="0">
                        <a:effectLst/>
                        <a:latin typeface="Cambria"/>
                        <a:ea typeface="MS Mincho"/>
                        <a:cs typeface="Times New Roman"/>
                      </a:endParaRPr>
                    </a:p>
                  </a:txBody>
                  <a:tcPr marL="62503" marR="62503" marT="0" marB="0"/>
                </a:tc>
                <a:tc>
                  <a:txBody>
                    <a:bodyPr/>
                    <a:lstStyle/>
                    <a:p>
                      <a:pPr marL="342900" marR="0" lvl="0" indent="-342900">
                        <a:spcBef>
                          <a:spcPts val="0"/>
                        </a:spcBef>
                        <a:spcAft>
                          <a:spcPts val="0"/>
                        </a:spcAft>
                        <a:buFont typeface="Symbol"/>
                        <a:buChar char=""/>
                      </a:pPr>
                      <a:r>
                        <a:rPr lang="en-US" sz="1200">
                          <a:effectLst/>
                        </a:rPr>
                        <a:t>Server expected, Dec. 2014</a:t>
                      </a:r>
                    </a:p>
                    <a:p>
                      <a:pPr marL="342900" marR="0" lvl="0" indent="-342900">
                        <a:spcBef>
                          <a:spcPts val="0"/>
                        </a:spcBef>
                        <a:spcAft>
                          <a:spcPts val="0"/>
                        </a:spcAft>
                        <a:buFont typeface="Symbol"/>
                        <a:buChar char=""/>
                      </a:pPr>
                      <a:r>
                        <a:rPr lang="en-US" sz="1200">
                          <a:effectLst/>
                        </a:rPr>
                        <a:t>WEIRDS IETF RFC expected to publish, 1Q 2015</a:t>
                      </a:r>
                    </a:p>
                    <a:p>
                      <a:pPr marL="200660" marR="0">
                        <a:spcBef>
                          <a:spcPts val="0"/>
                        </a:spcBef>
                        <a:spcAft>
                          <a:spcPts val="0"/>
                        </a:spcAft>
                      </a:pPr>
                      <a:r>
                        <a:rPr lang="en-US" sz="1200">
                          <a:effectLst/>
                        </a:rPr>
                        <a:t> </a:t>
                      </a:r>
                      <a:endParaRPr lang="en-US" sz="120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200" dirty="0">
                          <a:effectLst/>
                        </a:rPr>
                        <a:t>Dependent on development of WEIRDS protocol</a:t>
                      </a:r>
                      <a:endParaRPr lang="en-US" sz="1200" dirty="0">
                        <a:effectLst/>
                        <a:latin typeface="Cambria"/>
                        <a:ea typeface="MS Mincho"/>
                        <a:cs typeface="Times New Roman"/>
                      </a:endParaRPr>
                    </a:p>
                  </a:txBody>
                  <a:tcPr marL="62503" marR="62503" marT="0" marB="0"/>
                </a:tc>
              </a:tr>
            </a:tbl>
          </a:graphicData>
        </a:graphic>
      </p:graphicFrame>
      <p:sp>
        <p:nvSpPr>
          <p:cNvPr id="3" name="Rectangle 1"/>
          <p:cNvSpPr>
            <a:spLocks noChangeArrowheads="1"/>
          </p:cNvSpPr>
          <p:nvPr/>
        </p:nvSpPr>
        <p:spPr bwMode="auto">
          <a:xfrm>
            <a:off x="114300" y="339438"/>
            <a:ext cx="90297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rgbClr val="FF0000"/>
                </a:solidFill>
                <a:effectLst/>
                <a:latin typeface="Cambria" pitchFamily="18" charset="0"/>
                <a:ea typeface="MS Mincho" pitchFamily="49" charset="-128"/>
                <a:cs typeface="Times New Roman" pitchFamily="18" charset="0"/>
              </a:rPr>
              <a:t>II. TECHNICAL</a:t>
            </a:r>
            <a:endParaRPr kumimoji="0" lang="en-US" alt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7218130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53087323"/>
              </p:ext>
            </p:extLst>
          </p:nvPr>
        </p:nvGraphicFramePr>
        <p:xfrm>
          <a:off x="357188" y="642938"/>
          <a:ext cx="8358187" cy="5029200"/>
        </p:xfrm>
        <a:graphic>
          <a:graphicData uri="http://schemas.openxmlformats.org/drawingml/2006/table">
            <a:tbl>
              <a:tblPr firstRow="1" firstCol="1" bandRow="1">
                <a:tableStyleId>{5C22544A-7EE6-4342-B048-85BDC9FD1C3A}</a:tableStyleId>
              </a:tblPr>
              <a:tblGrid>
                <a:gridCol w="1386564"/>
                <a:gridCol w="1746434"/>
                <a:gridCol w="1111367"/>
                <a:gridCol w="2593190"/>
                <a:gridCol w="1520632"/>
              </a:tblGrid>
              <a:tr h="71795">
                <a:tc>
                  <a:txBody>
                    <a:bodyPr/>
                    <a:lstStyle/>
                    <a:p>
                      <a:pPr marL="0" marR="0">
                        <a:spcBef>
                          <a:spcPts val="0"/>
                        </a:spcBef>
                        <a:spcAft>
                          <a:spcPts val="0"/>
                        </a:spcAft>
                      </a:pPr>
                      <a:r>
                        <a:rPr lang="en-US" sz="1000" dirty="0">
                          <a:effectLst/>
                        </a:rPr>
                        <a:t>WHOIS Activity</a:t>
                      </a:r>
                      <a:endParaRPr lang="en-US" sz="1000" dirty="0">
                        <a:effectLst/>
                        <a:latin typeface="Cambria"/>
                        <a:ea typeface="MS Mincho"/>
                        <a:cs typeface="Times New Roman"/>
                      </a:endParaRPr>
                    </a:p>
                  </a:txBody>
                  <a:tcPr marL="42431" marR="42431" marT="0" marB="0"/>
                </a:tc>
                <a:tc>
                  <a:txBody>
                    <a:bodyPr/>
                    <a:lstStyle/>
                    <a:p>
                      <a:pPr marL="0" marR="0">
                        <a:spcBef>
                          <a:spcPts val="0"/>
                        </a:spcBef>
                        <a:spcAft>
                          <a:spcPts val="0"/>
                        </a:spcAft>
                      </a:pPr>
                      <a:r>
                        <a:rPr lang="en-US" sz="1000">
                          <a:effectLst/>
                        </a:rPr>
                        <a:t>Description</a:t>
                      </a:r>
                      <a:endParaRPr lang="en-US" sz="1000">
                        <a:effectLst/>
                        <a:latin typeface="Cambria"/>
                        <a:ea typeface="MS Mincho"/>
                        <a:cs typeface="Times New Roman"/>
                      </a:endParaRPr>
                    </a:p>
                  </a:txBody>
                  <a:tcPr marL="42431" marR="42431" marT="0" marB="0"/>
                </a:tc>
                <a:tc>
                  <a:txBody>
                    <a:bodyPr/>
                    <a:lstStyle/>
                    <a:p>
                      <a:pPr marL="0" marR="0">
                        <a:spcBef>
                          <a:spcPts val="0"/>
                        </a:spcBef>
                        <a:spcAft>
                          <a:spcPts val="0"/>
                        </a:spcAft>
                      </a:pPr>
                      <a:r>
                        <a:rPr lang="en-US" sz="1000">
                          <a:effectLst/>
                        </a:rPr>
                        <a:t>Type of Activity</a:t>
                      </a:r>
                      <a:endParaRPr lang="en-US" sz="1000">
                        <a:effectLst/>
                        <a:latin typeface="Cambria"/>
                        <a:ea typeface="MS Mincho"/>
                        <a:cs typeface="Times New Roman"/>
                      </a:endParaRPr>
                    </a:p>
                  </a:txBody>
                  <a:tcPr marL="42431" marR="42431" marT="0" marB="0"/>
                </a:tc>
                <a:tc>
                  <a:txBody>
                    <a:bodyPr/>
                    <a:lstStyle/>
                    <a:p>
                      <a:pPr marL="0" marR="0">
                        <a:spcBef>
                          <a:spcPts val="0"/>
                        </a:spcBef>
                        <a:spcAft>
                          <a:spcPts val="0"/>
                        </a:spcAft>
                      </a:pPr>
                      <a:r>
                        <a:rPr lang="en-US" sz="1000">
                          <a:effectLst/>
                        </a:rPr>
                        <a:t>Timeline &amp; Milestones</a:t>
                      </a:r>
                      <a:endParaRPr lang="en-US" sz="1000">
                        <a:effectLst/>
                        <a:latin typeface="Cambria"/>
                        <a:ea typeface="MS Mincho"/>
                        <a:cs typeface="Times New Roman"/>
                      </a:endParaRPr>
                    </a:p>
                  </a:txBody>
                  <a:tcPr marL="42431" marR="42431" marT="0" marB="0"/>
                </a:tc>
                <a:tc>
                  <a:txBody>
                    <a:bodyPr/>
                    <a:lstStyle/>
                    <a:p>
                      <a:pPr marL="0" marR="0">
                        <a:spcBef>
                          <a:spcPts val="0"/>
                        </a:spcBef>
                        <a:spcAft>
                          <a:spcPts val="0"/>
                        </a:spcAft>
                      </a:pPr>
                      <a:r>
                        <a:rPr lang="en-US" sz="1000">
                          <a:effectLst/>
                        </a:rPr>
                        <a:t>Related Activities</a:t>
                      </a:r>
                      <a:endParaRPr lang="en-US" sz="1000">
                        <a:effectLst/>
                        <a:latin typeface="Cambria"/>
                        <a:ea typeface="MS Mincho"/>
                        <a:cs typeface="Times New Roman"/>
                      </a:endParaRPr>
                    </a:p>
                  </a:txBody>
                  <a:tcPr marL="42431" marR="42431" marT="0" marB="0"/>
                </a:tc>
              </a:tr>
              <a:tr h="2799992">
                <a:tc>
                  <a:txBody>
                    <a:bodyPr/>
                    <a:lstStyle/>
                    <a:p>
                      <a:pPr marL="0" marR="0">
                        <a:spcBef>
                          <a:spcPts val="0"/>
                        </a:spcBef>
                        <a:spcAft>
                          <a:spcPts val="0"/>
                        </a:spcAft>
                      </a:pPr>
                      <a:r>
                        <a:rPr lang="en-US" sz="1000" dirty="0">
                          <a:effectLst/>
                        </a:rPr>
                        <a:t>gTLD Directory Services Expert Working Group Report</a:t>
                      </a:r>
                      <a:endParaRPr lang="en-US" sz="1000" dirty="0">
                        <a:effectLst/>
                        <a:latin typeface="Cambria"/>
                        <a:ea typeface="MS Mincho"/>
                        <a:cs typeface="Times New Roman"/>
                      </a:endParaRPr>
                    </a:p>
                  </a:txBody>
                  <a:tcPr marL="42431" marR="42431" marT="0" marB="0"/>
                </a:tc>
                <a:tc>
                  <a:txBody>
                    <a:bodyPr/>
                    <a:lstStyle/>
                    <a:p>
                      <a:pPr marL="0" marR="0">
                        <a:spcBef>
                          <a:spcPts val="0"/>
                        </a:spcBef>
                        <a:spcAft>
                          <a:spcPts val="0"/>
                        </a:spcAft>
                      </a:pPr>
                      <a:r>
                        <a:rPr lang="en-US" sz="1000">
                          <a:effectLst/>
                        </a:rPr>
                        <a:t>Final Report from the Expert Working Group on gTLD Directory Services (EWG) details recommendations for a next-generation Registration Directory Service (RDS) to replace the current WHOIS system.</a:t>
                      </a:r>
                      <a:endParaRPr lang="en-US" sz="1000">
                        <a:effectLst/>
                        <a:latin typeface="Cambria"/>
                        <a:ea typeface="MS Mincho"/>
                        <a:cs typeface="Times New Roman"/>
                      </a:endParaRPr>
                    </a:p>
                  </a:txBody>
                  <a:tcPr marL="42431" marR="42431" marT="0" marB="0"/>
                </a:tc>
                <a:tc>
                  <a:txBody>
                    <a:bodyPr/>
                    <a:lstStyle/>
                    <a:p>
                      <a:pPr marL="0" marR="0">
                        <a:spcBef>
                          <a:spcPts val="0"/>
                        </a:spcBef>
                        <a:spcAft>
                          <a:spcPts val="0"/>
                        </a:spcAft>
                      </a:pPr>
                      <a:r>
                        <a:rPr lang="en-US" sz="1000">
                          <a:effectLst/>
                        </a:rPr>
                        <a:t>Policy development; WHOIS Review Team Recommenda-tion implementation</a:t>
                      </a:r>
                      <a:endParaRPr lang="en-US" sz="1000">
                        <a:effectLst/>
                        <a:latin typeface="Cambria"/>
                        <a:ea typeface="MS Mincho"/>
                        <a:cs typeface="Times New Roman"/>
                      </a:endParaRPr>
                    </a:p>
                  </a:txBody>
                  <a:tcPr marL="42431" marR="42431" marT="0" marB="0"/>
                </a:tc>
                <a:tc>
                  <a:txBody>
                    <a:bodyPr/>
                    <a:lstStyle/>
                    <a:p>
                      <a:pPr marL="342900" marR="0" lvl="0" indent="-342900">
                        <a:spcBef>
                          <a:spcPts val="0"/>
                        </a:spcBef>
                        <a:spcAft>
                          <a:spcPts val="0"/>
                        </a:spcAft>
                        <a:buFont typeface="Symbol"/>
                        <a:buChar char=""/>
                      </a:pPr>
                      <a:r>
                        <a:rPr lang="en-US" sz="1000" dirty="0">
                          <a:effectLst/>
                        </a:rPr>
                        <a:t>EWG formed, Dec. 2012</a:t>
                      </a:r>
                    </a:p>
                    <a:p>
                      <a:pPr marL="342900" marR="0" lvl="0" indent="-342900">
                        <a:spcBef>
                          <a:spcPts val="0"/>
                        </a:spcBef>
                        <a:spcAft>
                          <a:spcPts val="0"/>
                        </a:spcAft>
                        <a:buFont typeface="Symbol"/>
                        <a:buChar char=""/>
                      </a:pPr>
                      <a:r>
                        <a:rPr lang="en-US" sz="1000" dirty="0">
                          <a:effectLst/>
                        </a:rPr>
                        <a:t>Publication of Initial Report, Frequently Asked Questions, and online questionnaire, June 2013, kicking off an extensive consultation process within the ICANN community on the initial recommendations. </a:t>
                      </a:r>
                    </a:p>
                    <a:p>
                      <a:pPr marL="342900" marR="0" lvl="0" indent="-342900">
                        <a:spcBef>
                          <a:spcPts val="0"/>
                        </a:spcBef>
                        <a:spcAft>
                          <a:spcPts val="0"/>
                        </a:spcAft>
                        <a:buFont typeface="Symbol"/>
                        <a:buChar char=""/>
                      </a:pPr>
                      <a:r>
                        <a:rPr lang="en-US" sz="1000" dirty="0">
                          <a:effectLst/>
                        </a:rPr>
                        <a:t>Final Report published and delivered for consideration by the ICANN Board at ICANN50 in London, June 2014</a:t>
                      </a:r>
                    </a:p>
                    <a:p>
                      <a:pPr marL="342900" marR="0" lvl="0" indent="-342900">
                        <a:spcBef>
                          <a:spcPts val="0"/>
                        </a:spcBef>
                        <a:spcAft>
                          <a:spcPts val="0"/>
                        </a:spcAft>
                        <a:buFont typeface="Symbol"/>
                        <a:buChar char=""/>
                      </a:pPr>
                      <a:r>
                        <a:rPr lang="en-US" sz="1000" dirty="0">
                          <a:effectLst/>
                        </a:rPr>
                        <a:t>Following discussions in London on the interplay between the EWG Final Report and the Board-initiated PDP requested by the Board in Nov. 2012 (which had been put on hold pending the EWG work), the Board and GNSO agreed to form a joint GNSO – Board collaboration group to develop next steps for the PDP, Oct. 2014</a:t>
                      </a:r>
                    </a:p>
                    <a:p>
                      <a:pPr marL="342900" marR="0" lvl="0" indent="-342900">
                        <a:spcBef>
                          <a:spcPts val="0"/>
                        </a:spcBef>
                        <a:spcAft>
                          <a:spcPts val="0"/>
                        </a:spcAft>
                        <a:buFont typeface="Symbol"/>
                        <a:buChar char=""/>
                      </a:pPr>
                      <a:r>
                        <a:rPr lang="en-US" sz="1000" dirty="0">
                          <a:effectLst/>
                        </a:rPr>
                        <a:t>Output of the Joint Board/GNSO Collaboration Group to suggest framework for conducting the Board-initiated PDP, expected Feb. 2015</a:t>
                      </a:r>
                    </a:p>
                    <a:p>
                      <a:pPr marL="342900" marR="0" lvl="0" indent="-342900">
                        <a:spcBef>
                          <a:spcPts val="0"/>
                        </a:spcBef>
                        <a:spcAft>
                          <a:spcPts val="0"/>
                        </a:spcAft>
                        <a:buFont typeface="Symbol"/>
                        <a:buChar char=""/>
                      </a:pPr>
                      <a:r>
                        <a:rPr lang="en-US" sz="1000" dirty="0">
                          <a:effectLst/>
                        </a:rPr>
                        <a:t>Preliminary Issue Report &amp; Public Comment Forum, April-May 2015</a:t>
                      </a:r>
                    </a:p>
                    <a:p>
                      <a:pPr marL="342900" marR="0" lvl="0" indent="-342900">
                        <a:spcBef>
                          <a:spcPts val="0"/>
                        </a:spcBef>
                        <a:spcAft>
                          <a:spcPts val="0"/>
                        </a:spcAft>
                        <a:buFont typeface="Symbol"/>
                        <a:buChar char=""/>
                      </a:pPr>
                      <a:r>
                        <a:rPr lang="en-US" sz="1000" dirty="0">
                          <a:effectLst/>
                        </a:rPr>
                        <a:t>Final Issue Report &amp; Launch of PDP, June 2015</a:t>
                      </a:r>
                    </a:p>
                    <a:p>
                      <a:pPr marL="342900" marR="0" lvl="0" indent="-342900">
                        <a:spcBef>
                          <a:spcPts val="0"/>
                        </a:spcBef>
                        <a:spcAft>
                          <a:spcPts val="0"/>
                        </a:spcAft>
                        <a:buFont typeface="Symbol"/>
                        <a:buChar char=""/>
                      </a:pPr>
                      <a:r>
                        <a:rPr lang="en-US" sz="1000" dirty="0">
                          <a:effectLst/>
                        </a:rPr>
                        <a:t>PDP Initial Report published for public comment, June 2016</a:t>
                      </a:r>
                    </a:p>
                    <a:p>
                      <a:pPr marL="342900" marR="0" lvl="0" indent="-342900">
                        <a:spcBef>
                          <a:spcPts val="0"/>
                        </a:spcBef>
                        <a:spcAft>
                          <a:spcPts val="0"/>
                        </a:spcAft>
                        <a:buFont typeface="Symbol"/>
                        <a:buChar char=""/>
                      </a:pPr>
                      <a:r>
                        <a:rPr lang="en-US" sz="1000" dirty="0">
                          <a:effectLst/>
                        </a:rPr>
                        <a:t>Final Report of PDP, Dec. 2016</a:t>
                      </a:r>
                    </a:p>
                    <a:p>
                      <a:pPr marL="342900" marR="0" lvl="0" indent="-342900">
                        <a:spcBef>
                          <a:spcPts val="0"/>
                        </a:spcBef>
                        <a:spcAft>
                          <a:spcPts val="0"/>
                        </a:spcAft>
                        <a:buFont typeface="Symbol"/>
                        <a:buChar char=""/>
                      </a:pPr>
                      <a:r>
                        <a:rPr lang="en-US" sz="1000" dirty="0">
                          <a:effectLst/>
                        </a:rPr>
                        <a:t>GNSO Approval of PDP Recommendations, Jan. 2017 </a:t>
                      </a:r>
                    </a:p>
                    <a:p>
                      <a:pPr marL="342900" marR="0" lvl="0" indent="-342900">
                        <a:spcBef>
                          <a:spcPts val="0"/>
                        </a:spcBef>
                        <a:spcAft>
                          <a:spcPts val="0"/>
                        </a:spcAft>
                        <a:buFont typeface="Symbol"/>
                        <a:buChar char=""/>
                      </a:pPr>
                      <a:r>
                        <a:rPr lang="en-US" sz="1000" dirty="0">
                          <a:effectLst/>
                        </a:rPr>
                        <a:t>Board Approval of PDP Recs 2/17</a:t>
                      </a:r>
                      <a:endParaRPr lang="en-US" sz="1000" dirty="0">
                        <a:effectLst/>
                        <a:latin typeface="Cambria"/>
                        <a:ea typeface="MS Mincho"/>
                        <a:cs typeface="Times New Roman"/>
                      </a:endParaRPr>
                    </a:p>
                  </a:txBody>
                  <a:tcPr marL="42431" marR="42431" marT="0" marB="0"/>
                </a:tc>
                <a:tc>
                  <a:txBody>
                    <a:bodyPr/>
                    <a:lstStyle/>
                    <a:p>
                      <a:pPr marL="0" marR="0">
                        <a:spcBef>
                          <a:spcPts val="0"/>
                        </a:spcBef>
                        <a:spcAft>
                          <a:spcPts val="0"/>
                        </a:spcAft>
                      </a:pPr>
                      <a:r>
                        <a:rPr lang="en-US" sz="1000" dirty="0">
                          <a:effectLst/>
                        </a:rPr>
                        <a:t>Pending GNSO PDP</a:t>
                      </a:r>
                      <a:endParaRPr lang="en-US" sz="1000" dirty="0">
                        <a:effectLst/>
                        <a:latin typeface="Cambria"/>
                        <a:ea typeface="MS Mincho"/>
                        <a:cs typeface="Times New Roman"/>
                      </a:endParaRPr>
                    </a:p>
                  </a:txBody>
                  <a:tcPr marL="42431" marR="42431" marT="0" marB="0"/>
                </a:tc>
              </a:tr>
            </a:tbl>
          </a:graphicData>
        </a:graphic>
      </p:graphicFrame>
      <p:sp>
        <p:nvSpPr>
          <p:cNvPr id="3" name="Rectangle 1"/>
          <p:cNvSpPr>
            <a:spLocks noChangeArrowheads="1"/>
          </p:cNvSpPr>
          <p:nvPr/>
        </p:nvSpPr>
        <p:spPr bwMode="auto">
          <a:xfrm>
            <a:off x="0" y="42862"/>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rgbClr val="FF0000"/>
                </a:solidFill>
                <a:effectLst/>
                <a:latin typeface="Cambria" pitchFamily="18" charset="0"/>
                <a:ea typeface="MS Mincho" pitchFamily="49" charset="-128"/>
                <a:cs typeface="Times New Roman" pitchFamily="18" charset="0"/>
              </a:rPr>
              <a:t>III. POLICY</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6622831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030637898"/>
              </p:ext>
            </p:extLst>
          </p:nvPr>
        </p:nvGraphicFramePr>
        <p:xfrm>
          <a:off x="457200" y="557213"/>
          <a:ext cx="8229600" cy="5643562"/>
        </p:xfrm>
        <a:graphic>
          <a:graphicData uri="http://schemas.openxmlformats.org/drawingml/2006/table">
            <a:tbl>
              <a:tblPr firstRow="1" firstCol="1" bandRow="1">
                <a:tableStyleId>{5C22544A-7EE6-4342-B048-85BDC9FD1C3A}</a:tableStyleId>
              </a:tblPr>
              <a:tblGrid>
                <a:gridCol w="1365231"/>
                <a:gridCol w="1719566"/>
                <a:gridCol w="1198486"/>
                <a:gridCol w="2449079"/>
                <a:gridCol w="1497238"/>
              </a:tblGrid>
              <a:tr h="225743">
                <a:tc>
                  <a:txBody>
                    <a:bodyPr/>
                    <a:lstStyle/>
                    <a:p>
                      <a:pPr marL="0" marR="0">
                        <a:spcBef>
                          <a:spcPts val="0"/>
                        </a:spcBef>
                        <a:spcAft>
                          <a:spcPts val="0"/>
                        </a:spcAft>
                      </a:pPr>
                      <a:r>
                        <a:rPr lang="en-US" sz="1100">
                          <a:effectLst/>
                        </a:rPr>
                        <a:t>WHOIS Activity</a:t>
                      </a:r>
                      <a:endParaRPr lang="en-US" sz="110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100">
                          <a:effectLst/>
                        </a:rPr>
                        <a:t>Description</a:t>
                      </a:r>
                      <a:endParaRPr lang="en-US" sz="110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100">
                          <a:effectLst/>
                        </a:rPr>
                        <a:t>Type of Activity</a:t>
                      </a:r>
                      <a:endParaRPr lang="en-US" sz="110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100">
                          <a:effectLst/>
                        </a:rPr>
                        <a:t>Timeline &amp; Milestones</a:t>
                      </a:r>
                      <a:endParaRPr lang="en-US" sz="110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100">
                          <a:effectLst/>
                        </a:rPr>
                        <a:t>Related Activities</a:t>
                      </a:r>
                      <a:endParaRPr lang="en-US" sz="1100">
                        <a:effectLst/>
                        <a:latin typeface="Cambria"/>
                        <a:ea typeface="MS Mincho"/>
                        <a:cs typeface="Times New Roman"/>
                      </a:endParaRPr>
                    </a:p>
                  </a:txBody>
                  <a:tcPr marL="62503" marR="62503" marT="0" marB="0"/>
                </a:tc>
              </a:tr>
              <a:tr h="5417819">
                <a:tc>
                  <a:txBody>
                    <a:bodyPr/>
                    <a:lstStyle/>
                    <a:p>
                      <a:pPr marL="0" marR="0">
                        <a:spcBef>
                          <a:spcPts val="0"/>
                        </a:spcBef>
                        <a:spcAft>
                          <a:spcPts val="0"/>
                        </a:spcAft>
                      </a:pPr>
                      <a:r>
                        <a:rPr lang="en-US" sz="1100">
                          <a:effectLst/>
                        </a:rPr>
                        <a:t>Privacy/Proxy Service Provider Accreditation issues</a:t>
                      </a:r>
                      <a:endParaRPr lang="en-US" sz="110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100">
                          <a:effectLst/>
                        </a:rPr>
                        <a:t>Board-initiated GNSO PDP to develop policy recommendations to guide ICANN’s implementation of an accreditation program for privacy and proxy service providers. This topic was identified during the 2013 RAA negotiations and recommended for community policy development.</a:t>
                      </a:r>
                      <a:endParaRPr lang="en-US" sz="110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100">
                          <a:effectLst/>
                        </a:rPr>
                        <a:t>Policy development; WHOIS Review Team Recommendation implementation</a:t>
                      </a:r>
                      <a:endParaRPr lang="en-US" sz="1100">
                        <a:effectLst/>
                        <a:latin typeface="Cambria"/>
                        <a:ea typeface="MS Mincho"/>
                        <a:cs typeface="Times New Roman"/>
                      </a:endParaRPr>
                    </a:p>
                  </a:txBody>
                  <a:tcPr marL="62503" marR="62503" marT="0" marB="0"/>
                </a:tc>
                <a:tc>
                  <a:txBody>
                    <a:bodyPr/>
                    <a:lstStyle/>
                    <a:p>
                      <a:pPr marL="342900" marR="0" lvl="0" indent="-342900">
                        <a:spcBef>
                          <a:spcPts val="0"/>
                        </a:spcBef>
                        <a:spcAft>
                          <a:spcPts val="0"/>
                        </a:spcAft>
                        <a:buFont typeface="Symbol"/>
                        <a:buChar char=""/>
                      </a:pPr>
                      <a:r>
                        <a:rPr lang="en-US" sz="1100">
                          <a:effectLst/>
                        </a:rPr>
                        <a:t>GNSO launched PDP, Oct. 2013</a:t>
                      </a:r>
                    </a:p>
                    <a:p>
                      <a:pPr marL="342900" marR="0" lvl="0" indent="-342900">
                        <a:spcBef>
                          <a:spcPts val="0"/>
                        </a:spcBef>
                        <a:spcAft>
                          <a:spcPts val="0"/>
                        </a:spcAft>
                        <a:buFont typeface="Symbol"/>
                        <a:buChar char=""/>
                      </a:pPr>
                      <a:r>
                        <a:rPr lang="en-US" sz="1100">
                          <a:effectLst/>
                        </a:rPr>
                        <a:t>WG charter adopted, Oct. 2013</a:t>
                      </a:r>
                    </a:p>
                    <a:p>
                      <a:pPr marL="342900" marR="0" lvl="0" indent="-342900">
                        <a:spcBef>
                          <a:spcPts val="0"/>
                        </a:spcBef>
                        <a:spcAft>
                          <a:spcPts val="0"/>
                        </a:spcAft>
                        <a:buFont typeface="Symbol"/>
                        <a:buChar char=""/>
                      </a:pPr>
                      <a:r>
                        <a:rPr lang="en-US" sz="1100">
                          <a:effectLst/>
                        </a:rPr>
                        <a:t>PDP Final Report, estimated May 2015</a:t>
                      </a:r>
                    </a:p>
                    <a:p>
                      <a:pPr marL="342900" marR="0" lvl="0" indent="-342900">
                        <a:spcBef>
                          <a:spcPts val="0"/>
                        </a:spcBef>
                        <a:spcAft>
                          <a:spcPts val="0"/>
                        </a:spcAft>
                        <a:buFont typeface="Symbol"/>
                        <a:buChar char=""/>
                      </a:pPr>
                      <a:r>
                        <a:rPr lang="en-US" sz="1100">
                          <a:effectLst/>
                        </a:rPr>
                        <a:t>GNSO approval of PDP recommendation, estimated June 2015</a:t>
                      </a:r>
                    </a:p>
                    <a:p>
                      <a:pPr marL="342900" marR="0" lvl="0" indent="-342900">
                        <a:spcBef>
                          <a:spcPts val="0"/>
                        </a:spcBef>
                        <a:spcAft>
                          <a:spcPts val="0"/>
                        </a:spcAft>
                        <a:buFont typeface="Symbol"/>
                        <a:buChar char=""/>
                      </a:pPr>
                      <a:r>
                        <a:rPr lang="en-US" sz="1100">
                          <a:effectLst/>
                        </a:rPr>
                        <a:t>Board Approval of PDP recommendations, estimated July 2015</a:t>
                      </a:r>
                    </a:p>
                    <a:p>
                      <a:pPr marL="342900" marR="0" lvl="0" indent="-342900">
                        <a:spcBef>
                          <a:spcPts val="0"/>
                        </a:spcBef>
                        <a:spcAft>
                          <a:spcPts val="0"/>
                        </a:spcAft>
                        <a:buFont typeface="Symbol"/>
                        <a:buChar char=""/>
                      </a:pPr>
                      <a:r>
                        <a:rPr lang="en-US" sz="1100">
                          <a:effectLst/>
                        </a:rPr>
                        <a:t>Transition Period – Interim Specification on privacy/proxy services in effect until 1/1/17 to allow for privacy/proxy accreditation program to be developed and PDP to be concluded. (See Specification on Privacy &amp; Proxy Registrations in the 2013 RAA)</a:t>
                      </a:r>
                    </a:p>
                    <a:p>
                      <a:pPr marL="342900" marR="0" lvl="0" indent="-342900">
                        <a:spcBef>
                          <a:spcPts val="0"/>
                        </a:spcBef>
                        <a:spcAft>
                          <a:spcPts val="0"/>
                        </a:spcAft>
                        <a:buFont typeface="Symbol"/>
                        <a:buChar char=""/>
                      </a:pPr>
                      <a:r>
                        <a:rPr lang="en-US" sz="1100">
                          <a:effectLst/>
                        </a:rPr>
                        <a:t>Staff has begun pre-implementation preparations in consultation with the Working Group</a:t>
                      </a:r>
                    </a:p>
                    <a:p>
                      <a:pPr marL="0" marR="0">
                        <a:spcBef>
                          <a:spcPts val="0"/>
                        </a:spcBef>
                        <a:spcAft>
                          <a:spcPts val="0"/>
                        </a:spcAft>
                      </a:pPr>
                      <a:r>
                        <a:rPr lang="en-US" sz="1100">
                          <a:effectLst/>
                        </a:rPr>
                        <a:t> </a:t>
                      </a:r>
                      <a:endParaRPr lang="en-US" sz="110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100" dirty="0">
                          <a:effectLst/>
                        </a:rPr>
                        <a:t> </a:t>
                      </a:r>
                      <a:endParaRPr lang="en-US" sz="1100" dirty="0">
                        <a:effectLst/>
                        <a:latin typeface="Cambria"/>
                        <a:ea typeface="MS Mincho"/>
                        <a:cs typeface="Times New Roman"/>
                      </a:endParaRPr>
                    </a:p>
                  </a:txBody>
                  <a:tcPr marL="62503" marR="62503" marT="0" marB="0"/>
                </a:tc>
              </a:tr>
            </a:tbl>
          </a:graphicData>
        </a:graphic>
      </p:graphicFrame>
    </p:spTree>
    <p:extLst>
      <p:ext uri="{BB962C8B-B14F-4D97-AF65-F5344CB8AC3E}">
        <p14:creationId xmlns:p14="http://schemas.microsoft.com/office/powerpoint/2010/main" val="36850120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324811285"/>
              </p:ext>
            </p:extLst>
          </p:nvPr>
        </p:nvGraphicFramePr>
        <p:xfrm>
          <a:off x="514350" y="514350"/>
          <a:ext cx="8058149" cy="5611812"/>
        </p:xfrm>
        <a:graphic>
          <a:graphicData uri="http://schemas.openxmlformats.org/drawingml/2006/table">
            <a:tbl>
              <a:tblPr firstRow="1" firstCol="1" bandRow="1">
                <a:tableStyleId>{5C22544A-7EE6-4342-B048-85BDC9FD1C3A}</a:tableStyleId>
              </a:tblPr>
              <a:tblGrid>
                <a:gridCol w="1336789"/>
                <a:gridCol w="1683742"/>
                <a:gridCol w="1173517"/>
                <a:gridCol w="2398056"/>
                <a:gridCol w="1466045"/>
              </a:tblGrid>
              <a:tr h="175369">
                <a:tc>
                  <a:txBody>
                    <a:bodyPr/>
                    <a:lstStyle/>
                    <a:p>
                      <a:pPr marL="0" marR="0">
                        <a:spcBef>
                          <a:spcPts val="0"/>
                        </a:spcBef>
                        <a:spcAft>
                          <a:spcPts val="0"/>
                        </a:spcAft>
                      </a:pPr>
                      <a:r>
                        <a:rPr lang="en-US" sz="1100" dirty="0">
                          <a:effectLst/>
                        </a:rPr>
                        <a:t>WHOIS Activity</a:t>
                      </a:r>
                      <a:endParaRPr lang="en-US" sz="1100" dirty="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1100">
                          <a:effectLst/>
                        </a:rPr>
                        <a:t>Description</a:t>
                      </a:r>
                      <a:endParaRPr lang="en-US" sz="11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1100">
                          <a:effectLst/>
                        </a:rPr>
                        <a:t>Type of Activity</a:t>
                      </a:r>
                      <a:endParaRPr lang="en-US" sz="11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1100">
                          <a:effectLst/>
                        </a:rPr>
                        <a:t>Timeline &amp; Milestones</a:t>
                      </a:r>
                      <a:endParaRPr lang="en-US" sz="11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1100" dirty="0">
                          <a:effectLst/>
                        </a:rPr>
                        <a:t>Related Activities</a:t>
                      </a:r>
                      <a:endParaRPr lang="en-US" sz="1100" dirty="0">
                        <a:effectLst/>
                        <a:latin typeface="Cambria"/>
                        <a:ea typeface="MS Mincho"/>
                        <a:cs typeface="Times New Roman"/>
                      </a:endParaRPr>
                    </a:p>
                  </a:txBody>
                  <a:tcPr marL="53039" marR="53039" marT="0" marB="0"/>
                </a:tc>
              </a:tr>
              <a:tr h="5436443">
                <a:tc>
                  <a:txBody>
                    <a:bodyPr/>
                    <a:lstStyle/>
                    <a:p>
                      <a:pPr marL="0" marR="0">
                        <a:spcBef>
                          <a:spcPts val="0"/>
                        </a:spcBef>
                        <a:spcAft>
                          <a:spcPts val="0"/>
                        </a:spcAft>
                      </a:pPr>
                      <a:r>
                        <a:rPr lang="en-US" sz="1100" dirty="0">
                          <a:effectLst/>
                        </a:rPr>
                        <a:t>GNSO PDP Working Group on Translation and Transliteration of Contact Information</a:t>
                      </a:r>
                      <a:endParaRPr lang="en-US" sz="1100" dirty="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1100">
                          <a:effectLst/>
                        </a:rPr>
                        <a:t>The PDP WG is tasked with developing a policy recommendation regarding the translation and transliteration of registration contact information. Among other things, the WG was to consider whether it is desirable to translate contact information to a single common language or transliterate contact information to a single common script. They were also expected to consider the question who should decide who should bear the burden of translating contact information to a single common language or transliterating contact information to a single common script. </a:t>
                      </a:r>
                    </a:p>
                    <a:p>
                      <a:pPr marL="0" marR="0">
                        <a:spcBef>
                          <a:spcPts val="0"/>
                        </a:spcBef>
                        <a:spcAft>
                          <a:spcPts val="0"/>
                        </a:spcAft>
                      </a:pPr>
                      <a:r>
                        <a:rPr lang="en-US" sz="1100">
                          <a:effectLst/>
                        </a:rPr>
                        <a:t> </a:t>
                      </a:r>
                    </a:p>
                    <a:p>
                      <a:pPr marL="0" marR="0">
                        <a:spcBef>
                          <a:spcPts val="0"/>
                        </a:spcBef>
                        <a:spcAft>
                          <a:spcPts val="0"/>
                        </a:spcAft>
                      </a:pPr>
                      <a:r>
                        <a:rPr lang="en-US" sz="1100">
                          <a:effectLst/>
                        </a:rPr>
                        <a:t>The PDP includes study on the commercial feasibility of translation and transliteration systems for internationalized contact data</a:t>
                      </a:r>
                      <a:endParaRPr lang="en-US" sz="11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1100">
                          <a:effectLst/>
                        </a:rPr>
                        <a:t>Policy development</a:t>
                      </a:r>
                      <a:endParaRPr lang="en-US" sz="1100">
                        <a:effectLst/>
                        <a:latin typeface="Cambria"/>
                        <a:ea typeface="MS Mincho"/>
                        <a:cs typeface="Times New Roman"/>
                      </a:endParaRPr>
                    </a:p>
                  </a:txBody>
                  <a:tcPr marL="53039" marR="53039" marT="0" marB="0"/>
                </a:tc>
                <a:tc>
                  <a:txBody>
                    <a:bodyPr/>
                    <a:lstStyle/>
                    <a:p>
                      <a:pPr marL="342900" marR="0" lvl="0" indent="-342900">
                        <a:spcBef>
                          <a:spcPts val="0"/>
                        </a:spcBef>
                        <a:spcAft>
                          <a:spcPts val="0"/>
                        </a:spcAft>
                        <a:buFont typeface="Symbol"/>
                        <a:buChar char=""/>
                      </a:pPr>
                      <a:r>
                        <a:rPr lang="en-US" sz="1100" dirty="0">
                          <a:effectLst/>
                        </a:rPr>
                        <a:t>GNSO Council requested an Issue Report, Oct. 2012</a:t>
                      </a:r>
                    </a:p>
                    <a:p>
                      <a:pPr marL="342900" marR="0" lvl="0" indent="-342900">
                        <a:spcBef>
                          <a:spcPts val="0"/>
                        </a:spcBef>
                        <a:spcAft>
                          <a:spcPts val="0"/>
                        </a:spcAft>
                        <a:buFont typeface="Symbol"/>
                        <a:buChar char=""/>
                      </a:pPr>
                      <a:r>
                        <a:rPr lang="en-US" sz="1100" dirty="0">
                          <a:effectLst/>
                        </a:rPr>
                        <a:t>GNSO initiates PDP, June 2013</a:t>
                      </a:r>
                    </a:p>
                    <a:p>
                      <a:pPr marL="342900" marR="0" lvl="0" indent="-342900">
                        <a:spcBef>
                          <a:spcPts val="0"/>
                        </a:spcBef>
                        <a:spcAft>
                          <a:spcPts val="0"/>
                        </a:spcAft>
                        <a:buFont typeface="Symbol"/>
                        <a:buChar char=""/>
                      </a:pPr>
                      <a:r>
                        <a:rPr lang="en-US" sz="1100" dirty="0">
                          <a:effectLst/>
                        </a:rPr>
                        <a:t>PDP Initial Report submitted 15 Dec. 2014</a:t>
                      </a:r>
                    </a:p>
                    <a:p>
                      <a:pPr marL="342900" marR="0" lvl="0" indent="-342900">
                        <a:spcBef>
                          <a:spcPts val="0"/>
                        </a:spcBef>
                        <a:spcAft>
                          <a:spcPts val="0"/>
                        </a:spcAft>
                        <a:buFont typeface="Symbol"/>
                        <a:buChar char=""/>
                      </a:pPr>
                      <a:r>
                        <a:rPr lang="en-US" sz="1100" dirty="0">
                          <a:effectLst/>
                        </a:rPr>
                        <a:t>PDP Final Report, estimated May 2015</a:t>
                      </a:r>
                    </a:p>
                    <a:p>
                      <a:pPr marL="342900" marR="0" lvl="0" indent="-342900">
                        <a:spcBef>
                          <a:spcPts val="0"/>
                        </a:spcBef>
                        <a:spcAft>
                          <a:spcPts val="0"/>
                        </a:spcAft>
                        <a:buFont typeface="Symbol"/>
                        <a:buChar char=""/>
                      </a:pPr>
                      <a:r>
                        <a:rPr lang="en-US" sz="1100" dirty="0">
                          <a:effectLst/>
                        </a:rPr>
                        <a:t>GNSO approval of PDP recommendations, estimated July 2015</a:t>
                      </a:r>
                    </a:p>
                    <a:p>
                      <a:pPr marL="342900" marR="0" lvl="0" indent="-342900">
                        <a:spcBef>
                          <a:spcPts val="0"/>
                        </a:spcBef>
                        <a:spcAft>
                          <a:spcPts val="0"/>
                        </a:spcAft>
                        <a:buFont typeface="Symbol"/>
                        <a:buChar char=""/>
                      </a:pPr>
                      <a:r>
                        <a:rPr lang="en-US" sz="1100" dirty="0">
                          <a:effectLst/>
                        </a:rPr>
                        <a:t>Board Approval of PDP recommendations, estimated Sept. 2015  </a:t>
                      </a:r>
                    </a:p>
                    <a:p>
                      <a:pPr marL="200660" marR="0">
                        <a:spcBef>
                          <a:spcPts val="0"/>
                        </a:spcBef>
                        <a:spcAft>
                          <a:spcPts val="0"/>
                        </a:spcAft>
                      </a:pPr>
                      <a:r>
                        <a:rPr lang="en-US" sz="1100" dirty="0">
                          <a:effectLst/>
                        </a:rPr>
                        <a:t> </a:t>
                      </a:r>
                    </a:p>
                    <a:p>
                      <a:pPr marL="200660" marR="0">
                        <a:spcBef>
                          <a:spcPts val="0"/>
                        </a:spcBef>
                        <a:spcAft>
                          <a:spcPts val="0"/>
                        </a:spcAft>
                      </a:pPr>
                      <a:r>
                        <a:rPr lang="en-US" sz="1100" dirty="0">
                          <a:effectLst/>
                        </a:rPr>
                        <a:t> </a:t>
                      </a:r>
                    </a:p>
                    <a:p>
                      <a:pPr marL="0" marR="0">
                        <a:spcBef>
                          <a:spcPts val="0"/>
                        </a:spcBef>
                        <a:spcAft>
                          <a:spcPts val="0"/>
                        </a:spcAft>
                      </a:pPr>
                      <a:r>
                        <a:rPr lang="en-US" sz="1100" dirty="0">
                          <a:effectLst/>
                        </a:rPr>
                        <a:t> </a:t>
                      </a:r>
                      <a:endParaRPr lang="en-US" sz="1100" dirty="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1100" dirty="0">
                          <a:effectLst/>
                        </a:rPr>
                        <a:t>Expert Working Group on Internationalized Registration Data (IRD)</a:t>
                      </a:r>
                      <a:endParaRPr lang="en-US" sz="1100" dirty="0">
                        <a:effectLst/>
                        <a:latin typeface="Cambria"/>
                        <a:ea typeface="MS Mincho"/>
                        <a:cs typeface="Times New Roman"/>
                      </a:endParaRPr>
                    </a:p>
                  </a:txBody>
                  <a:tcPr marL="53039" marR="53039" marT="0" marB="0"/>
                </a:tc>
              </a:tr>
            </a:tbl>
          </a:graphicData>
        </a:graphic>
      </p:graphicFrame>
    </p:spTree>
    <p:extLst>
      <p:ext uri="{BB962C8B-B14F-4D97-AF65-F5344CB8AC3E}">
        <p14:creationId xmlns:p14="http://schemas.microsoft.com/office/powerpoint/2010/main" val="5708084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536860753"/>
              </p:ext>
            </p:extLst>
          </p:nvPr>
        </p:nvGraphicFramePr>
        <p:xfrm>
          <a:off x="457200" y="928688"/>
          <a:ext cx="8229600" cy="5472112"/>
        </p:xfrm>
        <a:graphic>
          <a:graphicData uri="http://schemas.openxmlformats.org/drawingml/2006/table">
            <a:tbl>
              <a:tblPr firstRow="1" firstCol="1" bandRow="1">
                <a:tableStyleId>{5C22544A-7EE6-4342-B048-85BDC9FD1C3A}</a:tableStyleId>
              </a:tblPr>
              <a:tblGrid>
                <a:gridCol w="1365231"/>
                <a:gridCol w="1719566"/>
                <a:gridCol w="1198486"/>
                <a:gridCol w="2449079"/>
                <a:gridCol w="1497238"/>
              </a:tblGrid>
              <a:tr h="336124">
                <a:tc>
                  <a:txBody>
                    <a:bodyPr/>
                    <a:lstStyle/>
                    <a:p>
                      <a:pPr marL="0" marR="0">
                        <a:spcBef>
                          <a:spcPts val="0"/>
                        </a:spcBef>
                        <a:spcAft>
                          <a:spcPts val="0"/>
                        </a:spcAft>
                      </a:pPr>
                      <a:r>
                        <a:rPr lang="en-US" sz="1100" dirty="0">
                          <a:effectLst/>
                        </a:rPr>
                        <a:t>WHOIS Activity</a:t>
                      </a:r>
                      <a:endParaRPr lang="en-US" sz="1100" dirty="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1100" dirty="0">
                          <a:effectLst/>
                        </a:rPr>
                        <a:t>Description</a:t>
                      </a:r>
                      <a:endParaRPr lang="en-US" sz="1100" dirty="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1100">
                          <a:effectLst/>
                        </a:rPr>
                        <a:t>Type of Activity</a:t>
                      </a:r>
                      <a:endParaRPr lang="en-US" sz="11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1100">
                          <a:effectLst/>
                        </a:rPr>
                        <a:t>Timeline &amp; Milestones</a:t>
                      </a:r>
                      <a:endParaRPr lang="en-US" sz="1100">
                        <a:effectLst/>
                        <a:latin typeface="Cambria"/>
                        <a:ea typeface="MS Mincho"/>
                        <a:cs typeface="Times New Roman"/>
                      </a:endParaRPr>
                    </a:p>
                  </a:txBody>
                  <a:tcPr marL="53039" marR="53039" marT="0" marB="0"/>
                </a:tc>
                <a:tc>
                  <a:txBody>
                    <a:bodyPr/>
                    <a:lstStyle/>
                    <a:p>
                      <a:pPr marL="0" marR="0">
                        <a:spcBef>
                          <a:spcPts val="0"/>
                        </a:spcBef>
                        <a:spcAft>
                          <a:spcPts val="0"/>
                        </a:spcAft>
                      </a:pPr>
                      <a:r>
                        <a:rPr lang="en-US" sz="1100" dirty="0">
                          <a:effectLst/>
                        </a:rPr>
                        <a:t>Related Activities</a:t>
                      </a:r>
                      <a:endParaRPr lang="en-US" sz="1100" dirty="0">
                        <a:effectLst/>
                        <a:latin typeface="Cambria"/>
                        <a:ea typeface="MS Mincho"/>
                        <a:cs typeface="Times New Roman"/>
                      </a:endParaRPr>
                    </a:p>
                  </a:txBody>
                  <a:tcPr marL="53039" marR="53039" marT="0" marB="0"/>
                </a:tc>
              </a:tr>
              <a:tr h="5135988">
                <a:tc>
                  <a:txBody>
                    <a:bodyPr/>
                    <a:lstStyle/>
                    <a:p>
                      <a:pPr marL="0" marR="0">
                        <a:spcBef>
                          <a:spcPts val="0"/>
                        </a:spcBef>
                        <a:spcAft>
                          <a:spcPts val="0"/>
                        </a:spcAft>
                      </a:pPr>
                      <a:r>
                        <a:rPr lang="en-US" sz="1100" dirty="0">
                          <a:effectLst/>
                        </a:rPr>
                        <a:t>WHOIS Review Team 2</a:t>
                      </a:r>
                      <a:endParaRPr lang="en-US" sz="1100" dirty="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100" dirty="0">
                          <a:effectLst/>
                        </a:rPr>
                        <a:t>The Affirmation of Commitments requires a review of ICANN’s WHOIS policy and requirements every three years.</a:t>
                      </a:r>
                      <a:endParaRPr lang="en-US" sz="1100" dirty="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100">
                          <a:effectLst/>
                        </a:rPr>
                        <a:t>Policy review</a:t>
                      </a:r>
                      <a:endParaRPr lang="en-US" sz="1100">
                        <a:effectLst/>
                        <a:latin typeface="Cambria"/>
                        <a:ea typeface="MS Mincho"/>
                        <a:cs typeface="Times New Roman"/>
                      </a:endParaRPr>
                    </a:p>
                  </a:txBody>
                  <a:tcPr marL="62503" marR="62503" marT="0" marB="0"/>
                </a:tc>
                <a:tc>
                  <a:txBody>
                    <a:bodyPr/>
                    <a:lstStyle/>
                    <a:p>
                      <a:pPr marL="342900" marR="0" lvl="0" indent="-342900">
                        <a:spcBef>
                          <a:spcPts val="0"/>
                        </a:spcBef>
                        <a:spcAft>
                          <a:spcPts val="0"/>
                        </a:spcAft>
                        <a:buFont typeface="Symbol"/>
                        <a:buChar char=""/>
                      </a:pPr>
                      <a:r>
                        <a:rPr lang="en-US" sz="1100">
                          <a:effectLst/>
                        </a:rPr>
                        <a:t>Commencement of second WHOIS Review, mid-2015.</a:t>
                      </a:r>
                    </a:p>
                    <a:p>
                      <a:pPr marL="342900" marR="0" lvl="0" indent="-342900">
                        <a:spcBef>
                          <a:spcPts val="0"/>
                        </a:spcBef>
                        <a:spcAft>
                          <a:spcPts val="0"/>
                        </a:spcAft>
                        <a:buFont typeface="Symbol"/>
                        <a:buChar char=""/>
                      </a:pPr>
                      <a:r>
                        <a:rPr lang="en-US" sz="1100">
                          <a:effectLst/>
                        </a:rPr>
                        <a:t>WHOIS RT2 publishes final report, early 2016</a:t>
                      </a:r>
                    </a:p>
                    <a:p>
                      <a:pPr marL="342900" marR="0" lvl="0" indent="-342900">
                        <a:spcBef>
                          <a:spcPts val="0"/>
                        </a:spcBef>
                        <a:spcAft>
                          <a:spcPts val="0"/>
                        </a:spcAft>
                        <a:buFont typeface="Symbol"/>
                        <a:buChar char=""/>
                      </a:pPr>
                      <a:r>
                        <a:rPr lang="en-US" sz="1100">
                          <a:effectLst/>
                        </a:rPr>
                        <a:t>Board takes formal action on WHOIS RT2 Final Report, mid-2016</a:t>
                      </a:r>
                      <a:endParaRPr lang="en-US" sz="1100">
                        <a:effectLst/>
                        <a:latin typeface="Cambria"/>
                        <a:ea typeface="MS Mincho"/>
                        <a:cs typeface="Times New Roman"/>
                      </a:endParaRPr>
                    </a:p>
                  </a:txBody>
                  <a:tcPr marL="62503" marR="62503" marT="0" marB="0"/>
                </a:tc>
                <a:tc>
                  <a:txBody>
                    <a:bodyPr/>
                    <a:lstStyle/>
                    <a:p>
                      <a:pPr marL="0" marR="0">
                        <a:spcBef>
                          <a:spcPts val="0"/>
                        </a:spcBef>
                        <a:spcAft>
                          <a:spcPts val="0"/>
                        </a:spcAft>
                      </a:pPr>
                      <a:r>
                        <a:rPr lang="en-US" sz="1100" dirty="0">
                          <a:effectLst/>
                        </a:rPr>
                        <a:t> </a:t>
                      </a:r>
                      <a:endParaRPr lang="en-US" sz="1100" dirty="0">
                        <a:effectLst/>
                        <a:latin typeface="Cambria"/>
                        <a:ea typeface="MS Mincho"/>
                        <a:cs typeface="Times New Roman"/>
                      </a:endParaRPr>
                    </a:p>
                  </a:txBody>
                  <a:tcPr marL="62503" marR="62503" marT="0" marB="0"/>
                </a:tc>
              </a:tr>
            </a:tbl>
          </a:graphicData>
        </a:graphic>
      </p:graphicFrame>
      <p:sp>
        <p:nvSpPr>
          <p:cNvPr id="3" name="Rectangle 1"/>
          <p:cNvSpPr>
            <a:spLocks noChangeArrowheads="1"/>
          </p:cNvSpPr>
          <p:nvPr/>
        </p:nvSpPr>
        <p:spPr bwMode="auto">
          <a:xfrm>
            <a:off x="0" y="3190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rgbClr val="FF0000"/>
                </a:solidFill>
                <a:effectLst/>
                <a:latin typeface="Cambria" pitchFamily="18" charset="0"/>
                <a:ea typeface="MS Mincho" pitchFamily="49" charset="-128"/>
                <a:cs typeface="Times New Roman" pitchFamily="18" charset="0"/>
              </a:rPr>
              <a:t>POLICY REVIEW</a:t>
            </a:r>
            <a:endParaRPr kumimoji="0" lang="en-US" altLang="en-US" sz="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398775837"/>
      </p:ext>
    </p:extLst>
  </p:cSld>
  <p:clrMapOvr>
    <a:masterClrMapping/>
  </p:clrMapOvr>
</p:sld>
</file>

<file path=ppt/theme/theme1.xml><?xml version="1.0" encoding="utf-8"?>
<a:theme xmlns:a="http://schemas.openxmlformats.org/drawingml/2006/main" name="Office Theme">
  <a:themeElements>
    <a:clrScheme name="ICANN Template">
      <a:dk1>
        <a:srgbClr val="0A1F24"/>
      </a:dk1>
      <a:lt1>
        <a:sysClr val="window" lastClr="FFFFFF"/>
      </a:lt1>
      <a:dk2>
        <a:srgbClr val="1A87C9"/>
      </a:dk2>
      <a:lt2>
        <a:srgbClr val="EEECE1"/>
      </a:lt2>
      <a:accent1>
        <a:srgbClr val="1A87C9"/>
      </a:accent1>
      <a:accent2>
        <a:srgbClr val="0D436C"/>
      </a:accent2>
      <a:accent3>
        <a:srgbClr val="1B6F74"/>
      </a:accent3>
      <a:accent4>
        <a:srgbClr val="EA903A"/>
      </a:accent4>
      <a:accent5>
        <a:srgbClr val="DB6033"/>
      </a:accent5>
      <a:accent6>
        <a:srgbClr val="1768B1"/>
      </a:accent6>
      <a:hlink>
        <a:srgbClr val="1D98D3"/>
      </a:hlink>
      <a:folHlink>
        <a:srgbClr val="427BBD"/>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defRPr dirty="0" smtClean="0">
            <a:latin typeface="Source Sans Pro"/>
            <a:cs typeface="Source Sans Pro"/>
          </a:defRPr>
        </a:defPPr>
      </a:lstStyle>
    </a:txDef>
  </a:objectDefaults>
  <a:extraClrSchemeLst/>
</a:theme>
</file>

<file path=ppt/theme/theme2.xml><?xml version="1.0" encoding="utf-8"?>
<a:theme xmlns:a="http://schemas.openxmlformats.org/drawingml/2006/main" name="ICANN-new">
  <a:themeElements>
    <a:clrScheme name="ICANN Template">
      <a:dk1>
        <a:srgbClr val="0A1F24"/>
      </a:dk1>
      <a:lt1>
        <a:sysClr val="window" lastClr="FFFFFF"/>
      </a:lt1>
      <a:dk2>
        <a:srgbClr val="1A87C9"/>
      </a:dk2>
      <a:lt2>
        <a:srgbClr val="EEECE1"/>
      </a:lt2>
      <a:accent1>
        <a:srgbClr val="1A87C9"/>
      </a:accent1>
      <a:accent2>
        <a:srgbClr val="0D436C"/>
      </a:accent2>
      <a:accent3>
        <a:srgbClr val="1B6F74"/>
      </a:accent3>
      <a:accent4>
        <a:srgbClr val="EA903A"/>
      </a:accent4>
      <a:accent5>
        <a:srgbClr val="DB6033"/>
      </a:accent5>
      <a:accent6>
        <a:srgbClr val="1768B1"/>
      </a:accent6>
      <a:hlink>
        <a:srgbClr val="1D98D3"/>
      </a:hlink>
      <a:folHlink>
        <a:srgbClr val="427BBD"/>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defRPr dirty="0" smtClean="0">
            <a:latin typeface="Source Sans Pro"/>
            <a:cs typeface="Source Sans Pro"/>
          </a:defRPr>
        </a:defPPr>
      </a:lst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10827</TotalTime>
  <Words>3847</Words>
  <Application>Microsoft Office PowerPoint</Application>
  <PresentationFormat>On-screen Show (4:3)</PresentationFormat>
  <Paragraphs>682</Paragraphs>
  <Slides>46</Slides>
  <Notes>28</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46</vt:i4>
      </vt:variant>
    </vt:vector>
  </HeadingPairs>
  <TitlesOfParts>
    <vt:vector size="61" baseType="lpstr">
      <vt:lpstr>ＭＳ ゴシック</vt:lpstr>
      <vt:lpstr>MS Mincho</vt:lpstr>
      <vt:lpstr>ＭＳ Ｐゴシック</vt:lpstr>
      <vt:lpstr>Arial</vt:lpstr>
      <vt:lpstr>Calibri</vt:lpstr>
      <vt:lpstr>Cambria</vt:lpstr>
      <vt:lpstr>Source Sans Pro</vt:lpstr>
      <vt:lpstr>Source Sans Pro Light</vt:lpstr>
      <vt:lpstr>Symbol</vt:lpstr>
      <vt:lpstr>Times New Roman</vt:lpstr>
      <vt:lpstr>Wingdings</vt:lpstr>
      <vt:lpstr>Wingdings 3</vt:lpstr>
      <vt:lpstr>Zapf Dingbats</vt:lpstr>
      <vt:lpstr>Office Theme</vt:lpstr>
      <vt:lpstr>ICANN-new</vt:lpstr>
      <vt:lpstr>PowerPoint Presentation</vt:lpstr>
      <vt:lpstr>Agenda</vt:lpstr>
      <vt:lpstr>Panelists</vt:lpstr>
      <vt:lpstr>PowerPoint Presentation</vt:lpstr>
      <vt:lpstr>WHOIS Activities through 2017</vt:lpstr>
      <vt:lpstr>WHOIS Activities through 2017</vt:lpstr>
      <vt:lpstr>PowerPoint Presentation</vt:lpstr>
      <vt:lpstr>WHOIS Accuracy Reporting System</vt:lpstr>
      <vt:lpstr>WHOIS ARS Pilot Status &amp; Next Steps</vt:lpstr>
      <vt:lpstr>WHOIS ARS -  Timeline</vt:lpstr>
      <vt:lpstr>Exploring Identity Validation</vt:lpstr>
      <vt:lpstr>WHOIS Identity Validation RFP Responses</vt:lpstr>
      <vt:lpstr>Summary of Proposed Services</vt:lpstr>
      <vt:lpstr>Discussion Questions for Panel</vt:lpstr>
      <vt:lpstr>Help Shape the Design of the ARS</vt:lpstr>
      <vt:lpstr>PowerPoint Presentation</vt:lpstr>
      <vt:lpstr>PowerPoint Presentation</vt:lpstr>
      <vt:lpstr>WHOIS Accuracy Specification</vt:lpstr>
      <vt:lpstr>Discussion Questions for Panel</vt:lpstr>
      <vt:lpstr>PowerPoint Presentation</vt:lpstr>
      <vt:lpstr>PowerPoint Presentation</vt:lpstr>
      <vt:lpstr>About the EWG Process WG (EP-WG)</vt:lpstr>
      <vt:lpstr>Where are we in the PDP process?</vt:lpstr>
      <vt:lpstr>Where are we in the PDP process?</vt:lpstr>
      <vt:lpstr>EP-WG recommendations for RDS PDP WG</vt:lpstr>
      <vt:lpstr>Recommended 3-phase process flow</vt:lpstr>
      <vt:lpstr>Recommended methodology and timeline</vt:lpstr>
      <vt:lpstr>Next Step: Issue Report, Handoff to GNSO</vt:lpstr>
      <vt:lpstr>To learn more about the EP-WG and RDS</vt:lpstr>
      <vt:lpstr>PowerPoint Presentation</vt:lpstr>
      <vt:lpstr>PowerPoint Presentation</vt:lpstr>
      <vt:lpstr>PowerPoint Presentation</vt:lpstr>
      <vt:lpstr>RDS PDP WG: Phased Flow Chart – Part 1 of 2</vt:lpstr>
      <vt:lpstr>RDS PDP WG: Phased Flow Chart – Part 2 of 2</vt:lpstr>
      <vt:lpstr>RDS PDP WG: Post-PDP WG Steps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Abigail</dc:creator>
  <cp:lastModifiedBy>ICANN</cp:lastModifiedBy>
  <cp:revision>229</cp:revision>
  <cp:lastPrinted>2015-01-14T03:55:09Z</cp:lastPrinted>
  <dcterms:created xsi:type="dcterms:W3CDTF">2015-01-07T16:11:05Z</dcterms:created>
  <dcterms:modified xsi:type="dcterms:W3CDTF">2015-02-07T23:25:43Z</dcterms:modified>
</cp:coreProperties>
</file>