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BBARD Lee" initials="HL"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125" d="100"/>
          <a:sy n="125" d="100"/>
        </p:scale>
        <p:origin x="-78" y="-16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4BAF7F84-BA30-46EE-A278-9E9276960045}" type="datetimeFigureOut">
              <a:rPr lang="en-US" smtClean="0"/>
              <a:pPr/>
              <a:t>10/7/2014</a:t>
            </a:fld>
            <a:endParaRPr lang="en-US"/>
          </a:p>
        </p:txBody>
      </p:sp>
      <p:sp>
        <p:nvSpPr>
          <p:cNvPr id="17" name="Footer Placeholder 16"/>
          <p:cNvSpPr>
            <a:spLocks noGrp="1"/>
          </p:cNvSpPr>
          <p:nvPr>
            <p:ph type="ftr" sz="quarter" idx="11"/>
          </p:nvPr>
        </p:nvSpPr>
        <p:spPr>
          <a:xfrm>
            <a:off x="2898648" y="6355080"/>
            <a:ext cx="3474720" cy="365760"/>
          </a:xfrm>
        </p:spPr>
        <p:txBody>
          <a:bodyPr/>
          <a:lstStyle/>
          <a:p>
            <a:endParaRPr lang="en-US"/>
          </a:p>
        </p:txBody>
      </p:sp>
      <p:sp>
        <p:nvSpPr>
          <p:cNvPr id="29" name="Slide Number Placeholder 28"/>
          <p:cNvSpPr>
            <a:spLocks noGrp="1"/>
          </p:cNvSpPr>
          <p:nvPr>
            <p:ph type="sldNum" sz="quarter" idx="12"/>
          </p:nvPr>
        </p:nvSpPr>
        <p:spPr>
          <a:xfrm>
            <a:off x="1216152" y="6355080"/>
            <a:ext cx="1219200" cy="365760"/>
          </a:xfrm>
        </p:spPr>
        <p:txBody>
          <a:bodyPr/>
          <a:lstStyle/>
          <a:p>
            <a:fld id="{BFCDDB88-0BD3-45CA-B05D-F55A0004F8A6}" type="slidenum">
              <a:rPr lang="en-US" smtClean="0"/>
              <a:pPr/>
              <a:t>‹Nr.›</a:t>
            </a:fld>
            <a:endParaRPr lang="en-US"/>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4BAF7F84-BA30-46EE-A278-9E9276960045}" type="datetimeFigureOut">
              <a:rPr lang="en-US" smtClean="0"/>
              <a:pPr/>
              <a:t>10/7/2014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CDDB88-0BD3-45CA-B05D-F55A0004F8A6}" type="slidenum">
              <a:rPr lang="en-US" smtClean="0"/>
              <a:pPr/>
              <a:t>‹Nr.›</a:t>
            </a:fld>
            <a:endParaRPr lang="en-US"/>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4BAF7F84-BA30-46EE-A278-9E9276960045}" type="datetimeFigureOut">
              <a:rPr lang="en-US" smtClean="0"/>
              <a:pPr/>
              <a:t>10/7/2014</a:t>
            </a:fld>
            <a:endParaRPr lang="en-US"/>
          </a:p>
        </p:txBody>
      </p:sp>
      <p:sp>
        <p:nvSpPr>
          <p:cNvPr id="5" name="Footer Placeholder 4"/>
          <p:cNvSpPr>
            <a:spLocks noGrp="1"/>
          </p:cNvSpPr>
          <p:nvPr>
            <p:ph type="ftr" sz="quarter" idx="11"/>
          </p:nvPr>
        </p:nvSpPr>
        <p:spPr>
          <a:xfrm>
            <a:off x="2898648" y="6355080"/>
            <a:ext cx="3474720" cy="365760"/>
          </a:xfrm>
        </p:spPr>
        <p:txBody>
          <a:bodyPr/>
          <a:lstStyle/>
          <a:p>
            <a:endParaRPr lang="en-US"/>
          </a:p>
        </p:txBody>
      </p:sp>
      <p:sp>
        <p:nvSpPr>
          <p:cNvPr id="6" name="Slide Number Placeholder 5"/>
          <p:cNvSpPr>
            <a:spLocks noGrp="1"/>
          </p:cNvSpPr>
          <p:nvPr>
            <p:ph type="sldNum" sz="quarter" idx="12"/>
          </p:nvPr>
        </p:nvSpPr>
        <p:spPr>
          <a:xfrm>
            <a:off x="1069848" y="6355080"/>
            <a:ext cx="1520952" cy="365760"/>
          </a:xfrm>
        </p:spPr>
        <p:txBody>
          <a:bodyPr/>
          <a:lstStyle/>
          <a:p>
            <a:fld id="{BFCDDB88-0BD3-45CA-B05D-F55A0004F8A6}" type="slidenum">
              <a:rPr lang="en-US" smtClean="0"/>
              <a:pPr/>
              <a:t>‹Nr.›</a:t>
            </a:fld>
            <a:endParaRPr lang="en-US"/>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BAF7F84-BA30-46EE-A278-9E9276960045}" type="datetimeFigureOut">
              <a:rPr lang="en-US" smtClean="0"/>
              <a:pPr/>
              <a:t>10/7/2014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CDDB88-0BD3-45CA-B05D-F55A0004F8A6}" type="slidenum">
              <a:rPr lang="en-US" smtClean="0"/>
              <a:pPr/>
              <a:t>‹Nr.›</a:t>
            </a:fld>
            <a:endParaRPr lang="en-US"/>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4BAF7F84-BA30-46EE-A278-9E9276960045}" type="datetimeFigureOut">
              <a:rPr lang="en-US" smtClean="0"/>
              <a:pPr/>
              <a:t>10/7/2014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CDDB88-0BD3-45CA-B05D-F55A0004F8A6}" type="slidenum">
              <a:rPr lang="en-US" smtClean="0"/>
              <a:pPr/>
              <a:t>‹Nr.›</a:t>
            </a:fld>
            <a:endParaRPr lang="en-US"/>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BAF7F84-BA30-46EE-A278-9E9276960045}" type="datetimeFigureOut">
              <a:rPr lang="en-US" smtClean="0"/>
              <a:pPr/>
              <a:t>10/7/2014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CDDB88-0BD3-45CA-B05D-F55A0004F8A6}" type="slidenum">
              <a:rPr lang="en-US" smtClean="0"/>
              <a:pPr/>
              <a:t>‹Nr.›</a:t>
            </a:fld>
            <a:endParaRPr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AF7F84-BA30-46EE-A278-9E9276960045}" type="datetimeFigureOut">
              <a:rPr lang="en-US" smtClean="0"/>
              <a:pPr/>
              <a:t>10/7/2014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CDDB88-0BD3-45CA-B05D-F55A0004F8A6}" type="slidenum">
              <a:rPr lang="en-US" smtClean="0"/>
              <a:pPr/>
              <a:t>‹Nr.›</a:t>
            </a:fld>
            <a:endParaRPr lang="en-US"/>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BAF7F84-BA30-46EE-A278-9E9276960045}" type="datetimeFigureOut">
              <a:rPr lang="en-US" smtClean="0"/>
              <a:pPr/>
              <a:t>10/7/2014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CDDB88-0BD3-45CA-B05D-F55A0004F8A6}" type="slidenum">
              <a:rPr lang="en-US" smtClean="0"/>
              <a:pPr/>
              <a:t>‹Nr.›</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BAF7F84-BA30-46EE-A278-9E9276960045}" type="datetimeFigureOut">
              <a:rPr lang="en-US" smtClean="0"/>
              <a:pPr/>
              <a:t>10/7/2014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CDDB88-0BD3-45CA-B05D-F55A0004F8A6}" type="slidenum">
              <a:rPr lang="en-US" smtClean="0"/>
              <a:pPr/>
              <a:t>‹Nr.›</a:t>
            </a:fld>
            <a:endParaRPr lang="en-US"/>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AF7F84-BA30-46EE-A278-9E9276960045}" type="datetimeFigureOut">
              <a:rPr lang="en-US" smtClean="0"/>
              <a:pPr/>
              <a:t>10/7/2014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CDDB88-0BD3-45CA-B05D-F55A0004F8A6}" type="slidenum">
              <a:rPr lang="en-US" smtClean="0"/>
              <a:pPr/>
              <a:t>‹Nr.›</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AF7F84-BA30-46EE-A278-9E9276960045}" type="datetimeFigureOut">
              <a:rPr lang="en-US" smtClean="0"/>
              <a:pPr/>
              <a:t>10/7/2014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CDDB88-0BD3-45CA-B05D-F55A0004F8A6}" type="slidenum">
              <a:rPr lang="en-US" smtClean="0"/>
              <a:pPr/>
              <a:t>‹Nr.›</a:t>
            </a:fld>
            <a:endParaRPr lang="en-US"/>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4BAF7F84-BA30-46EE-A278-9E9276960045}" type="datetimeFigureOut">
              <a:rPr lang="en-US" smtClean="0"/>
              <a:pPr/>
              <a:t>10/7/2014</a:t>
            </a:fld>
            <a:endParaRPr lang="en-US"/>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BFCDDB88-0BD3-45CA-B05D-F55A0004F8A6}" type="slidenum">
              <a:rPr lang="en-US" smtClean="0"/>
              <a:pPr/>
              <a:t>‹Nr.›</a:t>
            </a:fld>
            <a:endParaRPr lang="en-US"/>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coe.int/t/informationsociety/icann-and-human-rights.asp" TargetMode="Externa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644008" y="188640"/>
            <a:ext cx="4176464" cy="2016224"/>
          </a:xfrm>
        </p:spPr>
        <p:txBody>
          <a:bodyPr>
            <a:noAutofit/>
          </a:bodyPr>
          <a:lstStyle/>
          <a:p>
            <a:pPr algn="ctr"/>
            <a:r>
              <a:rPr lang="en-GB" sz="1800" b="1" dirty="0">
                <a:solidFill>
                  <a:schemeClr val="tx1"/>
                </a:solidFill>
                <a:latin typeface="+mn-lt"/>
              </a:rPr>
              <a:t>A human rights perspective on ICANN’s policies and procedures</a:t>
            </a:r>
            <a:r>
              <a:rPr lang="en-US" sz="1800" dirty="0"/>
              <a:t/>
            </a:r>
            <a:br>
              <a:rPr lang="en-US" sz="1800" dirty="0"/>
            </a:br>
            <a:r>
              <a:rPr lang="en-GB" sz="1800" b="1" dirty="0" smtClean="0">
                <a:solidFill>
                  <a:schemeClr val="tx1"/>
                </a:solidFill>
                <a:latin typeface="+mn-lt"/>
              </a:rPr>
              <a:t/>
            </a:r>
            <a:br>
              <a:rPr lang="en-GB" sz="1800" b="1" dirty="0" smtClean="0">
                <a:solidFill>
                  <a:schemeClr val="tx1"/>
                </a:solidFill>
                <a:latin typeface="+mn-lt"/>
              </a:rPr>
            </a:br>
            <a:r>
              <a:rPr lang="en-GB" sz="1800" b="1" dirty="0" smtClean="0">
                <a:solidFill>
                  <a:schemeClr val="tx1"/>
                </a:solidFill>
                <a:latin typeface="+mn-lt"/>
              </a:rPr>
              <a:t/>
            </a:r>
            <a:br>
              <a:rPr lang="en-GB" sz="1800" b="1" dirty="0" smtClean="0">
                <a:solidFill>
                  <a:schemeClr val="tx1"/>
                </a:solidFill>
                <a:latin typeface="+mn-lt"/>
              </a:rPr>
            </a:br>
            <a:r>
              <a:rPr lang="en-GB" sz="1400" b="1" dirty="0" smtClean="0">
                <a:solidFill>
                  <a:schemeClr val="tx1"/>
                </a:solidFill>
                <a:latin typeface="+mn-lt"/>
              </a:rPr>
              <a:t/>
            </a:r>
            <a:br>
              <a:rPr lang="en-GB" sz="1400" b="1" dirty="0" smtClean="0">
                <a:solidFill>
                  <a:schemeClr val="tx1"/>
                </a:solidFill>
                <a:latin typeface="+mn-lt"/>
              </a:rPr>
            </a:br>
            <a:r>
              <a:rPr lang="en-GB" sz="1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en-GB" sz="1400" b="1" dirty="0" smtClean="0">
                <a:solidFill>
                  <a:schemeClr val="tx1"/>
                </a:solidFill>
                <a:latin typeface="Tahoma" panose="020B0604030504040204" pitchFamily="34" charset="0"/>
                <a:ea typeface="Tahoma" panose="020B0604030504040204" pitchFamily="34" charset="0"/>
                <a:cs typeface="Tahoma" panose="020B0604030504040204" pitchFamily="34" charset="0"/>
              </a:rPr>
            </a:br>
            <a:endParaRPr lang="en-US" sz="14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5" name="Content Placeholder 4"/>
          <p:cNvSpPr>
            <a:spLocks noGrp="1"/>
          </p:cNvSpPr>
          <p:nvPr>
            <p:ph sz="quarter" idx="1"/>
          </p:nvPr>
        </p:nvSpPr>
        <p:spPr>
          <a:xfrm>
            <a:off x="251520" y="260648"/>
            <a:ext cx="4176464" cy="6192688"/>
          </a:xfrm>
        </p:spPr>
        <p:txBody>
          <a:bodyPr>
            <a:normAutofit fontScale="32500" lnSpcReduction="20000"/>
          </a:bodyPr>
          <a:lstStyle/>
          <a:p>
            <a:pPr marL="0" indent="0" algn="ctr">
              <a:spcBef>
                <a:spcPts val="1200"/>
              </a:spcBef>
              <a:buNone/>
            </a:pPr>
            <a:endParaRPr lang="en-GB" sz="2500" b="1" dirty="0" smtClean="0">
              <a:ea typeface="Tahoma" panose="020B0604030504040204" pitchFamily="34" charset="0"/>
              <a:cs typeface="Tahoma" panose="020B0604030504040204" pitchFamily="34" charset="0"/>
            </a:endParaRPr>
          </a:p>
          <a:p>
            <a:pPr marL="0" indent="0">
              <a:buNone/>
            </a:pPr>
            <a:r>
              <a:rPr lang="en-US" sz="2500" b="1" dirty="0" smtClean="0"/>
              <a:t>Purpose of the open community discussion:</a:t>
            </a:r>
            <a:endParaRPr lang="en-US" sz="2500" dirty="0" smtClean="0"/>
          </a:p>
          <a:p>
            <a:pPr marL="0" indent="0">
              <a:buNone/>
            </a:pPr>
            <a:r>
              <a:rPr lang="en-GB" sz="2500" dirty="0" smtClean="0"/>
              <a:t>At the London ICANN 50 meeting </a:t>
            </a:r>
            <a:r>
              <a:rPr lang="en-GB" sz="2500" dirty="0" smtClean="0"/>
              <a:t>in June and at the UN Internet Governance Forum in Istanbul in </a:t>
            </a:r>
            <a:r>
              <a:rPr lang="en-GB" sz="2500" dirty="0" err="1" smtClean="0"/>
              <a:t>Septermber</a:t>
            </a:r>
            <a:r>
              <a:rPr lang="en-GB" sz="2500" dirty="0" smtClean="0"/>
              <a:t>, initial discussions were held among representatives of the community about ICANN’s procedures and policies in the light of human rights, fundamental freedoms and democratic values. </a:t>
            </a:r>
          </a:p>
          <a:p>
            <a:pPr marL="0" indent="0">
              <a:buNone/>
            </a:pPr>
            <a:r>
              <a:rPr lang="en-GB" sz="2500" dirty="0" smtClean="0"/>
              <a:t>These discussions were triggered by a report of two Council </a:t>
            </a:r>
            <a:r>
              <a:rPr lang="en-GB" sz="2500" dirty="0"/>
              <a:t>of Europe </a:t>
            </a:r>
            <a:r>
              <a:rPr lang="en-GB" sz="2500" dirty="0" smtClean="0"/>
              <a:t>experts (Dr </a:t>
            </a:r>
            <a:r>
              <a:rPr lang="en-GB" sz="2500" dirty="0"/>
              <a:t>Monika Zalnieriute and Thomas </a:t>
            </a:r>
            <a:r>
              <a:rPr lang="en-GB" sz="2500" dirty="0" smtClean="0"/>
              <a:t>Schneider) which was presented </a:t>
            </a:r>
            <a:r>
              <a:rPr lang="en-GB" sz="2500" dirty="0"/>
              <a:t>and discussed </a:t>
            </a:r>
            <a:r>
              <a:rPr lang="en-GB" sz="2500" dirty="0" smtClean="0"/>
              <a:t>in London and Istanbul. In </a:t>
            </a:r>
            <a:r>
              <a:rPr lang="en-GB" sz="2500" dirty="0" smtClean="0"/>
              <a:t>these discussions, the representatives of the community held the view that the report touches on a number of highly relevant issues and that t</a:t>
            </a:r>
            <a:r>
              <a:rPr lang="en-GB" sz="2500" dirty="0" smtClean="0"/>
              <a:t>he </a:t>
            </a:r>
            <a:r>
              <a:rPr lang="en-GB" sz="2500" dirty="0"/>
              <a:t>complex territory of human rights and internet governance necessitates further </a:t>
            </a:r>
            <a:r>
              <a:rPr lang="en-GB" sz="2500" dirty="0" smtClean="0"/>
              <a:t>elaboration</a:t>
            </a:r>
            <a:r>
              <a:rPr lang="en-GB" sz="2500" dirty="0" smtClean="0"/>
              <a:t>.</a:t>
            </a:r>
          </a:p>
          <a:p>
            <a:pPr marL="0" indent="0">
              <a:buNone/>
            </a:pPr>
            <a:r>
              <a:rPr lang="en-GB" sz="2500" dirty="0" smtClean="0"/>
              <a:t>This open community discussion is set up with a view to reach out to the broader ICANN community, deepen and broaden the debate and to identify possible ways forward about how to look at ICANN’s procedures and policies in the light of human rights, fundamental freedoms and democratic values in a more systematic way in the future.</a:t>
            </a:r>
            <a:endParaRPr lang="en-GB" sz="2500" dirty="0" smtClean="0"/>
          </a:p>
          <a:p>
            <a:pPr marL="0" indent="0">
              <a:buNone/>
            </a:pPr>
            <a:r>
              <a:rPr lang="en-GB" sz="2500" dirty="0" smtClean="0"/>
              <a:t>The report </a:t>
            </a:r>
            <a:r>
              <a:rPr lang="en-GB" sz="2500" dirty="0" smtClean="0"/>
              <a:t>which is looking at </a:t>
            </a:r>
            <a:r>
              <a:rPr lang="en-GB" sz="2500" dirty="0" smtClean="0"/>
              <a:t>these issues </a:t>
            </a:r>
            <a:r>
              <a:rPr lang="en-GB" sz="2500" dirty="0" smtClean="0"/>
              <a:t>from a Council of Europe perspective </a:t>
            </a:r>
            <a:r>
              <a:rPr lang="en-GB" sz="2500" dirty="0" smtClean="0"/>
              <a:t>will one important </a:t>
            </a:r>
            <a:r>
              <a:rPr lang="en-GB" sz="2500" dirty="0" smtClean="0"/>
              <a:t>input into a broader discussion which should be enlarged with </a:t>
            </a:r>
            <a:r>
              <a:rPr lang="en-GB" sz="2500" dirty="0" smtClean="0"/>
              <a:t>further relevant </a:t>
            </a:r>
            <a:r>
              <a:rPr lang="en-GB" sz="2500" dirty="0" smtClean="0"/>
              <a:t>issues and other perspectives as </a:t>
            </a:r>
            <a:r>
              <a:rPr lang="en-GB" sz="2500" dirty="0" smtClean="0"/>
              <a:t>well.</a:t>
            </a:r>
          </a:p>
          <a:p>
            <a:pPr marL="0" indent="0">
              <a:buNone/>
            </a:pPr>
            <a:endParaRPr lang="en-US" sz="2500" dirty="0"/>
          </a:p>
          <a:p>
            <a:pPr marL="0" indent="0">
              <a:buNone/>
            </a:pPr>
            <a:r>
              <a:rPr lang="en-US" sz="2500" b="1" dirty="0"/>
              <a:t>Main findings of the </a:t>
            </a:r>
            <a:r>
              <a:rPr lang="en-US" sz="2500" b="1" dirty="0" smtClean="0"/>
              <a:t>report facilitated by the Council of Europe:</a:t>
            </a:r>
            <a:endParaRPr lang="en-US" sz="2500" dirty="0"/>
          </a:p>
          <a:p>
            <a:pPr lvl="0"/>
            <a:r>
              <a:rPr lang="en-US" sz="2500" dirty="0"/>
              <a:t>In order to operate in the public interest, ICANN has to comply with international human rights standards. Particularly, the existence of a number of predominant commercial interests within the ICANN systems suggests the need for the implementation of a solid human rights framework.</a:t>
            </a:r>
          </a:p>
          <a:p>
            <a:pPr lvl="0"/>
            <a:r>
              <a:rPr lang="en-US" sz="2500" dirty="0"/>
              <a:t>The notion of public interest is insufficiently clear to provide guidance in policy development processes; accountability requires measurable standards. Human rights could serve to delineate the notion of public interest. </a:t>
            </a:r>
          </a:p>
          <a:p>
            <a:pPr lvl="0"/>
            <a:r>
              <a:rPr lang="en-US" sz="2500" dirty="0"/>
              <a:t>States need to be aware of their responsibility to protect the human rights of their citizens, also with regard to internet governance. Non-compliance with human rights could lead to governments being held to account before national or supranational courts, such as the European Court of Human Rights.</a:t>
            </a:r>
          </a:p>
          <a:p>
            <a:pPr lvl="0"/>
            <a:r>
              <a:rPr lang="en-US" sz="2500" dirty="0"/>
              <a:t>Human rights and the right to freedom of expression in particular need to be fully taken into account when deciding on the approval or refusal of sensitive new </a:t>
            </a:r>
            <a:r>
              <a:rPr lang="en-US" sz="2500" dirty="0" err="1"/>
              <a:t>gTLDs</a:t>
            </a:r>
            <a:r>
              <a:rPr lang="en-US" sz="2500" dirty="0"/>
              <a:t>.</a:t>
            </a:r>
          </a:p>
          <a:p>
            <a:pPr lvl="0"/>
            <a:r>
              <a:rPr lang="en-US" sz="2500" dirty="0" smtClean="0"/>
              <a:t>It </a:t>
            </a:r>
            <a:r>
              <a:rPr lang="en-US" sz="2500" dirty="0"/>
              <a:t>is desirable that the people-centeredness of ICANN’s policy development is further improved. A balance must be struck between economic interests and other objectives of common interest, such as pluralism, cultural and linguistic diversity. Auctions may be an efficient way of allocation from an economic point of view but not from a view of respecting plurality and diversity. ICANN must always ensure that the outcome is in the best public interest. </a:t>
            </a:r>
          </a:p>
          <a:p>
            <a:pPr lvl="0"/>
            <a:r>
              <a:rPr lang="en-US" sz="2500" dirty="0"/>
              <a:t>Human rights and the right to private life in particular require a rebalancing exercise with regard to the processing and retention of data under the 2013 RAA as well as to public access to personal information in the WHOIS </a:t>
            </a:r>
            <a:r>
              <a:rPr lang="en-US" sz="2500" dirty="0" smtClean="0"/>
              <a:t>database.</a:t>
            </a:r>
          </a:p>
          <a:p>
            <a:pPr marL="0" lvl="0" indent="0">
              <a:buNone/>
            </a:pPr>
            <a:r>
              <a:rPr lang="en-GB" sz="2500" dirty="0" smtClean="0"/>
              <a:t>For </a:t>
            </a:r>
            <a:r>
              <a:rPr lang="en-GB" sz="2500" dirty="0"/>
              <a:t>further information: </a:t>
            </a:r>
            <a:endParaRPr lang="en-US" sz="2500" dirty="0"/>
          </a:p>
          <a:p>
            <a:pPr marL="0" indent="0">
              <a:buNone/>
            </a:pPr>
            <a:r>
              <a:rPr lang="en-GB" sz="2500" u="sng" dirty="0">
                <a:hlinkClick r:id="rId2"/>
              </a:rPr>
              <a:t>http://</a:t>
            </a:r>
            <a:r>
              <a:rPr lang="en-GB" sz="2500" u="sng" dirty="0" smtClean="0">
                <a:hlinkClick r:id="rId2"/>
              </a:rPr>
              <a:t>www.coe.int/t/informationsociety/icann-and-human-rights.asp</a:t>
            </a:r>
            <a:endParaRPr lang="en-GB" sz="3600" dirty="0"/>
          </a:p>
          <a:p>
            <a:r>
              <a:rPr lang="en-GB" sz="800" dirty="0"/>
              <a:t> </a:t>
            </a:r>
            <a:endParaRPr lang="en-GB" sz="4000" dirty="0" smtClean="0">
              <a:latin typeface="Tahoma" panose="020B0604030504040204" pitchFamily="34" charset="0"/>
              <a:ea typeface="Tahoma" panose="020B0604030504040204" pitchFamily="34" charset="0"/>
              <a:cs typeface="Tahoma" panose="020B0604030504040204" pitchFamily="34" charset="0"/>
            </a:endParaRPr>
          </a:p>
          <a:p>
            <a:endParaRPr lang="en-GB" dirty="0"/>
          </a:p>
          <a:p>
            <a:endParaRPr lang="en-GB" dirty="0"/>
          </a:p>
          <a:p>
            <a:endParaRPr lang="en-GB" dirty="0"/>
          </a:p>
          <a:p>
            <a:endParaRPr lang="en-GB" dirty="0"/>
          </a:p>
          <a:p>
            <a:endParaRPr lang="en-US" dirty="0"/>
          </a:p>
        </p:txBody>
      </p:sp>
      <p:sp>
        <p:nvSpPr>
          <p:cNvPr id="6" name="Content Placeholder 5"/>
          <p:cNvSpPr>
            <a:spLocks noGrp="1"/>
          </p:cNvSpPr>
          <p:nvPr>
            <p:ph sz="quarter" idx="2"/>
          </p:nvPr>
        </p:nvSpPr>
        <p:spPr>
          <a:xfrm>
            <a:off x="4648200" y="2204865"/>
            <a:ext cx="4244280" cy="4150060"/>
          </a:xfrm>
        </p:spPr>
        <p:txBody>
          <a:bodyPr>
            <a:noAutofit/>
          </a:bodyPr>
          <a:lstStyle/>
          <a:p>
            <a:pPr marL="0" indent="0" algn="ctr">
              <a:spcBef>
                <a:spcPts val="0"/>
              </a:spcBef>
              <a:buNone/>
            </a:pPr>
            <a:r>
              <a:rPr lang="en-GB" sz="1800" b="1" dirty="0" smtClean="0">
                <a:latin typeface="Tahoma" panose="020B0604030504040204" pitchFamily="34" charset="0"/>
                <a:ea typeface="Tahoma" panose="020B0604030504040204" pitchFamily="34" charset="0"/>
                <a:cs typeface="Tahoma" panose="020B0604030504040204" pitchFamily="34" charset="0"/>
              </a:rPr>
              <a:t>Open </a:t>
            </a:r>
            <a:r>
              <a:rPr lang="en-GB" sz="1800" b="1" dirty="0">
                <a:latin typeface="Tahoma" panose="020B0604030504040204" pitchFamily="34" charset="0"/>
                <a:ea typeface="Tahoma" panose="020B0604030504040204" pitchFamily="34" charset="0"/>
                <a:cs typeface="Tahoma" panose="020B0604030504040204" pitchFamily="34" charset="0"/>
              </a:rPr>
              <a:t>community discussion</a:t>
            </a:r>
          </a:p>
          <a:p>
            <a:pPr marL="0" indent="0" algn="ctr">
              <a:spcBef>
                <a:spcPts val="0"/>
              </a:spcBef>
              <a:buNone/>
            </a:pPr>
            <a:endParaRPr lang="en-GB" sz="1800" b="1" dirty="0" smtClean="0">
              <a:latin typeface="Tahoma" panose="020B0604030504040204" pitchFamily="34" charset="0"/>
              <a:ea typeface="Tahoma" panose="020B0604030504040204" pitchFamily="34" charset="0"/>
              <a:cs typeface="Tahoma" panose="020B0604030504040204" pitchFamily="34" charset="0"/>
            </a:endParaRPr>
          </a:p>
          <a:p>
            <a:pPr marL="0" indent="0">
              <a:buNone/>
            </a:pPr>
            <a:r>
              <a:rPr lang="en-US" sz="1400" dirty="0" smtClean="0"/>
              <a:t>***</a:t>
            </a:r>
            <a:endParaRPr lang="en-GB" sz="1400" dirty="0"/>
          </a:p>
          <a:p>
            <a:pPr marL="0" indent="0">
              <a:buNone/>
            </a:pPr>
            <a:r>
              <a:rPr lang="en-GB" sz="1400" dirty="0"/>
              <a:t>An open and inclusive dialogue and exchange of ideas to further the debate on ICANN and human </a:t>
            </a:r>
            <a:r>
              <a:rPr lang="en-GB" sz="1400" dirty="0" smtClean="0"/>
              <a:t>rights.</a:t>
            </a:r>
            <a:endParaRPr lang="en-US" sz="1400" dirty="0"/>
          </a:p>
          <a:p>
            <a:pPr marL="0" indent="0">
              <a:buNone/>
            </a:pPr>
            <a:endParaRPr lang="en-GB" sz="1400" dirty="0"/>
          </a:p>
          <a:p>
            <a:pPr marL="0" indent="0">
              <a:buNone/>
            </a:pPr>
            <a:r>
              <a:rPr lang="en-GB" sz="1400" dirty="0" smtClean="0"/>
              <a:t>Wednesday,</a:t>
            </a:r>
          </a:p>
          <a:p>
            <a:pPr marL="0" indent="0">
              <a:buNone/>
            </a:pPr>
            <a:r>
              <a:rPr lang="en-GB" sz="1400" dirty="0" smtClean="0"/>
              <a:t>15 October 2014,</a:t>
            </a:r>
          </a:p>
          <a:p>
            <a:pPr marL="0" indent="0">
              <a:buNone/>
            </a:pPr>
            <a:r>
              <a:rPr lang="en-GB" sz="1400" dirty="0" smtClean="0"/>
              <a:t>12.15-13.45,</a:t>
            </a:r>
          </a:p>
          <a:p>
            <a:pPr marL="0" indent="0">
              <a:buNone/>
            </a:pPr>
            <a:r>
              <a:rPr lang="en-GB" sz="1400" dirty="0" smtClean="0"/>
              <a:t>Room TBC</a:t>
            </a:r>
            <a:endParaRPr lang="en-US" sz="1400" dirty="0"/>
          </a:p>
        </p:txBody>
      </p:sp>
    </p:spTree>
    <p:extLst>
      <p:ext uri="{BB962C8B-B14F-4D97-AF65-F5344CB8AC3E}">
        <p14:creationId xmlns="" xmlns:p14="http://schemas.microsoft.com/office/powerpoint/2010/main" val="9800113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p:cNvSpPr>
            <a:spLocks noGrp="1"/>
          </p:cNvSpPr>
          <p:nvPr>
            <p:ph type="title"/>
          </p:nvPr>
        </p:nvSpPr>
        <p:spPr>
          <a:xfrm>
            <a:off x="4644008" y="188640"/>
            <a:ext cx="4320480" cy="576064"/>
          </a:xfrm>
        </p:spPr>
        <p:txBody>
          <a:bodyPr>
            <a:noAutofit/>
          </a:bodyPr>
          <a:lstStyle/>
          <a:p>
            <a:pPr algn="ctr"/>
            <a:endParaRPr lang="en-US" sz="2400" b="1" dirty="0">
              <a:solidFill>
                <a:schemeClr val="tx1"/>
              </a:solidFill>
              <a:latin typeface="+mn-lt"/>
            </a:endParaRPr>
          </a:p>
        </p:txBody>
      </p:sp>
      <p:sp>
        <p:nvSpPr>
          <p:cNvPr id="5" name="Content Placeholder 4"/>
          <p:cNvSpPr>
            <a:spLocks noGrp="1"/>
          </p:cNvSpPr>
          <p:nvPr>
            <p:ph sz="quarter" idx="1"/>
          </p:nvPr>
        </p:nvSpPr>
        <p:spPr>
          <a:xfrm>
            <a:off x="323528" y="1052736"/>
            <a:ext cx="4104456" cy="5518213"/>
          </a:xfrm>
        </p:spPr>
        <p:txBody>
          <a:bodyPr>
            <a:noAutofit/>
          </a:bodyPr>
          <a:lstStyle/>
          <a:p>
            <a:pPr marL="0" indent="0" algn="ctr">
              <a:buNone/>
            </a:pPr>
            <a:r>
              <a:rPr lang="es-ES" sz="1100" b="1" dirty="0" err="1" smtClean="0">
                <a:ea typeface="+mj-ea"/>
                <a:cs typeface="+mj-cs"/>
              </a:rPr>
              <a:t>Possibile</a:t>
            </a:r>
            <a:r>
              <a:rPr lang="es-ES" sz="1100" b="1" dirty="0" smtClean="0">
                <a:ea typeface="+mj-ea"/>
                <a:cs typeface="+mj-cs"/>
              </a:rPr>
              <a:t> </a:t>
            </a:r>
            <a:r>
              <a:rPr lang="es-ES" sz="1100" b="1" dirty="0" err="1" smtClean="0">
                <a:ea typeface="+mj-ea"/>
                <a:cs typeface="+mj-cs"/>
              </a:rPr>
              <a:t>key</a:t>
            </a:r>
            <a:r>
              <a:rPr lang="es-ES" sz="1100" b="1" dirty="0" smtClean="0">
                <a:ea typeface="+mj-ea"/>
                <a:cs typeface="+mj-cs"/>
              </a:rPr>
              <a:t> </a:t>
            </a:r>
            <a:r>
              <a:rPr lang="es-ES" sz="1100" b="1" dirty="0" err="1" smtClean="0">
                <a:ea typeface="+mj-ea"/>
                <a:cs typeface="+mj-cs"/>
              </a:rPr>
              <a:t>questions</a:t>
            </a:r>
            <a:r>
              <a:rPr lang="es-ES" sz="1100" b="1" dirty="0" smtClean="0">
                <a:ea typeface="+mj-ea"/>
                <a:cs typeface="+mj-cs"/>
              </a:rPr>
              <a:t> </a:t>
            </a:r>
            <a:r>
              <a:rPr lang="es-ES" sz="1100" b="1" dirty="0" err="1" smtClean="0">
                <a:ea typeface="+mj-ea"/>
                <a:cs typeface="+mj-cs"/>
              </a:rPr>
              <a:t>for</a:t>
            </a:r>
            <a:r>
              <a:rPr lang="es-ES" sz="1100" b="1" dirty="0" smtClean="0">
                <a:ea typeface="+mj-ea"/>
                <a:cs typeface="+mj-cs"/>
              </a:rPr>
              <a:t> </a:t>
            </a:r>
            <a:r>
              <a:rPr lang="es-ES" sz="1100" b="1" dirty="0" err="1" smtClean="0">
                <a:ea typeface="+mj-ea"/>
                <a:cs typeface="+mj-cs"/>
              </a:rPr>
              <a:t>discussion</a:t>
            </a:r>
            <a:r>
              <a:rPr lang="es-ES" sz="1100" b="1" dirty="0" smtClean="0">
                <a:ea typeface="+mj-ea"/>
                <a:cs typeface="+mj-cs"/>
              </a:rPr>
              <a:t>:</a:t>
            </a:r>
            <a:endParaRPr lang="es-ES" sz="1100" b="1" dirty="0">
              <a:ea typeface="+mj-ea"/>
              <a:cs typeface="+mj-cs"/>
            </a:endParaRPr>
          </a:p>
          <a:p>
            <a:pPr marL="0" indent="0" algn="just">
              <a:buNone/>
            </a:pPr>
            <a:endParaRPr lang="en-GB" sz="900" dirty="0" smtClean="0">
              <a:ea typeface="+mj-ea"/>
              <a:cs typeface="+mj-cs"/>
            </a:endParaRPr>
          </a:p>
          <a:p>
            <a:pPr lvl="0"/>
            <a:r>
              <a:rPr lang="en-GB" sz="900" dirty="0"/>
              <a:t>To what extent is ICANN’s Applicant Guidebook in compliance with the right to freedom of expression and freedom of association?</a:t>
            </a:r>
            <a:endParaRPr lang="en-US" sz="900" dirty="0"/>
          </a:p>
          <a:p>
            <a:pPr lvl="0"/>
            <a:r>
              <a:rPr lang="en-GB" sz="900" dirty="0" smtClean="0"/>
              <a:t>To </a:t>
            </a:r>
            <a:r>
              <a:rPr lang="en-GB" sz="900" dirty="0"/>
              <a:t>what extent are ICANN’s policies and procedures </a:t>
            </a:r>
            <a:r>
              <a:rPr lang="en-GB" sz="900" dirty="0" smtClean="0"/>
              <a:t>in compliance with standards of non-discrimination?</a:t>
            </a:r>
            <a:endParaRPr lang="en-US" sz="900" dirty="0"/>
          </a:p>
          <a:p>
            <a:pPr lvl="0"/>
            <a:r>
              <a:rPr lang="en-GB" sz="900" dirty="0"/>
              <a:t>To what extent are ICANN’s policies and procedures in compliance with the right to privacy and personal data protection? </a:t>
            </a:r>
            <a:endParaRPr lang="en-US" sz="900" dirty="0"/>
          </a:p>
          <a:p>
            <a:pPr lvl="0"/>
            <a:r>
              <a:rPr lang="en-GB" sz="900" dirty="0" smtClean="0"/>
              <a:t>What are the respective roles and responsibilities of ICANN and of </a:t>
            </a:r>
            <a:r>
              <a:rPr lang="en-GB" sz="900" dirty="0"/>
              <a:t>governments </a:t>
            </a:r>
            <a:r>
              <a:rPr lang="en-GB" sz="900" dirty="0" smtClean="0"/>
              <a:t>for </a:t>
            </a:r>
            <a:r>
              <a:rPr lang="en-GB" sz="900" dirty="0"/>
              <a:t>the protection of human rights online? </a:t>
            </a:r>
            <a:endParaRPr lang="en-US" sz="900" dirty="0"/>
          </a:p>
          <a:p>
            <a:pPr lvl="0"/>
            <a:r>
              <a:rPr lang="en-GB" sz="900" dirty="0"/>
              <a:t>What is needed to </a:t>
            </a:r>
            <a:r>
              <a:rPr lang="en-GB" sz="900" dirty="0" smtClean="0"/>
              <a:t>enhance accountability </a:t>
            </a:r>
            <a:r>
              <a:rPr lang="en-GB" sz="900" dirty="0"/>
              <a:t>for human rights protection within </a:t>
            </a:r>
            <a:r>
              <a:rPr lang="en-GB" sz="900" dirty="0" smtClean="0"/>
              <a:t>ICANN? </a:t>
            </a:r>
            <a:endParaRPr lang="en-US" sz="900" dirty="0"/>
          </a:p>
          <a:p>
            <a:pPr marL="0" indent="0" algn="just">
              <a:buNone/>
            </a:pPr>
            <a:endParaRPr lang="en-GB" sz="900" dirty="0"/>
          </a:p>
        </p:txBody>
      </p:sp>
      <p:sp>
        <p:nvSpPr>
          <p:cNvPr id="6" name="Content Placeholder 5"/>
          <p:cNvSpPr>
            <a:spLocks noGrp="1"/>
          </p:cNvSpPr>
          <p:nvPr>
            <p:ph sz="quarter" idx="2"/>
          </p:nvPr>
        </p:nvSpPr>
        <p:spPr>
          <a:xfrm>
            <a:off x="4932040" y="1052736"/>
            <a:ext cx="3960440" cy="5662229"/>
          </a:xfrm>
        </p:spPr>
        <p:txBody>
          <a:bodyPr>
            <a:normAutofit/>
          </a:bodyPr>
          <a:lstStyle/>
          <a:p>
            <a:pPr marL="0" indent="0">
              <a:buNone/>
            </a:pPr>
            <a:endParaRPr lang="en-GB" sz="800" b="1" dirty="0" smtClean="0"/>
          </a:p>
          <a:p>
            <a:pPr marL="0" indent="0">
              <a:buNone/>
            </a:pPr>
            <a:r>
              <a:rPr lang="en-GB" sz="800" b="1" dirty="0" smtClean="0"/>
              <a:t>Agenda:</a:t>
            </a:r>
          </a:p>
          <a:p>
            <a:pPr marL="0" indent="0">
              <a:buNone/>
            </a:pPr>
            <a:endParaRPr lang="en-GB" sz="800" b="1" dirty="0" smtClean="0"/>
          </a:p>
          <a:p>
            <a:pPr>
              <a:buFontTx/>
              <a:buChar char="-"/>
            </a:pPr>
            <a:r>
              <a:rPr lang="en-GB" sz="800" b="1" dirty="0" smtClean="0"/>
              <a:t>Introduction </a:t>
            </a:r>
            <a:r>
              <a:rPr lang="en-GB" sz="800" b="1" dirty="0"/>
              <a:t>by moderator</a:t>
            </a:r>
            <a:endParaRPr lang="en-US" sz="800" b="1" dirty="0"/>
          </a:p>
          <a:p>
            <a:pPr>
              <a:buFontTx/>
              <a:buChar char="-"/>
            </a:pPr>
            <a:endParaRPr lang="en-GB" sz="800" b="1" dirty="0" smtClean="0"/>
          </a:p>
          <a:p>
            <a:pPr>
              <a:buFontTx/>
              <a:buChar char="-"/>
            </a:pPr>
            <a:r>
              <a:rPr lang="en-GB" sz="800" b="1" dirty="0" smtClean="0"/>
              <a:t>Short presentation </a:t>
            </a:r>
            <a:r>
              <a:rPr lang="en-GB" sz="800" b="1" dirty="0" smtClean="0"/>
              <a:t>by Council of Europe experts</a:t>
            </a:r>
          </a:p>
          <a:p>
            <a:pPr>
              <a:buFontTx/>
              <a:buChar char="-"/>
            </a:pPr>
            <a:endParaRPr lang="en-GB" sz="800" b="1" dirty="0" smtClean="0"/>
          </a:p>
          <a:p>
            <a:pPr>
              <a:buFontTx/>
              <a:buChar char="-"/>
            </a:pPr>
            <a:r>
              <a:rPr lang="en-GB" sz="800" b="1" dirty="0" smtClean="0"/>
              <a:t>Interventions from key commentators in ICANN communities</a:t>
            </a:r>
            <a:r>
              <a:rPr lang="en-GB" sz="800" b="1" dirty="0" smtClean="0"/>
              <a:t>:</a:t>
            </a:r>
            <a:endParaRPr lang="en-GB" sz="800" b="1" dirty="0"/>
          </a:p>
          <a:p>
            <a:pPr>
              <a:buFontTx/>
              <a:buChar char="-"/>
            </a:pPr>
            <a:endParaRPr lang="en-GB" sz="800" b="1" dirty="0" smtClean="0"/>
          </a:p>
          <a:p>
            <a:pPr>
              <a:buFontTx/>
              <a:buChar char="-"/>
            </a:pPr>
            <a:r>
              <a:rPr lang="en-GB" sz="800" b="1" dirty="0" smtClean="0"/>
              <a:t>Interactive roundtable discussion by all interested actors</a:t>
            </a:r>
            <a:endParaRPr lang="en-US" sz="800" dirty="0"/>
          </a:p>
          <a:p>
            <a:endParaRPr lang="en-US" sz="800" dirty="0"/>
          </a:p>
          <a:p>
            <a:pPr marL="0" indent="0" algn="just">
              <a:buNone/>
            </a:pPr>
            <a:endParaRPr lang="en-GB" sz="3600" dirty="0">
              <a:ea typeface="+mj-ea"/>
              <a:cs typeface="+mj-cs"/>
            </a:endParaRPr>
          </a:p>
          <a:p>
            <a:pPr marL="0" indent="0">
              <a:buNone/>
            </a:pPr>
            <a:endParaRPr lang="en-US" sz="3200" dirty="0"/>
          </a:p>
          <a:p>
            <a:pPr marL="0" indent="0">
              <a:buNone/>
            </a:pPr>
            <a:endParaRPr lang="en-GB" sz="3200" dirty="0"/>
          </a:p>
          <a:p>
            <a:pPr marL="0" indent="0">
              <a:buNone/>
            </a:pPr>
            <a:endParaRPr lang="en-GB" sz="3200" dirty="0"/>
          </a:p>
          <a:p>
            <a:pPr marL="0" indent="0">
              <a:buNone/>
            </a:pPr>
            <a:endParaRPr lang="en-GB" sz="3200" dirty="0"/>
          </a:p>
          <a:p>
            <a:pPr marL="0" indent="0">
              <a:buNone/>
            </a:pPr>
            <a:endParaRPr lang="en-GB" sz="4800" b="1" u="sng" dirty="0" smtClean="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GB" dirty="0" smtClean="0"/>
          </a:p>
          <a:p>
            <a:endParaRPr lang="en-US" dirty="0"/>
          </a:p>
        </p:txBody>
      </p:sp>
      <p:sp>
        <p:nvSpPr>
          <p:cNvPr id="7" name="Title 3"/>
          <p:cNvSpPr txBox="1">
            <a:spLocks/>
          </p:cNvSpPr>
          <p:nvPr/>
        </p:nvSpPr>
        <p:spPr>
          <a:xfrm>
            <a:off x="323528" y="188640"/>
            <a:ext cx="4042792" cy="504056"/>
          </a:xfrm>
          <a:prstGeom prst="rect">
            <a:avLst/>
          </a:prstGeom>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endParaRPr lang="en-US" sz="2400" b="1" dirty="0">
              <a:solidFill>
                <a:schemeClr val="tx1"/>
              </a:solidFill>
              <a:latin typeface="+mn-lt"/>
            </a:endParaRPr>
          </a:p>
        </p:txBody>
      </p:sp>
    </p:spTree>
    <p:extLst>
      <p:ext uri="{BB962C8B-B14F-4D97-AF65-F5344CB8AC3E}">
        <p14:creationId xmlns="" xmlns:p14="http://schemas.microsoft.com/office/powerpoint/2010/main" val="18861958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0</TotalTime>
  <Words>681</Words>
  <Application>Microsoft Office PowerPoint</Application>
  <PresentationFormat>Bildschirmpräsentation (4:3)</PresentationFormat>
  <Paragraphs>54</Paragraphs>
  <Slides>2</Slides>
  <Notes>0</Notes>
  <HiddenSlides>0</HiddenSlides>
  <MMClips>0</MMClips>
  <ScaleCrop>false</ScaleCrop>
  <HeadingPairs>
    <vt:vector size="4" baseType="variant">
      <vt:variant>
        <vt:lpstr>Design</vt:lpstr>
      </vt:variant>
      <vt:variant>
        <vt:i4>1</vt:i4>
      </vt:variant>
      <vt:variant>
        <vt:lpstr>Folientitel</vt:lpstr>
      </vt:variant>
      <vt:variant>
        <vt:i4>2</vt:i4>
      </vt:variant>
    </vt:vector>
  </HeadingPairs>
  <TitlesOfParts>
    <vt:vector size="3" baseType="lpstr">
      <vt:lpstr>Origin</vt:lpstr>
      <vt:lpstr>A human rights perspective on ICANN’s policies and procedures     </vt:lpstr>
      <vt:lpstr>Folie 2</vt:lpstr>
    </vt:vector>
  </TitlesOfParts>
  <Company>Council of Europe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Freedom Online Coalition Conference Tallinn, Estonia, April 28-29, 2014 Council of Europe Side Event Panel Discussion</dc:title>
  <dc:creator>VIOIU Loreta</dc:creator>
  <cp:lastModifiedBy>U80763905</cp:lastModifiedBy>
  <cp:revision>74</cp:revision>
  <cp:lastPrinted>2014-08-11T12:51:55Z</cp:lastPrinted>
  <dcterms:created xsi:type="dcterms:W3CDTF">2014-04-01T09:51:32Z</dcterms:created>
  <dcterms:modified xsi:type="dcterms:W3CDTF">2014-10-07T13:14:43Z</dcterms:modified>
</cp:coreProperties>
</file>